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57" r:id="rId4"/>
    <p:sldId id="271" r:id="rId5"/>
    <p:sldId id="258" r:id="rId6"/>
    <p:sldId id="272" r:id="rId7"/>
    <p:sldId id="273" r:id="rId8"/>
    <p:sldId id="259" r:id="rId9"/>
    <p:sldId id="260" r:id="rId10"/>
    <p:sldId id="274" r:id="rId11"/>
    <p:sldId id="261" r:id="rId12"/>
    <p:sldId id="262" r:id="rId13"/>
    <p:sldId id="265" r:id="rId14"/>
    <p:sldId id="277" r:id="rId15"/>
    <p:sldId id="276" r:id="rId16"/>
    <p:sldId id="264" r:id="rId17"/>
    <p:sldId id="291" r:id="rId18"/>
    <p:sldId id="292" r:id="rId19"/>
    <p:sldId id="293" r:id="rId20"/>
    <p:sldId id="294" r:id="rId21"/>
    <p:sldId id="295" r:id="rId22"/>
    <p:sldId id="278" r:id="rId23"/>
    <p:sldId id="266" r:id="rId24"/>
    <p:sldId id="279" r:id="rId25"/>
    <p:sldId id="267" r:id="rId26"/>
    <p:sldId id="268" r:id="rId27"/>
    <p:sldId id="280" r:id="rId28"/>
    <p:sldId id="281" r:id="rId29"/>
    <p:sldId id="282" r:id="rId30"/>
    <p:sldId id="289" r:id="rId31"/>
    <p:sldId id="269" r:id="rId32"/>
    <p:sldId id="270" r:id="rId33"/>
    <p:sldId id="283" r:id="rId34"/>
    <p:sldId id="284" r:id="rId35"/>
    <p:sldId id="285" r:id="rId36"/>
    <p:sldId id="287" r:id="rId37"/>
    <p:sldId id="29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81" d="100"/>
          <a:sy n="81" d="100"/>
        </p:scale>
        <p:origin x="-78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93CE-FC07-44AA-96D8-0CA89B55CA7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B2-2F11-4576-96D6-DCB76EA13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1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93CE-FC07-44AA-96D8-0CA89B55CA7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B2-2F11-4576-96D6-DCB76EA13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2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93CE-FC07-44AA-96D8-0CA89B55CA7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B2-2F11-4576-96D6-DCB76EA13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2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93CE-FC07-44AA-96D8-0CA89B55CA7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B2-2F11-4576-96D6-DCB76EA13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6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93CE-FC07-44AA-96D8-0CA89B55CA7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B2-2F11-4576-96D6-DCB76EA13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1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93CE-FC07-44AA-96D8-0CA89B55CA7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B2-2F11-4576-96D6-DCB76EA13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8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93CE-FC07-44AA-96D8-0CA89B55CA7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B2-2F11-4576-96D6-DCB76EA13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1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93CE-FC07-44AA-96D8-0CA89B55CA7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B2-2F11-4576-96D6-DCB76EA13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6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93CE-FC07-44AA-96D8-0CA89B55CA7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B2-2F11-4576-96D6-DCB76EA13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9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93CE-FC07-44AA-96D8-0CA89B55CA7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B2-2F11-4576-96D6-DCB76EA13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1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93CE-FC07-44AA-96D8-0CA89B55CA7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BEB2-2F11-4576-96D6-DCB76EA13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8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093CE-FC07-44AA-96D8-0CA89B55CA7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CBEB2-2F11-4576-96D6-DCB76EA13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6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2.png"/><Relationship Id="rId7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60099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Középértéktételek alkalmazásai</a:t>
            </a:r>
            <a:endParaRPr lang="hu-HU" dirty="0"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01330"/>
            <a:ext cx="9144000" cy="1655762"/>
          </a:xfrm>
        </p:spPr>
        <p:txBody>
          <a:bodyPr/>
          <a:lstStyle/>
          <a:p>
            <a:r>
              <a:rPr lang="hu-HU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Felkészítő matematikából a XII. osztály számára</a:t>
            </a:r>
            <a:endParaRPr lang="hu-HU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82595"/>
                <a:ext cx="10515600" cy="53943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i="1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i="1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'</a:t>
                </a: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hu-HU" sz="2400" i="1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) =0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= 0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+5=0⟺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:br>
                  <a:rPr lang="hu-HU" sz="24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hu-HU" sz="2400" i="1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+5)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1 vagy </a:t>
                </a:r>
                <a:r>
                  <a:rPr lang="hu-HU" sz="2400" i="1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5.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Kiszámítjuk a következő értékeket, határértékeket: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i="1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1)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i="1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limLow>
                      <m:limLow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) 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hu-HU" sz="2400" i="1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hu-HU" sz="2400" i="1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i="1" dirty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:br>
                  <a:rPr lang="hu-HU" sz="2400" i="1" dirty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hu-HU" sz="2400" i="1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határérték </a:t>
                </a:r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kiszámításánál a </a:t>
                </a: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L'Hospital</a:t>
                </a:r>
                <a:r>
                  <a:rPr lang="en-US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szabályt </a:t>
                </a:r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alkalmaztuk</a:t>
                </a: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82595"/>
                <a:ext cx="10515600" cy="5394368"/>
              </a:xfrm>
              <a:blipFill rotWithShape="0">
                <a:blip r:embed="rId2"/>
                <a:stretch>
                  <a:fillRect l="-928" t="-33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20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66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84738" y="762000"/>
                <a:ext cx="10369062" cy="5414963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sz="24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 sz="240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hu-HU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lim>
                        </m:limLow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hu-HU" sz="24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hu-HU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hu-H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=+∞&gt;0.</m:t>
                    </m:r>
                  </m:oMath>
                </a14:m>
                <a:endParaRPr lang="hu-HU" sz="2400" b="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hu-HU" sz="2400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Rolle-sorozat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endParaRPr lang="hu-HU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hu-HU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Ahhoz, hogy az egyenletnek pontosan három megoldása legyen, a </a:t>
                </a:r>
                <a:r>
                  <a:rPr lang="hu-HU" sz="2400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Rolle-sorozat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minden egymás melletti előjelének különböznie kell.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Így:        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–</m:t>
                    </m:r>
                    <m:f>
                      <m:f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,         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sSup>
                          <m:sSupPr>
                            <m:ctrlPr>
                              <a:rPr lang="hu-HU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&gt;0          é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–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endParaRPr lang="hu-HU" sz="2400" b="0" i="1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Vagyis az     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–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és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0   feltételeknek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kell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teljesülniük,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ahonnan  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0,</m:t>
                        </m:r>
                        <m:f>
                          <m:f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num>
                          <m:den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.       </a:t>
                </a:r>
              </a:p>
              <a:p>
                <a:pPr marL="0" indent="0">
                  <a:buNone/>
                </a:pPr>
                <a:endParaRPr lang="hu-HU" b="0" i="1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4738" y="762000"/>
                <a:ext cx="10369062" cy="5414963"/>
              </a:xfrm>
              <a:blipFill rotWithShape="0">
                <a:blip r:embed="rId2"/>
                <a:stretch>
                  <a:fillRect l="-9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0720182"/>
                  </p:ext>
                </p:extLst>
              </p:nvPr>
            </p:nvGraphicFramePr>
            <p:xfrm>
              <a:off x="1794731" y="1915918"/>
              <a:ext cx="8749076" cy="107441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61705"/>
                    <a:gridCol w="7287371"/>
                  </a:tblGrid>
                  <a:tr h="43035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hu-HU" sz="20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–</m:t>
                              </m:r>
                              <m:r>
                                <a:rPr lang="en-US" sz="2000" smtClean="0">
                                  <a:effectLst/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                     </a:t>
                          </a:r>
                          <a:r>
                            <a:rPr lang="hu-HU" sz="2000" dirty="0" smtClean="0">
                              <a:effectLst/>
                            </a:rPr>
                            <a:t> </a:t>
                          </a:r>
                          <a:r>
                            <a:rPr lang="en-US" sz="2000" dirty="0">
                              <a:effectLst/>
                            </a:rPr>
                            <a:t>  </a:t>
                          </a:r>
                          <a:r>
                            <a:rPr lang="en-US" sz="2000" dirty="0" smtClean="0">
                              <a:effectLst/>
                            </a:rPr>
                            <a:t>    </a:t>
                          </a:r>
                          <a:r>
                            <a:rPr lang="en-US" sz="2000" dirty="0">
                              <a:effectLst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smtClean="0">
                                  <a:effectLst/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hu-HU" sz="2000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–</m:t>
                              </m:r>
                              <m:r>
                                <a:rPr lang="en-US" sz="2000" b="0">
                                  <a:effectLst/>
                                  <a:latin typeface="Cambria Math"/>
                                </a:rPr>
                                <m:t>5</m:t>
                              </m:r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           </a:t>
                          </a:r>
                          <a:r>
                            <a:rPr lang="en-US" sz="2000" dirty="0" smtClean="0">
                              <a:effectLst/>
                            </a:rPr>
                            <a:t> </a:t>
                          </a:r>
                          <a:r>
                            <a:rPr lang="hu-HU" sz="2000" dirty="0" smtClean="0">
                              <a:effectLst/>
                            </a:rPr>
                            <a:t> </a:t>
                          </a:r>
                          <a:r>
                            <a:rPr lang="en-US" sz="2000" dirty="0" smtClean="0">
                              <a:effectLst/>
                            </a:rPr>
                            <a:t>                      </a:t>
                          </a:r>
                          <a:r>
                            <a:rPr lang="hu-HU" sz="2000" b="0" dirty="0" smtClean="0">
                              <a:effectLst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>
                                  <a:effectLst/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      </a:t>
                          </a:r>
                          <a:r>
                            <a:rPr lang="en-US" sz="2000" dirty="0" smtClean="0">
                              <a:effectLst/>
                            </a:rPr>
                            <a:t>               </a:t>
                          </a:r>
                          <a:r>
                            <a:rPr lang="hu-HU" sz="2000" dirty="0" smtClean="0">
                              <a:effectLst/>
                            </a:rPr>
                            <a:t>  </a:t>
                          </a:r>
                          <a:r>
                            <a:rPr lang="en-US" sz="2000" dirty="0" smtClean="0">
                              <a:effectLst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+∞</m:t>
                              </m:r>
                            </m:oMath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4406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</a:rPr>
                            <a:t>sgn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 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sgn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hu-HU" sz="2000" b="0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–</m:t>
                                  </m:r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        </a:t>
                          </a:r>
                          <a:r>
                            <a:rPr lang="hu-HU" sz="2000" dirty="0">
                              <a:effectLst/>
                            </a:rPr>
                            <a:t>    </a:t>
                          </a:r>
                          <a:r>
                            <a:rPr lang="en-US" sz="2000" dirty="0">
                              <a:effectLst/>
                            </a:rPr>
                            <a:t>   </a:t>
                          </a:r>
                          <a:r>
                            <a:rPr lang="en-US" sz="2000" dirty="0" err="1">
                              <a:effectLst/>
                            </a:rPr>
                            <a:t>sgn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>
                                          <a:effectLst/>
                                          <a:latin typeface="Cambria Math"/>
                                        </a:rPr>
                                        <m:t>6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effectLst/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>
                                              <a:effectLst/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2000">
                                              <a:effectLst/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hu-HU" sz="2000" b="0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–</m:t>
                                  </m:r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                </a:t>
                          </a:r>
                          <a:r>
                            <a:rPr lang="en-US" sz="2000" dirty="0" smtClean="0">
                              <a:effectLst/>
                            </a:rPr>
                            <a:t>     </a:t>
                          </a:r>
                          <a:r>
                            <a:rPr lang="en-US" sz="2000" dirty="0" err="1">
                              <a:effectLst/>
                            </a:rPr>
                            <a:t>sgn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hu-HU" sz="20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–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>
                                          <a:effectLst/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2000">
                                          <a:effectLst/>
                                          <a:latin typeface="Cambria Math"/>
                                        </a:rPr>
                                        <m:t>𝑒</m:t>
                                      </m:r>
                                    </m:den>
                                  </m:f>
                                  <m:r>
                                    <a:rPr lang="hu-HU" sz="2000" b="0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–</m:t>
                                  </m:r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                  </a:t>
                          </a:r>
                          <a:r>
                            <a:rPr lang="en-US" sz="2000" dirty="0" smtClean="0">
                              <a:effectLst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                                                                                                                                                                         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0720182"/>
                  </p:ext>
                </p:extLst>
              </p:nvPr>
            </p:nvGraphicFramePr>
            <p:xfrm>
              <a:off x="1794731" y="1915918"/>
              <a:ext cx="8749076" cy="107441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61705"/>
                    <a:gridCol w="7287371"/>
                  </a:tblGrid>
                  <a:tr h="430351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417" t="-1408" r="-500000" b="-154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20151" t="-1408" r="-334" b="-154930"/>
                          </a:stretch>
                        </a:blipFill>
                      </a:tcPr>
                    </a:tc>
                  </a:tr>
                  <a:tr h="644066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417" t="-67925" r="-500000" b="-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20151" t="-67925" r="-334" b="-37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9423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6852"/>
            <a:ext cx="10515600" cy="411710"/>
          </a:xfrm>
        </p:spPr>
        <p:txBody>
          <a:bodyPr>
            <a:noAutofit/>
          </a:bodyPr>
          <a:lstStyle/>
          <a:p>
            <a:r>
              <a:rPr lang="hu-HU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Lagrange-tétel</a:t>
            </a:r>
            <a:endParaRPr lang="en-US" b="1" dirty="0">
              <a:solidFill>
                <a:srgbClr val="C0000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10962"/>
                <a:ext cx="10451123" cy="4966001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Ha az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függvény folytonos az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-on és deriválható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-on, akkor az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intervallumban létezik egy olyan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valós szám,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melyre </a:t>
                </a:r>
                <a:endParaRPr lang="en-US" sz="240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 ′(</m:t>
                    </m:r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) =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hu-HU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marL="0" indent="0">
                  <a:buNone/>
                </a:pPr>
                <a:r>
                  <a:rPr lang="hu-HU" b="1" dirty="0" smtClean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Következmények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en-US" sz="2400" b="1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Ha az 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függvény deriválható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-n és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)=0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bármely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esetén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akkor az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konstans függvény.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en-US" sz="2400" b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Ha az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függvény deriválható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-n és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)&gt;0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bármely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esetén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akkor az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függvény szigorúan növekvő az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-n.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b="1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Ha az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függvény deriválható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-n és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′(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)&lt;0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bármely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esetén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akkor az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függvény szigorúan csökkenő az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-n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sz="2600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10962"/>
                <a:ext cx="10451123" cy="4966001"/>
              </a:xfrm>
              <a:blipFill rotWithShape="0">
                <a:blip r:embed="rId2"/>
                <a:stretch>
                  <a:fillRect l="-1225" t="-369" r="-875" b="-417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43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477" y="640459"/>
            <a:ext cx="10515600" cy="589735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3. feladat </a:t>
            </a:r>
            <a:endParaRPr lang="hu-HU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6477" y="1365167"/>
                <a:ext cx="10515600" cy="4327179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Adott az 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–1, 1</m:t>
                        </m:r>
                      </m:e>
                    </m:d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)=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err="1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arcsin</a:t>
                </a:r>
                <a:r>
                  <a:rPr lang="hu-HU" sz="2400" dirty="0">
                    <a:latin typeface="Cambria" panose="020405030504060302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hu-HU" sz="2400" dirty="0" err="1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arccos</a:t>
                </a:r>
                <a:r>
                  <a:rPr lang="hu-HU" sz="2400" dirty="0" smtClean="0">
                    <a:latin typeface="Cambria" panose="02040503050406030204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függvény.  </a:t>
                </a:r>
                <a:b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</a:b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Igazold, hogy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 bármely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 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a:rPr lang="hu-H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esetén.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hu-HU" b="1" dirty="0" smtClean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Az </a:t>
                </a:r>
                <a:r>
                  <a:rPr lang="hu-HU" sz="2400" i="1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függvény deriválható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–1, 1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intervallumon és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i="1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f </a:t>
                </a: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'(</a:t>
                </a:r>
                <a:r>
                  <a:rPr lang="hu-HU" sz="2400" i="1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hu-HU" sz="24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1–</m:t>
                            </m:r>
                            <m:sSup>
                              <m:sSupPr>
                                <m:ctrlPr>
                                  <a:rPr lang="hu-HU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–</m:t>
                            </m:r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= 0,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/>
                      </a:rPr>
                      <m:t>∀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Mivel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 smtClean="0">
                        <a:latin typeface="Cambria Math"/>
                        <a:cs typeface="Times New Roman" panose="02020603050405020304" pitchFamily="18" charset="0"/>
                      </a:rPr>
                      <m:t> ′(</m:t>
                    </m:r>
                    <m:r>
                      <a:rPr lang="hu-HU" sz="240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smtClean="0">
                        <a:latin typeface="Cambria Math"/>
                        <a:cs typeface="Times New Roman" panose="02020603050405020304" pitchFamily="18" charset="0"/>
                      </a:rPr>
                      <m:t>)=0, ∀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hu-HU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i="1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 konstans függvény,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vagyis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smtClean="0">
                        <a:latin typeface="Cambria Math"/>
                        <a:cs typeface="Times New Roman" panose="02020603050405020304" pitchFamily="18" charset="0"/>
                      </a:rPr>
                      <m:t>)=</m:t>
                    </m:r>
                    <m:r>
                      <a:rPr lang="hu-HU" sz="2400" i="1" smtClean="0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/>
                      </a:rPr>
                      <m:t>∀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6477" y="1365167"/>
                <a:ext cx="10515600" cy="4327179"/>
              </a:xfrm>
              <a:blipFill rotWithShape="0">
                <a:blip r:embed="rId2"/>
                <a:stretch>
                  <a:fillRect l="-1217" t="-42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78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43354"/>
                <a:ext cx="10515600" cy="513360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 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konstanst úgy határozzuk meg, hogy kiszámítjuk az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értékét egy adott pontban: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hu-HU" sz="2400">
                        <a:latin typeface="Cambria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arcsin</m:t>
                    </m:r>
                    <m:r>
                      <m:rPr>
                        <m:nor/>
                      </m:rPr>
                      <a:rPr lang="hu-HU" sz="2400">
                        <a:latin typeface="Cambria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>
                        <a:latin typeface="Cambria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hu-HU" sz="2400">
                        <a:latin typeface="Cambria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arccos</m:t>
                    </m:r>
                    <m:r>
                      <m:rPr>
                        <m:nor/>
                      </m:rPr>
                      <a:rPr lang="hu-HU" sz="2400">
                        <a:latin typeface="Cambria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hu-HU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=0+</m:t>
                    </m:r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endParaRPr lang="hu-HU" sz="24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Mivel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folytonos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intervallumon (két elemi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függvény összege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), ezért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↘–1</m:t>
                        </m:r>
                      </m:lim>
                    </m:limLow>
                    <m:r>
                      <a:rPr lang="hu-HU" sz="2400" i="1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és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↗1</m:t>
                        </m:r>
                      </m:lim>
                    </m:limLow>
                    <m:r>
                      <a:rPr lang="hu-HU" sz="2400" i="1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∀ 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6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43354"/>
                <a:ext cx="10515600" cy="5133609"/>
              </a:xfrm>
              <a:blipFill rotWithShape="0">
                <a:blip r:embed="rId2"/>
                <a:stretch>
                  <a:fillRect l="-928" t="-35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311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84738"/>
                <a:ext cx="10515600" cy="5192225"/>
              </a:xfrm>
            </p:spPr>
            <p:txBody>
              <a:bodyPr/>
              <a:lstStyle/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b="1" dirty="0" smtClean="0">
                    <a:solidFill>
                      <a:schemeClr val="accent1">
                        <a:lumMod val="75000"/>
                      </a:schemeClr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Megjegyzés</a:t>
                </a:r>
                <a:endParaRPr lang="hu-HU" dirty="0" smtClean="0">
                  <a:solidFill>
                    <a:schemeClr val="accent1">
                      <a:lumMod val="75000"/>
                    </a:schemeClr>
                  </a:solidFill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 feladatnak van elemi megoldása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is.</a:t>
                </a:r>
                <a:endParaRPr lang="en-US" sz="24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sin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cos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é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pletet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alkalmazva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2400" i="0" smtClean="0">
                            <a:latin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)=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hu-HU" sz="2400" dirty="0">
                                <a:latin typeface="Cambria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arcsin</m:t>
                            </m:r>
                            <m:r>
                              <m:rPr>
                                <m:nor/>
                              </m:rPr>
                              <a:rPr lang="hu-HU" sz="2400" dirty="0">
                                <a:latin typeface="Cambria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hu-HU" sz="2400" i="1" dirty="0">
                                <a:latin typeface="Cambria Math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)∙</m:t>
                            </m:r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hu-HU" sz="2400" dirty="0">
                                        <a:latin typeface="Cambria" pitchFamily="18" charset="0"/>
                                        <a:ea typeface="Cambria" pitchFamily="18" charset="0"/>
                                        <a:cs typeface="Times New Roman" panose="02020603050405020304" pitchFamily="18" charset="0"/>
                                      </a:rPr>
                                      <m:t>arccos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hu-HU" sz="2400" dirty="0">
                                        <a:latin typeface="Cambria" pitchFamily="18" charset="0"/>
                                        <a:ea typeface="Cambria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hu-HU" sz="2400" i="1" dirty="0">
                                        <a:latin typeface="Cambria Math"/>
                                        <a:ea typeface="Cambria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e>
                    </m:func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hu-HU" sz="2400" dirty="0">
                                <a:latin typeface="Cambria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arc</m:t>
                            </m:r>
                            <m:r>
                              <m:rPr>
                                <m:nor/>
                              </m:rPr>
                              <a:rPr lang="en-US" sz="2400" b="0" i="0" dirty="0" smtClean="0">
                                <a:latin typeface="Cambria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  <m:r>
                              <m:rPr>
                                <m:nor/>
                              </m:rPr>
                              <a:rPr lang="hu-HU" sz="2400" dirty="0">
                                <a:latin typeface="Cambria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hu-HU" sz="2400" i="1" dirty="0">
                                <a:latin typeface="Cambria Math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hu-HU" sz="240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hu-HU" sz="240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2400" i="0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hu-HU" sz="2400" i="1" dirty="0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hu-HU" sz="2400" dirty="0">
                                <a:latin typeface="Cambria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arccos</m:t>
                            </m:r>
                            <m:r>
                              <m:rPr>
                                <m:nor/>
                              </m:rPr>
                              <a:rPr lang="hu-HU" sz="2400" dirty="0">
                                <a:latin typeface="Cambria" pitchFamily="18" charset="0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hu-HU" sz="2400" i="1" dirty="0">
                                <a:latin typeface="Cambria Math"/>
                                <a:ea typeface="Cambria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=</a:t>
                </a:r>
                <a:endParaRPr lang="hu-HU" sz="24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en-US" sz="2400" i="1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+1−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Ugyanakkor,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mivel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arcsin</a:t>
                </a:r>
                <a:r>
                  <a:rPr lang="hu-HU" sz="2400" dirty="0" smtClean="0"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és arccos</a:t>
                </a:r>
                <a:r>
                  <a:rPr lang="hu-HU" sz="2400" dirty="0"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0,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endParaRPr lang="en-US" sz="24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 ∈</m:t>
                    </m:r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és ebben az intervallumban csak az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értékre igaz, hogy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2400" i="0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)=1</m:t>
                        </m:r>
                      </m:e>
                    </m:func>
                    <m:r>
                      <a:rPr lang="en-US" sz="2400" b="0" i="0" smtClean="0"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t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ehát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84738"/>
                <a:ext cx="10515600" cy="5192225"/>
              </a:xfrm>
              <a:blipFill rotWithShape="0">
                <a:blip r:embed="rId2"/>
                <a:stretch>
                  <a:fillRect l="-1217" t="-58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42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2694"/>
            <a:ext cx="10609385" cy="58973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4. </a:t>
            </a:r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feladat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42430"/>
                <a:ext cx="10662138" cy="526660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3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Adott az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függvény. </a:t>
                </a:r>
                <a:endParaRPr lang="en-US" sz="2400" dirty="0" smtClean="0">
                  <a:solidFill>
                    <a:schemeClr val="tx1"/>
                  </a:solidFill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3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Igazold, hogy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szigorúan csökkenő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–5,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intervallumon.</a:t>
                </a:r>
              </a:p>
              <a:p>
                <a:pPr marL="0" indent="0">
                  <a:lnSpc>
                    <a:spcPct val="130000"/>
                  </a:lnSpc>
                  <a:spcBef>
                    <a:spcPts val="600"/>
                  </a:spcBef>
                  <a:buNone/>
                </a:pPr>
                <a:r>
                  <a:rPr lang="hu-HU" b="1" dirty="0" smtClean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</a:p>
              <a:p>
                <a:pPr marL="0" indent="0">
                  <a:lnSpc>
                    <a:spcPct val="13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Az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függvény deriválható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-en és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hu-HU" sz="2400" i="1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hu-HU" sz="2400" i="1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hu-HU" sz="240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′(</m:t>
                        </m:r>
                        <m:r>
                          <m:rPr>
                            <m:nor/>
                          </m:rPr>
                          <a:rPr lang="hu-HU" sz="2400" i="1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hu-HU" sz="240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hu-HU" sz="240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= 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e>
                    </m:d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3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Tanulmányozzuk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2400" i="1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hu-HU" sz="2400" i="1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rPr>
                      <m:t> ′</m:t>
                    </m:r>
                    <m:r>
                      <m:rPr>
                        <m:nor/>
                      </m:rPr>
                      <a:rPr lang="hu-HU" sz="24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 előjelét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5,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 intervallumon!</a:t>
                </a:r>
              </a:p>
              <a:p>
                <a:pPr marL="0" indent="0">
                  <a:lnSpc>
                    <a:spcPct val="13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Bármely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∈</m:t>
                    </m:r>
                    <m:d>
                      <m:d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5,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eset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hu-HU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és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hu-HU" sz="2400" b="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sz="2400" b="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 és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sz="2400" b="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hu-HU" sz="2400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/>
                </a:r>
                <a:br>
                  <a:rPr lang="hu-HU" sz="2400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hu-HU" sz="240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hu-HU" sz="240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hu-HU" sz="2400" b="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sSup>
                      <m:sSup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+6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hu-HU" sz="2400" b="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3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Ugyanakkor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0,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sz="2400" b="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5,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hu-HU" sz="2400" dirty="0" smtClean="0">
                  <a:solidFill>
                    <a:schemeClr val="tx1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3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Í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gy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′(</m:t>
                    </m:r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) &lt; 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/>
                      </a:rPr>
                      <m:t>∀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sz="2400" b="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5,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, ami azt jelenti, hogy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  szigorúan csökkenő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5,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 intervallumon.</a:t>
                </a:r>
                <a:endParaRPr lang="en-US" sz="2400" dirty="0">
                  <a:solidFill>
                    <a:schemeClr val="tx1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42430"/>
                <a:ext cx="10662138" cy="5266608"/>
              </a:xfrm>
              <a:blipFill rotWithShape="0">
                <a:blip r:embed="rId2"/>
                <a:stretch>
                  <a:fillRect l="-1201" t="-347" r="-85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18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061" y="494079"/>
            <a:ext cx="9636370" cy="1325563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L’Hospital-szabály</a:t>
            </a:r>
            <a:endParaRPr lang="en-US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64677"/>
                <a:ext cx="10515600" cy="4512286"/>
              </a:xfrm>
            </p:spPr>
            <p:txBody>
              <a:bodyPr/>
              <a:lstStyle/>
              <a:p>
                <a:pPr marL="0" indent="0" algn="just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Ha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𝑓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,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𝑔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: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𝐼</m:t>
                    </m:r>
                    <m:r>
                      <a:rPr lang="hu-HU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hu-HU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függvények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,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b="1" i="1" dirty="0" smtClean="0">
                    <a:latin typeface="Cambria" pitchFamily="18" charset="0"/>
                    <a:ea typeface="Cambria" pitchFamily="18" charset="0"/>
                  </a:rPr>
                  <a:t>a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az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</a:rPr>
                  <a:t>I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halmaz egy torlódási pontja és teljesülnek a következő feltételek: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𝑓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,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𝑔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deriválható az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itchFamily="18" charset="0"/>
                      </a:rPr>
                      <m:t>𝐼</m:t>
                    </m:r>
                    <m:r>
                      <a:rPr lang="hu-HU" sz="2400" b="0" i="0" smtClean="0">
                        <a:latin typeface="Cambria Math"/>
                        <a:ea typeface="Cambria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/>
                            <a:ea typeface="Cambria" pitchFamily="18" charset="0"/>
                          </a:rPr>
                          <m:t>𝑎</m:t>
                        </m:r>
                      </m:e>
                    </m:d>
                    <m:r>
                      <a:rPr lang="hu-HU" sz="2400" b="0" i="0" smtClean="0">
                        <a:latin typeface="Cambria Math" panose="02040503050406030204" pitchFamily="18" charset="0"/>
                        <a:ea typeface="Cambria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" pitchFamily="18" charset="0"/>
                      </a:rPr>
                      <m:t>halmazo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n,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 Math"/>
                      </a:rPr>
                      <m:t>∃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hu-HU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lim>
                        </m:limLow>
                        <m:r>
                          <a:rPr lang="hu-HU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lim>
                        </m:limLow>
                        <m:r>
                          <a:rPr lang="hu-HU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= 0,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/>
                      </a:rPr>
                      <m:t>∃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hu-HU" sz="24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u-HU" sz="240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hu-HU" sz="240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hu-H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</m:e>
                    </m:func>
                    <m:r>
                      <a:rPr lang="hu-HU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hu-HU" sz="24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u-HU" sz="24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acc>
                  </m:oMath>
                </a14:m>
                <a:r>
                  <a:rPr lang="hu-HU" sz="2400" dirty="0" smtClean="0">
                    <a:latin typeface="Cambria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4)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p>
                        <m: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≠</m:t>
                    </m:r>
                    <m:r>
                      <a:rPr lang="hu-HU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0, ∀</m:t>
                    </m:r>
                    <m:r>
                      <a:rPr lang="hu-HU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hu-HU" sz="2400">
                        <a:latin typeface="Cambria Math"/>
                        <a:ea typeface="Cambria" pitchFamily="18" charset="0"/>
                      </a:rPr>
                      <m:t>I</m:t>
                    </m:r>
                    <m:r>
                      <a:rPr lang="hu-HU" sz="2400">
                        <a:latin typeface="Cambria Math"/>
                        <a:ea typeface="Cambria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/>
                            <a:ea typeface="Cambria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,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a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kkor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hu-HU" sz="24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hu-HU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hu-HU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hu-HU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hu-HU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r>
                              <a:rPr lang="hu-HU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hu-HU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  <m:r>
                      <a:rPr lang="hu-HU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hu-H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hu-H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</m:e>
                    </m:func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.</a:t>
                </a:r>
                <a:endParaRPr lang="hu-HU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64677"/>
                <a:ext cx="10515600" cy="4512286"/>
              </a:xfrm>
              <a:blipFill rotWithShape="0">
                <a:blip r:embed="rId2"/>
                <a:stretch>
                  <a:fillRect l="-928" t="-405" r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808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370" y="527538"/>
            <a:ext cx="10515600" cy="1127981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Megjegyzések</a:t>
            </a:r>
            <a:endParaRPr lang="hu-HU" sz="28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2338" y="1450486"/>
                <a:ext cx="10527324" cy="4351338"/>
              </a:xfrm>
            </p:spPr>
            <p:txBody>
              <a:bodyPr/>
              <a:lstStyle/>
              <a:p>
                <a:pPr marL="0" indent="0" algn="just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1) A tétel abban az esetben is alkalmazható, ha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lim>
                        </m:limLow>
                        <m: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hu-HU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=±∞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és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lim>
                        </m:limLow>
                        <m:r>
                          <a:rPr lang="hu-HU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hu-HU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=±∞</m:t>
                    </m:r>
                    <m:r>
                      <a:rPr lang="hu-HU" sz="24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hu-HU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2) A </a:t>
                </a:r>
                <a:r>
                  <a:rPr lang="hu-HU" sz="2400" dirty="0" err="1" smtClean="0">
                    <a:latin typeface="Cambria" pitchFamily="18" charset="0"/>
                    <a:ea typeface="Cambria" pitchFamily="18" charset="0"/>
                  </a:rPr>
                  <a:t>L’Hospital-szabályt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err="1" smtClean="0">
                    <a:latin typeface="Cambria" pitchFamily="18" charset="0"/>
                    <a:ea typeface="Cambria" pitchFamily="18" charset="0"/>
                  </a:rPr>
                  <a:t>a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határérték-számításban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hu-HU" sz="2400" b="0" i="1">
                            <a:latin typeface="Cambria Math"/>
                            <a:ea typeface="Cambria" pitchFamily="18" charset="0"/>
                          </a:rPr>
                          <m:t>0</m:t>
                        </m:r>
                      </m:num>
                      <m:den>
                        <m:r>
                          <a:rPr lang="hu-HU" sz="2400" b="0" i="1">
                            <a:latin typeface="Cambria Math"/>
                            <a:ea typeface="Cambria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és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hu-HU" sz="2400" b="0" i="0">
                            <a:latin typeface="Cambria Math"/>
                            <a:ea typeface="Cambria Math"/>
                          </a:rPr>
                          <m:t>∞</m:t>
                        </m:r>
                      </m:num>
                      <m:den>
                        <m:r>
                          <a:rPr lang="hu-HU" sz="2400" b="0" i="0">
                            <a:latin typeface="Cambria Math"/>
                            <a:ea typeface="Cambria Math"/>
                          </a:rPr>
                          <m:t>∞</m:t>
                        </m:r>
                      </m:den>
                    </m:f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határozatlansági esetek feloldására használjuk.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U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gyanakkor a </a:t>
                </a:r>
                <a14:m>
                  <m:oMath xmlns:m="http://schemas.openxmlformats.org/officeDocument/2006/math">
                    <m:r>
                      <a:rPr lang="hu-HU" sz="2400" b="0" i="1">
                        <a:latin typeface="Cambria Math"/>
                        <a:ea typeface="Cambria" pitchFamily="18" charset="0"/>
                      </a:rPr>
                      <m:t>0</m:t>
                    </m:r>
                    <m:r>
                      <a:rPr lang="hu-HU" sz="2400" b="0" i="1">
                        <a:latin typeface="Cambria Math"/>
                        <a:ea typeface="Cambria Math"/>
                      </a:rPr>
                      <m:t>∙∞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/>
                      </a:rPr>
                      <m:t>  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határozatlansági esetben a szorzat hányadossá alakításával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és a </a:t>
                </a:r>
                <a14:m>
                  <m:oMath xmlns:m="http://schemas.openxmlformats.org/officeDocument/2006/math">
                    <m:r>
                      <a:rPr lang="hu-HU" sz="2400" b="1" i="1">
                        <a:latin typeface="Cambria Math"/>
                        <a:ea typeface="Cambria Math"/>
                      </a:rPr>
                      <m:t>∞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/>
                      </a:rPr>
                      <m:t>–</m:t>
                    </m:r>
                    <m:r>
                      <a:rPr lang="hu-HU" sz="2400" b="1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esetben pedig tényező kiemelésével olyan alakra hozhatjuk a kiszámítandó határértéket, amelyre alkalmazható a szabály.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2338" y="1450486"/>
                <a:ext cx="10527324" cy="4351338"/>
              </a:xfrm>
              <a:blipFill rotWithShape="0">
                <a:blip r:embed="rId2"/>
                <a:stretch>
                  <a:fillRect l="-927" t="-420" r="-92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86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ea typeface="Cambria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ea typeface="Cambria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70C0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800" dirty="0" smtClean="0">
                    <a:solidFill>
                      <a:srgbClr val="0070C0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Cambria" pitchFamily="18" charset="0"/>
                    <a:ea typeface="Cambria" pitchFamily="18" charset="0"/>
                  </a:rPr>
                  <a:t>és</a:t>
                </a:r>
                <a:r>
                  <a:rPr lang="hu-HU" sz="2800" dirty="0" smtClean="0">
                    <a:solidFill>
                      <a:srgbClr val="0070C0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ea typeface="Cambria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den>
                    </m:f>
                  </m:oMath>
                </a14:m>
                <a:r>
                  <a:rPr lang="hu-HU" sz="2800" dirty="0" smtClean="0">
                    <a:solidFill>
                      <a:srgbClr val="0070C0"/>
                    </a:solidFill>
                    <a:latin typeface="Cambria" pitchFamily="18" charset="0"/>
                    <a:ea typeface="Cambria" pitchFamily="18" charset="0"/>
                  </a:rPr>
                  <a:t>  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Cambria" pitchFamily="18" charset="0"/>
                    <a:ea typeface="Cambria" pitchFamily="18" charset="0"/>
                  </a:rPr>
                  <a:t>eset</a:t>
                </a:r>
                <a:r>
                  <a:rPr lang="hu-HU" sz="2800" dirty="0" smtClean="0">
                    <a:solidFill>
                      <a:srgbClr val="0070C0"/>
                    </a:solidFill>
                    <a:latin typeface="Cambria" pitchFamily="18" charset="0"/>
                    <a:ea typeface="Cambria" pitchFamily="18" charset="0"/>
                  </a:rPr>
                  <a:t>ek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Cambria" pitchFamily="18" charset="0"/>
                    <a:ea typeface="Cambria" pitchFamily="18" charset="0"/>
                  </a:rPr>
                  <a:t>  </a:t>
                </a:r>
                <a:endParaRPr lang="en-US" sz="2800" dirty="0">
                  <a:solidFill>
                    <a:srgbClr val="0070C0"/>
                  </a:solidFill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4000"/>
                <a:ext cx="10515600" cy="4652963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r>
                  <a:rPr lang="en-US" sz="2400" b="1" dirty="0" smtClean="0"/>
                  <a:t>1.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den>
                        </m:f>
                      </m:e>
                    </m:func>
                    <m:r>
                      <a:rPr lang="hu-HU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hu-HU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en-US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  <m:r>
                          <a:rPr lang="en-US" sz="24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US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en-US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  <m:r>
                          <a:rPr lang="en-US" sz="24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n-US" sz="240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1+2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US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i="1" dirty="0" smtClean="0"/>
              </a:p>
              <a:p>
                <a:pPr marL="0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2</a:t>
                </a:r>
                <a:r>
                  <a:rPr lang="en-US" sz="2400" b="1" i="1" dirty="0" smtClean="0"/>
                  <a:t>.</a:t>
                </a:r>
                <a:r>
                  <a:rPr lang="en-US" sz="2400" i="1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ctrlPr>
                                  <a:rPr lang="en-US" sz="240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sz="240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hu-HU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→1</m:t>
                        </m:r>
                      </m:lim>
                    </m:limLow>
                    <m:f>
                      <m:f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hu-HU" sz="24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hu-HU" sz="24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hu-HU" sz="240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hu-HU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400" i="1" dirty="0" smtClean="0"/>
              </a:p>
              <a:p>
                <a:pPr marL="0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3</a:t>
                </a:r>
                <a:r>
                  <a:rPr lang="en-US" sz="2400" b="1" dirty="0" smtClean="0"/>
                  <a:t>.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240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den>
                        </m:f>
                      </m:e>
                    </m:func>
                    <m:r>
                      <a:rPr lang="hu-HU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→∞</m:t>
                        </m:r>
                      </m:lim>
                    </m:limLow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den>
                    </m:f>
                    <m:r>
                      <a:rPr lang="en-US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→∞</m:t>
                        </m:r>
                      </m:lim>
                    </m:limLow>
                    <m:d>
                      <m:d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−3</m:t>
                        </m:r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=+∞</m:t>
                    </m:r>
                  </m:oMath>
                </a14:m>
                <a:endParaRPr lang="en-US" sz="24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4.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hu-HU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→∞</m:t>
                        </m:r>
                      </m:lim>
                    </m:limLow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→∞</m:t>
                        </m:r>
                      </m:lim>
                    </m:limLow>
                    <m:f>
                      <m:f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hu-HU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4000"/>
                <a:ext cx="10515600" cy="4652963"/>
              </a:xfrm>
              <a:blipFill rotWithShape="0">
                <a:blip r:embed="rId3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65373" y="1520834"/>
                <a:ext cx="517321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" pitchFamily="18" charset="0"/>
                              </a:rPr>
                              <m:t>0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373" y="1520834"/>
                <a:ext cx="517321" cy="4608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663888" y="2084957"/>
            <a:ext cx="460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mbria" pitchFamily="18" charset="0"/>
                <a:ea typeface="Cambria" pitchFamily="18" charset="0"/>
              </a:rPr>
              <a:t>L’H</a:t>
            </a:r>
            <a:endParaRPr lang="en-US" sz="16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342" y="1536189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720" y="2061511"/>
            <a:ext cx="5238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99" y="2673817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00" y="3131017"/>
            <a:ext cx="5238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2" y="4045441"/>
            <a:ext cx="5238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16115" y="4533584"/>
                <a:ext cx="568617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/>
                            <a:ea typeface="Cambria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num>
                          <m:den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115" y="4533584"/>
                <a:ext cx="568617" cy="4608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582" y="3553072"/>
            <a:ext cx="573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68" y="5002931"/>
            <a:ext cx="5238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4525493"/>
            <a:ext cx="573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5002931"/>
            <a:ext cx="5238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18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Cambria" pitchFamily="18" charset="0"/>
                <a:ea typeface="Cambria" pitchFamily="18" charset="0"/>
              </a:rPr>
              <a:t>Tartalom</a:t>
            </a:r>
            <a:endParaRPr lang="hu-HU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sz="3200" dirty="0" err="1" smtClean="0">
                <a:latin typeface="Cambria" pitchFamily="18" charset="0"/>
                <a:ea typeface="Cambria" pitchFamily="18" charset="0"/>
              </a:rPr>
              <a:t>Rolle-tétel</a:t>
            </a:r>
            <a:endParaRPr lang="hu-HU" sz="3200" dirty="0" smtClean="0">
              <a:latin typeface="Cambria" pitchFamily="18" charset="0"/>
              <a:ea typeface="Cambria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u-HU" sz="3200" dirty="0" err="1" smtClean="0">
                <a:latin typeface="Cambria" pitchFamily="18" charset="0"/>
                <a:ea typeface="Cambria" pitchFamily="18" charset="0"/>
              </a:rPr>
              <a:t>Rolle-sorozat</a:t>
            </a:r>
            <a:endParaRPr lang="hu-HU" sz="3200" dirty="0" smtClean="0">
              <a:latin typeface="Cambria" pitchFamily="18" charset="0"/>
              <a:ea typeface="Cambria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u-HU" sz="3200" dirty="0" smtClean="0">
                <a:latin typeface="Cambria" pitchFamily="18" charset="0"/>
                <a:ea typeface="Cambria" pitchFamily="18" charset="0"/>
              </a:rPr>
              <a:t>Lagrange-tétel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sz="3200" dirty="0" smtClean="0">
                <a:latin typeface="Cambria" pitchFamily="18" charset="0"/>
                <a:ea typeface="Cambria" pitchFamily="18" charset="0"/>
              </a:rPr>
              <a:t>Lagrange-tétel következményei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sz="3200" dirty="0" err="1" smtClean="0">
                <a:latin typeface="Cambria" pitchFamily="18" charset="0"/>
                <a:ea typeface="Cambria" pitchFamily="18" charset="0"/>
              </a:rPr>
              <a:t>L’Hospital-szabály</a:t>
            </a:r>
            <a:endParaRPr lang="hu-HU" sz="3200" dirty="0" smtClean="0">
              <a:latin typeface="Cambria" pitchFamily="18" charset="0"/>
              <a:ea typeface="Cambria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u-HU" sz="3200" dirty="0" smtClean="0">
                <a:latin typeface="Cambria" pitchFamily="18" charset="0"/>
                <a:ea typeface="Cambria" pitchFamily="18" charset="0"/>
              </a:rPr>
              <a:t>Érettségi feladatok </a:t>
            </a:r>
            <a:endParaRPr lang="hu-HU" sz="32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4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750278"/>
                <a:ext cx="10515600" cy="78544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∙∞</m:t>
                    </m:r>
                  </m:oMath>
                </a14:m>
                <a:r>
                  <a:rPr lang="en-US" sz="3200" dirty="0" smtClean="0">
                    <a:solidFill>
                      <a:srgbClr val="0070C0"/>
                    </a:solidFill>
                    <a:latin typeface="Cambria" pitchFamily="18" charset="0"/>
                    <a:ea typeface="Cambria" pitchFamily="18" charset="0"/>
                  </a:rPr>
                  <a:t> eset</a:t>
                </a:r>
                <a:endParaRPr lang="en-US" sz="3200" dirty="0">
                  <a:solidFill>
                    <a:srgbClr val="0070C0"/>
                  </a:solidFill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750278"/>
                <a:ext cx="10515600" cy="785446"/>
              </a:xfrm>
              <a:blipFill rotWithShape="0">
                <a:blip r:embed="rId2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97010" y="1582615"/>
                <a:ext cx="10515600" cy="1628898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5.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↘0</m:t>
                        </m:r>
                      </m:lim>
                    </m:limLow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=</m:t>
                        </m:r>
                        <m:limLow>
                          <m:limLow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limLowPr>
                          <m:e>
                            <m:r>
                              <a:rPr lang="hu-HU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hu-HU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↘0</m:t>
                            </m:r>
                          </m:lim>
                        </m:limLow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den>
                            </m:f>
                          </m:den>
                        </m:f>
                        <m:r>
                          <a:rPr lang="en-US" sz="24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=</m:t>
                        </m:r>
                      </m:e>
                    </m:func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limLow>
                      <m:limLow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↘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lim>
                    </m:limLow>
                    <m:f>
                      <m:f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hu-HU" sz="24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hu-HU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↘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lim>
                    </m:limLow>
                    <m:d>
                      <m:d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400" dirty="0" smtClean="0">
                  <a:latin typeface="Cambria" pitchFamily="18" charset="0"/>
                  <a:ea typeface="Cambria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6.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hu-HU" sz="24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hu-HU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hu-HU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7010" y="1582615"/>
                <a:ext cx="10515600" cy="1628898"/>
              </a:xfrm>
              <a:blipFill rotWithShape="0">
                <a:blip r:embed="rId3"/>
                <a:stretch>
                  <a:fillRect l="-928" b="-74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76299" y="1639012"/>
                <a:ext cx="8324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sz="1600" i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∙∞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299" y="1639012"/>
                <a:ext cx="832471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61" y="1460483"/>
            <a:ext cx="573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997" y="2839596"/>
            <a:ext cx="5238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76" y="1956337"/>
            <a:ext cx="5238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85293" y="2499354"/>
                <a:ext cx="8324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293" y="2499354"/>
                <a:ext cx="832471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473" y="2404862"/>
            <a:ext cx="573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40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171568"/>
                <a:ext cx="10515600" cy="1753244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8.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hu-H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↗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lim>
                    </m:limLow>
                    <m:d>
                      <m:dPr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  </m:t>
                    </m:r>
                    <m:limLow>
                      <m:limLow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↗1</m:t>
                        </m:r>
                      </m:lim>
                    </m:limLow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40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40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sz="240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+1</m:t>
                                </m:r>
                              </m:e>
                            </m:d>
                          </m:den>
                        </m:f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40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40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sz="240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+1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sz="24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i="1" dirty="0">
                    <a:latin typeface="Cambria Math"/>
                    <a:ea typeface="Cambria Math"/>
                    <a:cs typeface="Times New Roman" pitchFamily="18" charset="0"/>
                  </a:rPr>
                  <a:t> </a:t>
                </a:r>
                <a:r>
                  <a:rPr lang="en-US" sz="2400" i="1" dirty="0" smtClean="0">
                    <a:latin typeface="Cambria Math"/>
                    <a:ea typeface="Cambria Math"/>
                    <a:cs typeface="Times New Roman" pitchFamily="18" charset="0"/>
                  </a:rPr>
                  <a:t>                                           </a:t>
                </a:r>
                <a:r>
                  <a:rPr lang="hu-HU" sz="2400" i="1" dirty="0" smtClean="0">
                    <a:latin typeface="Cambria Math"/>
                    <a:ea typeface="Cambria Math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limLow>
                      <m:limLow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↗1</m:t>
                        </m:r>
                      </m:lim>
                    </m:limLow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−1</m:t>
                        </m:r>
                      </m:den>
                    </m:f>
                    <m:r>
                      <a:rPr lang="hu-HU" sz="24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40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+1−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−1</m:t>
                        </m:r>
                      </m:num>
                      <m:den>
                        <m:d>
                          <m:dPr>
                            <m:ctrlPr>
                              <a:rPr lang="hu-HU" sz="240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hu-HU" sz="24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hu-HU" sz="240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hu-HU" sz="24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limLow>
                      <m:limLow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↗1</m:t>
                        </m:r>
                      </m:lim>
                    </m:limLow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−1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40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hu-HU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en-US" sz="24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∞</m:t>
                    </m:r>
                  </m:oMath>
                </a14:m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171568"/>
                <a:ext cx="10515600" cy="1753244"/>
              </a:xfrm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38393" y="3428332"/>
                <a:ext cx="8927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∞−∞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393" y="3428332"/>
                <a:ext cx="892744" cy="3077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642745"/>
                <a:ext cx="84640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∞−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  <a:latin typeface="Cambria" pitchFamily="18" charset="0"/>
                    <a:ea typeface="Cambria" pitchFamily="18" charset="0"/>
                  </a:rPr>
                  <a:t> eset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42745"/>
                <a:ext cx="8464061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1283286"/>
                <a:ext cx="10456984" cy="1611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>
                    <a:latin typeface="Cambria" pitchFamily="18" charset="0"/>
                    <a:ea typeface="Cambria" pitchFamily="18" charset="0"/>
                  </a:rPr>
                  <a:t>7</a:t>
                </a:r>
                <a:r>
                  <a:rPr lang="en-US" sz="2400" b="1" dirty="0" smtClean="0">
                    <a:latin typeface="Cambria" pitchFamily="18" charset="0"/>
                    <a:ea typeface="Cambria" pitchFamily="18" charset="0"/>
                  </a:rPr>
                  <a:t>.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→∞</m:t>
                        </m:r>
                      </m:lim>
                    </m:limLow>
                    <m:d>
                      <m:d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4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→∞</m:t>
                        </m:r>
                      </m:lim>
                    </m:limLow>
                    <m:sSup>
                      <m:sSup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hu-HU" sz="24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hu-HU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hu-HU" sz="24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+∞</m:t>
                        </m:r>
                      </m:e>
                    </m:d>
                    <m:r>
                      <a:rPr lang="hu-HU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hu-HU" sz="24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−∞</m:t>
                        </m:r>
                      </m:e>
                    </m:d>
                    <m:r>
                      <a:rPr lang="hu-HU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−∞</m:t>
                    </m:r>
                  </m:oMath>
                </a14:m>
                <a:endParaRPr lang="en-US" sz="2400" b="0" dirty="0" smtClean="0">
                  <a:latin typeface="Cambria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endParaRPr lang="en-US" sz="2400" b="0" dirty="0" smtClean="0">
                  <a:latin typeface="Cambria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en-US" sz="2400" dirty="0" err="1" smtClean="0">
                    <a:latin typeface="Cambria" pitchFamily="18" charset="0"/>
                    <a:ea typeface="Cambria" pitchFamily="18" charset="0"/>
                  </a:rPr>
                  <a:t>ahol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→∞</m:t>
                        </m:r>
                      </m:lim>
                    </m:limLow>
                  </m:oMath>
                </a14:m>
                <a:r>
                  <a:rPr lang="en-US" sz="2400" dirty="0"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 </m:t>
                    </m:r>
                    <m:limLow>
                      <m:limLow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→∞</m:t>
                        </m:r>
                      </m:lim>
                    </m:limLow>
                  </m:oMath>
                </a14:m>
                <a:r>
                  <a:rPr lang="en-US" sz="2400" dirty="0"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 </m:t>
                    </m:r>
                    <m:limLow>
                      <m:limLow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→∞</m:t>
                        </m:r>
                      </m:lim>
                    </m:limLow>
                  </m:oMath>
                </a14:m>
                <a:r>
                  <a:rPr lang="en-US" sz="2400" dirty="0"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 +∞</m:t>
                    </m:r>
                  </m:oMath>
                </a14:m>
                <a:endParaRPr lang="en-US" sz="2400" dirty="0"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83286"/>
                <a:ext cx="10456984" cy="1611723"/>
              </a:xfrm>
              <a:prstGeom prst="rect">
                <a:avLst/>
              </a:prstGeom>
              <a:blipFill rotWithShape="0">
                <a:blip r:embed="rId5"/>
                <a:stretch>
                  <a:fillRect l="-1050" b="-113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01546" y="1254055"/>
                <a:ext cx="9325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  <m:r>
                            <a:rPr lang="hu-HU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–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546" y="1254055"/>
                <a:ext cx="932563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731" y="2059916"/>
            <a:ext cx="573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915" y="2052897"/>
            <a:ext cx="573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207" y="2541741"/>
            <a:ext cx="5238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350" y="2545037"/>
            <a:ext cx="5238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8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4292"/>
            <a:ext cx="10093569" cy="926757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Érettségi</a:t>
            </a:r>
            <a:r>
              <a:rPr lang="hu-HU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feladato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k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1049"/>
                <a:ext cx="10515600" cy="497565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b="1" dirty="0" smtClean="0">
                    <a:solidFill>
                      <a:schemeClr val="accent1">
                        <a:lumMod val="75000"/>
                      </a:schemeClr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1. feladat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dirty="0" smtClean="0">
                    <a:solidFill>
                      <a:schemeClr val="accent1">
                        <a:lumMod val="75000"/>
                      </a:schemeClr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Adott az 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hu-HU" sz="2400" i="1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függvény. </a:t>
                </a:r>
              </a:p>
              <a:p>
                <a:pPr marL="342900" indent="-342900">
                  <a:lnSpc>
                    <a:spcPct val="120000"/>
                  </a:lnSpc>
                  <a:spcBef>
                    <a:spcPts val="600"/>
                  </a:spcBef>
                  <a:buFont typeface="+mj-lt"/>
                  <a:buAutoNum type="alphaLcParenR"/>
                </a:pPr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Igazold, hogy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 ′(</m:t>
                    </m:r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–</m:t>
                        </m:r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hu-HU" sz="2400" dirty="0">
                  <a:solidFill>
                    <a:schemeClr val="tx1"/>
                  </a:solidFill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20000"/>
                  </a:lnSpc>
                  <a:spcBef>
                    <a:spcPts val="600"/>
                  </a:spcBef>
                  <a:buFont typeface="+mj-lt"/>
                  <a:buAutoNum type="alphaLcParenR"/>
                </a:pPr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Határozd meg az </a:t>
                </a:r>
                <a:r>
                  <a:rPr lang="hu-HU" sz="2400" i="1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függvény monotonitási </a:t>
                </a:r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intervallumait!</a:t>
                </a:r>
              </a:p>
              <a:p>
                <a:pPr marL="342900" indent="-342900">
                  <a:lnSpc>
                    <a:spcPct val="120000"/>
                  </a:lnSpc>
                  <a:spcBef>
                    <a:spcPts val="600"/>
                  </a:spcBef>
                  <a:buFont typeface="+mj-lt"/>
                  <a:buAutoNum type="alphaLcParenR"/>
                </a:pPr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Igazold, hogy bármely </a:t>
                </a:r>
                <a:r>
                  <a:rPr lang="hu-HU" sz="2400" i="1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0, 4</m:t>
                        </m:r>
                        <m:sSup>
                          <m:sSupPr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–</m:t>
                            </m:r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esetén az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hu-HU" sz="2400" i="1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egyenletnek pontosan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három </a:t>
                </a:r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megoldása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van!</a:t>
                </a:r>
                <a:endParaRPr lang="hu-HU" sz="2400" dirty="0">
                  <a:solidFill>
                    <a:schemeClr val="tx1"/>
                  </a:solidFill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b="1" dirty="0" smtClean="0">
                    <a:solidFill>
                      <a:schemeClr val="accent1">
                        <a:lumMod val="75000"/>
                      </a:schemeClr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Megoldás</a:t>
                </a:r>
                <a:r>
                  <a:rPr lang="hu-HU" sz="2600" dirty="0" smtClean="0">
                    <a:solidFill>
                      <a:schemeClr val="accent1">
                        <a:lumMod val="75000"/>
                      </a:schemeClr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endParaRPr lang="hu-HU" sz="2600" dirty="0">
                  <a:solidFill>
                    <a:schemeClr val="accent1">
                      <a:lumMod val="75000"/>
                    </a:schemeClr>
                  </a:solidFill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 ′(</m:t>
                    </m:r>
                    <m:r>
                      <a:rPr lang="hu-HU" sz="2400" i="1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)= 2</m:t>
                    </m:r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–</m:t>
                        </m:r>
                        <m:sSup>
                          <m:sSupPr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=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–</m:t>
                        </m:r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bármely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eset</m:t>
                    </m:r>
                    <m: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endParaRPr lang="hu-HU" sz="2400" dirty="0">
                  <a:solidFill>
                    <a:schemeClr val="tx1"/>
                  </a:solidFill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1049"/>
                <a:ext cx="10515600" cy="4975654"/>
              </a:xfrm>
              <a:blipFill rotWithShape="0">
                <a:blip r:embed="rId2"/>
                <a:stretch>
                  <a:fillRect l="-1217" t="-613" r="-115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68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03031" y="675503"/>
                <a:ext cx="10515600" cy="559349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3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 ′(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)=0  ⟺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–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dirty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0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vagy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2400" dirty="0" smtClean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3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Ugyanakkor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0, 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bármely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esetén</a:t>
                </a:r>
                <a:endParaRPr lang="en-US" sz="24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30000"/>
                  </a:lnSpc>
                  <a:spcBef>
                    <a:spcPts val="600"/>
                  </a:spcBef>
                  <a:buNone/>
                </a:pPr>
                <a:r>
                  <a:rPr lang="en-US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–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0 , ha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,0</m:t>
                        </m:r>
                      </m:e>
                    </m:d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</m:t>
                    </m:r>
                    <m:d>
                      <m:d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2,∞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30000"/>
                  </a:lnSpc>
                  <a:spcBef>
                    <a:spcPts val="600"/>
                  </a:spcBef>
                  <a:buNone/>
                </a:pPr>
                <a:r>
                  <a:rPr lang="en-US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–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0 , ha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0, 2</m:t>
                        </m:r>
                      </m:e>
                    </m:d>
                  </m:oMath>
                </a14:m>
                <a:endParaRPr lang="hu-HU" sz="24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3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Így az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'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előjeltáblázata:</a:t>
                </a:r>
              </a:p>
              <a:p>
                <a:pPr marL="0" indent="0">
                  <a:lnSpc>
                    <a:spcPct val="130000"/>
                  </a:lnSpc>
                  <a:spcBef>
                    <a:spcPts val="600"/>
                  </a:spcBef>
                  <a:buNone/>
                </a:pPr>
                <a:endParaRPr lang="hu-HU" sz="24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30000"/>
                  </a:lnSpc>
                  <a:spcBef>
                    <a:spcPts val="600"/>
                  </a:spcBef>
                  <a:buNone/>
                </a:pPr>
                <a:endParaRPr lang="hu-HU" sz="24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3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Tehát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szigorúan csökkenő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∞,0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intervallumon,</a:t>
                </a:r>
              </a:p>
              <a:p>
                <a:pPr marL="0" indent="0">
                  <a:lnSpc>
                    <a:spcPct val="130000"/>
                  </a:lnSpc>
                  <a:spcBef>
                    <a:spcPts val="600"/>
                  </a:spcBef>
                  <a:buNone/>
                </a:pPr>
                <a:r>
                  <a:rPr lang="en-US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szigorúan növekvő a </a:t>
                </a:r>
                <a:r>
                  <a:rPr lang="hu-HU" sz="2400" i="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(0, 2)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intervallumon és</a:t>
                </a:r>
              </a:p>
              <a:p>
                <a:pPr marL="0" indent="0">
                  <a:lnSpc>
                    <a:spcPct val="130000"/>
                  </a:lnSpc>
                  <a:spcBef>
                    <a:spcPts val="600"/>
                  </a:spcBef>
                  <a:buNone/>
                </a:pPr>
                <a:r>
                  <a:rPr lang="en-US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szigorúan csökkenő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2,∞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intervallumon.</a:t>
                </a:r>
                <a:endParaRPr lang="hu-HU" sz="24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3031" y="675503"/>
                <a:ext cx="10515600" cy="5593491"/>
              </a:xfrm>
              <a:blipFill rotWithShape="0">
                <a:blip r:embed="rId2"/>
                <a:stretch>
                  <a:fillRect l="-928" b="-54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5703979"/>
                  </p:ext>
                </p:extLst>
              </p:nvPr>
            </p:nvGraphicFramePr>
            <p:xfrm>
              <a:off x="972770" y="3835663"/>
              <a:ext cx="8183200" cy="104050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67163"/>
                    <a:gridCol w="6816037"/>
                  </a:tblGrid>
                  <a:tr h="613892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hu-HU" sz="20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–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+∞</m:t>
                              </m:r>
                            </m:oMath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6612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                0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 +</m:t>
                              </m:r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                0               </a:t>
                          </a:r>
                          <a:r>
                            <a:rPr lang="en-US" sz="2000" dirty="0" smtClean="0">
                              <a:effectLst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                                                                                                                                          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5703979"/>
                  </p:ext>
                </p:extLst>
              </p:nvPr>
            </p:nvGraphicFramePr>
            <p:xfrm>
              <a:off x="972770" y="3835663"/>
              <a:ext cx="8183200" cy="104050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67163"/>
                    <a:gridCol w="6816037"/>
                  </a:tblGrid>
                  <a:tr h="6138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46" r="-499107" b="-85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0125" b="-85149"/>
                          </a:stretch>
                        </a:blipFill>
                      </a:tcPr>
                    </a:tc>
                  </a:tr>
                  <a:tr h="4266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46" t="-144286" r="-499107" b="-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0125" t="-144286" b="-2285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1406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431256"/>
                <a:ext cx="10404230" cy="105581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c) Igazold, 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hogy bármely </a:t>
                </a:r>
                <a:r>
                  <a:rPr lang="hu-HU" sz="2400" i="1" dirty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0, 4</m:t>
                        </m:r>
                        <m:sSup>
                          <m:sSupPr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–</m:t>
                            </m:r>
                            <m: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 esetén az </a:t>
                </a:r>
                <a:r>
                  <a:rPr lang="hu-HU" sz="2400" i="1" dirty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hu-HU" sz="2400" i="1" dirty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 egyenletnek pontosan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három 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megoldása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van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!</a:t>
                </a: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431256"/>
                <a:ext cx="10404230" cy="1055812"/>
              </a:xfrm>
              <a:blipFill rotWithShape="0">
                <a:blip r:embed="rId2"/>
                <a:stretch>
                  <a:fillRect l="-938" b="-520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7068"/>
                <a:ext cx="10515600" cy="498787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–</m:t>
                    </m:r>
                    <m:r>
                      <a:rPr lang="hu-HU" sz="24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Legyen </a:t>
                </a:r>
                <a:r>
                  <a:rPr lang="hu-HU" sz="2400" i="1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hu-HU" sz="24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–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i="1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 smtClean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hu-HU" sz="2400" i="1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függvény deriválható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en </a:t>
                </a: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és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𝑔</m:t>
                    </m:r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 ′(</m:t>
                    </m:r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) =</m:t>
                    </m:r>
                    <m:r>
                      <a:rPr lang="hu-HU" sz="2400" i="1" dirty="0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 dirty="0">
                        <a:latin typeface="Cambria Math"/>
                        <a:cs typeface="Times New Roman" panose="02020603050405020304" pitchFamily="18" charset="0"/>
                      </a:rPr>
                      <m:t> ′</m:t>
                    </m:r>
                    <m:d>
                      <m:dPr>
                        <m:ctrlPr>
                          <a:rPr lang="hu-HU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– </m:t>
                    </m:r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0=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 ′(</m:t>
                    </m:r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), ∀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i="1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'(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 dirty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 ′(</m:t>
                    </m:r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)=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vagy</a:t>
                </a:r>
                <a:r>
                  <a:rPr lang="en-US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𝑔</m:t>
                    </m:r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(0)=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hu-HU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–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i="1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 –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  és  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cs typeface="Times New Roman" panose="02020603050405020304" pitchFamily="18" charset="0"/>
                      </a:rPr>
                      <m:t>𝑔</m:t>
                    </m:r>
                    <m:r>
                      <a:rPr lang="hu-HU" sz="2400" i="1" dirty="0">
                        <a:latin typeface="Cambria Math"/>
                        <a:cs typeface="Times New Roman" panose="02020603050405020304" pitchFamily="18" charset="0"/>
                      </a:rPr>
                      <m:t>(2)=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hu-HU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–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–</m:t>
                    </m:r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hu-HU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hu-HU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=+</m:t>
                    </m:r>
                    <m:r>
                      <a:rPr lang="hu-HU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hu-HU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hu-HU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0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–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 –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2400" b="0" i="1" dirty="0" smtClean="0">
                  <a:latin typeface="Cambria" panose="020405030504060302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hu-HU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0 (L'Hospital)</a:t>
                </a:r>
                <a:endParaRPr lang="hu-HU" sz="2400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7068"/>
                <a:ext cx="10515600" cy="4987874"/>
              </a:xfrm>
              <a:blipFill rotWithShape="0">
                <a:blip r:embed="rId3"/>
                <a:stretch>
                  <a:fillRect l="-928" t="-3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02676" y="961292"/>
                <a:ext cx="10451123" cy="521567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Ha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0, 4</m:t>
                        </m:r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–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akkor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hu-HU" sz="240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hu-HU" sz="24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–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</a:t>
                </a:r>
                <a:endParaRPr lang="hu-HU" sz="2400" i="1" dirty="0">
                  <a:latin typeface="Cambria Math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ea typeface="Cambria" pitchFamily="18" charset="0"/>
                    <a:cs typeface="Times New Roman" panose="02020603050405020304" pitchFamily="18" charset="0"/>
                  </a:rPr>
                  <a:t>                                           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hu-HU" sz="240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hu-HU" sz="240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hu-HU" sz="240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hu-HU" sz="2400" b="0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hu-HU" sz="2400" b="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hu-HU" sz="2400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Rolle-sorozat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endParaRPr lang="hu-HU" sz="26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endParaRPr lang="hu-HU" sz="26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endParaRPr lang="hu-HU" sz="26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Tehát az egyenletnek pontosan egy gyöke van a</a:t>
                </a:r>
                <a:r>
                  <a:rPr lang="hu-HU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∞,0</m:t>
                        </m:r>
                      </m:e>
                    </m:d>
                    <m:r>
                      <a:rPr lang="hu-HU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egy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0,</m:t>
                        </m:r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hu-HU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é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egy</m:t>
                    </m:r>
                  </m:oMath>
                </a14:m>
                <a:r>
                  <a:rPr lang="hu-HU" sz="2400" b="0" i="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:br>
                  <a:rPr lang="hu-HU" sz="2400" b="0" i="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2,∞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intervallumban. 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Ez azt jelenti, hogy az egyenletnek összesen három gyöke van 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400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-ben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endParaRPr lang="hu-HU" sz="24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2676" y="961292"/>
                <a:ext cx="10451123" cy="5215671"/>
              </a:xfrm>
              <a:blipFill rotWithShape="0">
                <a:blip r:embed="rId2"/>
                <a:stretch>
                  <a:fillRect l="-875" t="-351" r="-11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0685796"/>
                  </p:ext>
                </p:extLst>
              </p:nvPr>
            </p:nvGraphicFramePr>
            <p:xfrm>
              <a:off x="2218703" y="2773301"/>
              <a:ext cx="7819068" cy="133268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87488"/>
                    <a:gridCol w="6431580"/>
                  </a:tblGrid>
                  <a:tr h="34859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hu-HU" sz="20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–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+∞</m:t>
                              </m:r>
                            </m:oMath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6968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sgn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 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                                                                                                                                                                        </a:t>
                          </a:r>
                          <a:endParaRPr lang="en-US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6968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             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                     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                       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sz="2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0685796"/>
                  </p:ext>
                </p:extLst>
              </p:nvPr>
            </p:nvGraphicFramePr>
            <p:xfrm>
              <a:off x="2218703" y="2773301"/>
              <a:ext cx="7819068" cy="12898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87488"/>
                    <a:gridCol w="6431580"/>
                  </a:tblGrid>
                  <a:tr h="350520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439" t="-1724" r="-464912" b="-27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21686" t="-1724" r="-379" b="-270690"/>
                          </a:stretch>
                        </a:blipFill>
                      </a:tcPr>
                    </a:tc>
                  </a:tr>
                  <a:tr h="469682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439" t="-76623" r="-464912" b="-1038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21686" t="-76623" r="-379" b="-103896"/>
                          </a:stretch>
                        </a:blipFill>
                      </a:tcPr>
                    </a:tc>
                  </a:tr>
                  <a:tr h="46968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21686" t="-174359" r="-379" b="-256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697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28284"/>
                <a:ext cx="10515600" cy="544868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b="1" dirty="0" smtClean="0">
                    <a:solidFill>
                      <a:schemeClr val="accent1">
                        <a:lumMod val="75000"/>
                      </a:schemeClr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2. feladat</a:t>
                </a:r>
                <a:r>
                  <a:rPr lang="hu-HU" sz="2600" b="1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Adott az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hu-HU" sz="2400" i="1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hu-HU" sz="2400" dirty="0" err="1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arctg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 –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sz="2400" i="1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függvény.</a:t>
                </a:r>
              </a:p>
              <a:p>
                <a:pPr marL="342900" indent="-342900">
                  <a:lnSpc>
                    <a:spcPct val="120000"/>
                  </a:lnSpc>
                  <a:spcBef>
                    <a:spcPts val="600"/>
                  </a:spcBef>
                  <a:buFont typeface="+mj-lt"/>
                  <a:buAutoNum type="alphaLcParenR"/>
                </a:pP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Igazold, hogy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′(</m:t>
                    </m:r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sSup>
                          <m:sSupPr>
                            <m:ctrlPr>
                              <a:rPr lang="hu-HU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u-HU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lnSpc>
                    <a:spcPct val="120000"/>
                  </a:lnSpc>
                  <a:spcBef>
                    <a:spcPts val="600"/>
                  </a:spcBef>
                  <a:buFont typeface="+mj-lt"/>
                  <a:buAutoNum type="alphaLcParenR"/>
                </a:pP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Igazold, hogy az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függvény bijektív!</a:t>
                </a:r>
              </a:p>
              <a:p>
                <a:pPr marL="342900" indent="-342900">
                  <a:lnSpc>
                    <a:spcPct val="120000"/>
                  </a:lnSpc>
                  <a:spcBef>
                    <a:spcPts val="600"/>
                  </a:spcBef>
                  <a:buFont typeface="+mj-lt"/>
                  <a:buAutoNum type="alphaLcParenR"/>
                </a:pP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Ha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hu-HU" sz="2400" dirty="0" err="1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arctg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b="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sz="2400" i="1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igazold, hogy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endParaRPr lang="hu-HU" sz="2400" dirty="0">
                  <a:solidFill>
                    <a:schemeClr val="tx1"/>
                  </a:solidFill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1800"/>
                  </a:spcBef>
                  <a:buNone/>
                </a:pPr>
                <a:r>
                  <a:rPr lang="hu-HU" b="1" dirty="0" smtClean="0">
                    <a:solidFill>
                      <a:schemeClr val="accent1">
                        <a:lumMod val="75000"/>
                      </a:schemeClr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Megoldás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 smtClean="0">
                        <a:latin typeface="Cambria Math"/>
                        <a:cs typeface="Times New Roman" panose="02020603050405020304" pitchFamily="18" charset="0"/>
                      </a:rPr>
                      <m:t>′(</m:t>
                    </m:r>
                    <m:r>
                      <a:rPr lang="hu-HU" sz="240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smtClean="0">
                        <a:latin typeface="Cambria Math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1=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,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hu-H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hu-H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lphaLcParenR"/>
                </a:pPr>
                <a:endParaRPr lang="hu-H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28284"/>
                <a:ext cx="10515600" cy="5448680"/>
              </a:xfrm>
              <a:blipFill rotWithShape="0">
                <a:blip r:embed="rId2"/>
                <a:stretch>
                  <a:fillRect l="-1217" t="-4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249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61291" y="683741"/>
                <a:ext cx="10398369" cy="559349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b) Igazold, hogy az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függvény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bijektív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!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Mivel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és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0" i="1" dirty="0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&lt;0, </m:t>
                    </m:r>
                    <m:r>
                      <a:rPr lang="hu-HU" sz="2400" i="1" dirty="0">
                        <a:latin typeface="Cambria Math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endParaRPr lang="hu-HU" sz="2400" i="1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′(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≤0, </m:t>
                    </m:r>
                    <m:r>
                      <a:rPr lang="hu-HU" sz="2400" i="1" dirty="0">
                        <a:latin typeface="Cambria Math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és csak az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pontban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nulla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endParaRPr lang="hu-HU" sz="24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US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szigorúan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csökkenő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injektív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Ugyanakkor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→–∞</m:t>
                            </m:r>
                          </m:lim>
                        </m:limLow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→–∞</m:t>
                            </m:r>
                          </m:lim>
                        </m:limLow>
                      </m:fName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arctg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–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</a:rPr>
                      <m:t>–</m:t>
                    </m:r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	(1)</a:t>
                </a:r>
                <a:endParaRPr lang="hu-HU" sz="24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cs typeface="Times New Roman" panose="02020603050405020304" pitchFamily="18" charset="0"/>
                          </a:rPr>
                          <m:t>arctg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–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</a:rPr>
                      <m:t>–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–</m:t>
                    </m:r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				(2)</a:t>
                </a:r>
                <a:endParaRPr lang="hu-HU" sz="24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i="1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folytonos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-en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Darboux-tulajdonságú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			(3)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(1), (2)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és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en-US" sz="24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Im</a:t>
                </a:r>
                <a:r>
                  <a:rPr lang="hu-HU" sz="2400" i="1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szürjektív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Mivel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injektív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és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szürjektív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bijekt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1291" y="683741"/>
                <a:ext cx="10398369" cy="5593491"/>
              </a:xfrm>
              <a:blipFill rotWithShape="0">
                <a:blip r:embed="rId2"/>
                <a:stretch>
                  <a:fillRect l="-938" t="-32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2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3369" y="675503"/>
                <a:ext cx="10779370" cy="5494638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c) Ha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arcctg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igazold, hogy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 dirty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 dirty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/>
                        <a:cs typeface="Times New Roman" panose="02020603050405020304" pitchFamily="18" charset="0"/>
                      </a:rPr>
                      <m:t>)+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hu-HU" sz="2400" i="1" dirty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 dirty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4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i="1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arctg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arcctg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i="1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arctg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arcctg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függvény deriválható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-en és </a:t>
                </a:r>
                <a:endParaRPr lang="hu-HU" sz="24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′(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hu-HU" sz="2400" dirty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0,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240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endParaRPr lang="en-US" sz="240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konstans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függvény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US" sz="24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∀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𝑥 ∈ ℝ  </a:t>
                </a:r>
                <a:endParaRPr lang="en-US" sz="24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240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b="0" i="0" dirty="0" smtClean="0"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Ha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akkor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b="0" i="0" dirty="0" smtClean="0">
                  <a:latin typeface="Cambria Math" panose="02040503050406030204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(1)= </m:t>
                    </m:r>
                  </m:oMath>
                </a14:m>
                <a:r>
                  <a:rPr lang="hu-HU" sz="2400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arctg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arcctg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hu-HU" sz="240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endParaRPr lang="en-US" sz="240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 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)= </m:t>
                    </m:r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b="0" i="0" dirty="0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b</m:t>
                    </m:r>
                    <m:r>
                      <a:rPr lang="hu-HU" sz="2400" b="0" i="0" dirty="0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sz="2400" b="0" i="0" dirty="0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rmely</m:t>
                    </m:r>
                    <m:r>
                      <a:rPr lang="hu-HU" sz="2400" b="0" i="0" dirty="0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esetén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endParaRPr lang="hu-HU" sz="24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3369" y="675503"/>
                <a:ext cx="10779370" cy="5494638"/>
              </a:xfrm>
              <a:blipFill rotWithShape="0">
                <a:blip r:embed="rId2"/>
                <a:stretch>
                  <a:fillRect l="-84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66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58350"/>
                <a:ext cx="10515600" cy="56186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hu-HU" b="1" dirty="0" smtClean="0">
                    <a:solidFill>
                      <a:schemeClr val="accent1">
                        <a:lumMod val="75000"/>
                      </a:schemeClr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en-US" b="1" dirty="0" smtClean="0">
                    <a:solidFill>
                      <a:schemeClr val="accent1">
                        <a:lumMod val="75000"/>
                      </a:schemeClr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f</a:t>
                </a:r>
                <a:r>
                  <a:rPr lang="hu-HU" b="1" dirty="0" smtClean="0">
                    <a:solidFill>
                      <a:schemeClr val="accent1">
                        <a:lumMod val="75000"/>
                      </a:schemeClr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eladat</a:t>
                </a:r>
                <a:endParaRPr lang="en-US" b="1" dirty="0" smtClean="0">
                  <a:solidFill>
                    <a:schemeClr val="accent1">
                      <a:lumMod val="75000"/>
                    </a:schemeClr>
                  </a:solidFill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300"/>
                  </a:spcBef>
                  <a:buNone/>
                </a:pP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Adott az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hu-HU" sz="2400" i="1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4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  <m:r>
                          <a:rPr lang="hu-HU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+9</m:t>
                        </m:r>
                      </m:num>
                      <m:den>
                        <m:sSup>
                          <m:sSupPr>
                            <m:ctrlPr>
                              <a:rPr lang="hu-HU" sz="24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függvény.</a:t>
                </a:r>
                <a:endParaRPr lang="hu-HU" sz="2400" dirty="0">
                  <a:solidFill>
                    <a:schemeClr val="tx1"/>
                  </a:solidFill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20000"/>
                  </a:lnSpc>
                  <a:spcBef>
                    <a:spcPts val="300"/>
                  </a:spcBef>
                  <a:buFont typeface="+mj-lt"/>
                  <a:buAutoNum type="alphaLcParenR"/>
                </a:pPr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Igazold, hogy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′(</m:t>
                    </m:r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hu-HU" sz="24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d>
                          <m:dPr>
                            <m:ctrlPr>
                              <a:rPr lang="hu-HU" sz="24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hu-HU" sz="24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hu-HU" sz="2400" i="1" dirty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bármely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esetén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!</a:t>
                </a:r>
                <a:endParaRPr lang="hu-HU" sz="2400" dirty="0">
                  <a:solidFill>
                    <a:schemeClr val="tx1"/>
                  </a:solidFill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20000"/>
                  </a:lnSpc>
                  <a:spcBef>
                    <a:spcPts val="300"/>
                  </a:spcBef>
                  <a:buFont typeface="+mj-lt"/>
                  <a:buAutoNum type="alphaLcParenR"/>
                </a:pPr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Határozd meg a </a:t>
                </a:r>
                <a:r>
                  <a:rPr lang="hu-HU" sz="2400" i="1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halmazt </a:t>
                </a:r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úgy, hogy a </a:t>
                </a:r>
                <a:r>
                  <a:rPr lang="hu-HU" sz="2400" i="1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3, </m:t>
                        </m:r>
                      </m:e>
                    </m:d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hu-HU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hu-HU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hu-HU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hu-HU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hu-HU" sz="24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függvény </a:t>
                </a:r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szürjektív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legyen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!</a:t>
                </a:r>
                <a:endParaRPr lang="hu-HU" sz="2400" dirty="0">
                  <a:solidFill>
                    <a:schemeClr val="tx1"/>
                  </a:solidFill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300"/>
                  </a:spcBef>
                  <a:buNone/>
                </a:pP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c) Igazold</a:t>
                </a:r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hogy 0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d>
                      <m:dPr>
                        <m:ctrlPr>
                          <a:rPr lang="hu-HU" sz="240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e>
                    </m:d>
                    <m:r>
                      <a:rPr lang="hu-HU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hu-HU" sz="24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hu-HU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e>
                    </m:d>
                    <m:r>
                      <a:rPr lang="hu-HU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p>
                      <m:sSupPr>
                        <m:ctrlPr>
                          <a:rPr lang="hu-HU" sz="24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hu-HU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hu-HU" sz="2400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hu-HU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hu-HU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num>
                          <m:den>
                            <m:r>
                              <a:rPr lang="hu-HU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"/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3, </m:t>
                        </m:r>
                      </m:e>
                    </m:d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endParaRPr lang="hu-HU" sz="2400" dirty="0">
                  <a:solidFill>
                    <a:schemeClr val="tx1"/>
                  </a:solidFill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300"/>
                  </a:spcBef>
                  <a:buNone/>
                </a:pPr>
                <a:r>
                  <a:rPr lang="hu-HU" b="1" dirty="0" smtClean="0">
                    <a:solidFill>
                      <a:schemeClr val="accent1">
                        <a:lumMod val="75000"/>
                      </a:schemeClr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Megoldás</a:t>
                </a:r>
                <a:endParaRPr lang="en-US" b="1" dirty="0">
                  <a:solidFill>
                    <a:schemeClr val="accent1">
                      <a:lumMod val="75000"/>
                    </a:schemeClr>
                  </a:solidFill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300"/>
                  </a:spcBef>
                  <a:buNone/>
                </a:pP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′(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hu-HU" sz="2400" i="1" dirty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+6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+9</m:t>
                            </m:r>
                          </m:e>
                        </m:d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4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+9</m:t>
                        </m:r>
                      </m:e>
                    </m:d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 dirty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–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dirty="0">
                        <a:latin typeface="Cambria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24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300"/>
                  </a:spcBef>
                  <a:buNone/>
                </a:pP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</m:e>
                    </m:d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4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+9</m:t>
                        </m:r>
                      </m:e>
                    </m:d>
                    <m:d>
                      <m:dPr>
                        <m:ctrlPr>
                          <a:rPr lang="hu-HU" sz="2400" i="1" dirty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–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=</a:t>
                </a:r>
                <a:endParaRPr lang="en-US" sz="24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300"/>
                  </a:spcBef>
                  <a:buNone/>
                </a:pP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sSup>
                          <m:sSupPr>
                            <m:ctrlPr>
                              <a:rPr lang="hu-HU" sz="24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–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4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d>
                          <m:dPr>
                            <m:ctrlPr>
                              <a:rPr lang="hu-HU" sz="24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hu-HU" sz="2400" i="1" dirty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hu-HU" sz="24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58350"/>
                <a:ext cx="10515600" cy="5618613"/>
              </a:xfrm>
              <a:blipFill rotWithShape="0">
                <a:blip r:embed="rId2"/>
                <a:stretch>
                  <a:fillRect l="-1217" t="-1954" r="-127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53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5392"/>
          </a:xfrm>
        </p:spPr>
        <p:txBody>
          <a:bodyPr>
            <a:normAutofit/>
          </a:bodyPr>
          <a:lstStyle/>
          <a:p>
            <a:r>
              <a:rPr lang="hu-HU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Rolle-tétel</a:t>
            </a:r>
            <a:endParaRPr lang="en-US" b="1" dirty="0">
              <a:solidFill>
                <a:srgbClr val="C00000"/>
              </a:solidFill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35780"/>
                <a:ext cx="10515600" cy="555448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Ha az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függvény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folytonos az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n és deriválható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-n, és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akkor az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intervallumban van olyan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valós szám, amelyre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1800"/>
                  </a:spcBef>
                  <a:buNone/>
                </a:pPr>
                <a:r>
                  <a:rPr lang="hu-HU" b="1" dirty="0" smtClean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Mértani jelentés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Az adott feltételek mellett létezik olyan pont a függvény grafikus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képén, amelyben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 grafikus képhez húzott érintő párhuzamos az </a:t>
                </a:r>
                <a14:m>
                  <m:oMath xmlns:m="http://schemas.openxmlformats.org/officeDocument/2006/math">
                    <m:r>
                      <a:rPr lang="hu-HU" sz="2400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tengellyel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endParaRPr lang="hu-HU" sz="26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endParaRPr lang="hu-HU" sz="26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endParaRPr lang="hu-HU" sz="26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35780"/>
                <a:ext cx="10515600" cy="5554489"/>
              </a:xfrm>
              <a:blipFill rotWithShape="0">
                <a:blip r:embed="rId2"/>
                <a:stretch>
                  <a:fillRect l="-1217" t="-329" r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5334" y="4160111"/>
            <a:ext cx="3699423" cy="1835622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35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00216"/>
                <a:ext cx="10515600" cy="547674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Határozd meg a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halmazt úgy, hogy a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3, </m:t>
                        </m:r>
                      </m:e>
                    </m:d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hu-HU" sz="2400" i="1" dirty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 dirty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függvény </a:t>
                </a:r>
                <a:r>
                  <a:rPr lang="hu-HU" sz="2400" dirty="0" err="1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szürjektív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legyen!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függvény szürjektív, ha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Im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endParaRPr lang="hu-HU" sz="24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′(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 =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′(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 ∈</m:t>
                    </m:r>
                    <m:d>
                      <m:dPr>
                        <m:begChr m:val="["/>
                        <m:endChr m:val=""/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3, </m:t>
                        </m:r>
                      </m:e>
                    </m:d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′(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 =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0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d>
                      <m:dPr>
                        <m:ctrlPr>
                          <a:rPr lang="hu-HU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hu-HU" sz="2400" i="1" dirty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= –1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vagy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= –3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Ugyanakkor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&gt;0, </m:t>
                    </m:r>
                    <m:r>
                      <a:rPr lang="hu-HU" sz="2400" i="1" dirty="0">
                        <a:latin typeface="Cambria Math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és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hu-HU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hu-HU" sz="2400" i="1" dirty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e>
                    </m:d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0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ha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 ∈(–3,–1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</a:t>
                </a:r>
                <a:endParaRPr lang="hu-HU" sz="24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hu-HU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hu-HU" sz="2400" i="1" dirty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e>
                    </m:d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0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ha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 ∈(–1,</m:t>
                    </m:r>
                    <m:r>
                      <m:rPr>
                        <m:nor/>
                      </m:rPr>
                      <a:rPr lang="hu-HU" sz="2400" dirty="0">
                        <a:latin typeface="Cambria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(–3)=0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(–1)=4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és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→∞</m:t>
                        </m:r>
                      </m:lim>
                    </m:limLow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</m:num>
                      <m:den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→∞</m:t>
                        </m:r>
                      </m:lim>
                    </m:limLow>
                    <m:f>
                      <m:f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(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L’Hospital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)</a:t>
                </a:r>
                <a:endParaRPr lang="hu-HU" sz="24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00216"/>
                <a:ext cx="10515600" cy="5476747"/>
              </a:xfrm>
              <a:blipFill rotWithShape="0">
                <a:blip r:embed="rId2"/>
                <a:stretch>
                  <a:fillRect l="-928" t="-10245" r="-139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094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2308" y="1213805"/>
                <a:ext cx="10011507" cy="496315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 függvény változási táblázata:</a:t>
                </a:r>
              </a:p>
              <a:p>
                <a:pPr marL="0" indent="0">
                  <a:buNone/>
                </a:pPr>
                <a:endParaRPr lang="hu-HU" sz="2400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hu-HU" sz="2400" dirty="0" smtClean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hu-HU" sz="2400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hu-HU" sz="2400" dirty="0" smtClean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táblázatból leolvasható, hogy </a:t>
                </a:r>
                <a:r>
                  <a:rPr lang="hu-HU" sz="2400" dirty="0" err="1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Im</a:t>
                </a:r>
                <a:r>
                  <a:rPr lang="hu-HU" sz="2400" i="1" dirty="0" err="1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0, 4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tehát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0, 4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2308" y="1213805"/>
                <a:ext cx="10011507" cy="4963158"/>
              </a:xfrm>
              <a:blipFill rotWithShape="0">
                <a:blip r:embed="rId2"/>
                <a:stretch>
                  <a:fillRect l="-913" t="-172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1425332"/>
                  </p:ext>
                </p:extLst>
              </p:nvPr>
            </p:nvGraphicFramePr>
            <p:xfrm>
              <a:off x="2616796" y="1791097"/>
              <a:ext cx="7122529" cy="12891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64796"/>
                    <a:gridCol w="5757733"/>
                  </a:tblGrid>
                  <a:tr h="53941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mbria" panose="0204050305040603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0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–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sz="2000" dirty="0">
                              <a:effectLst/>
                              <a:latin typeface="Cambria" panose="02040503050406030204" pitchFamily="18" charset="0"/>
                            </a:rPr>
                            <a:t>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–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000" dirty="0">
                              <a:effectLst/>
                              <a:latin typeface="Cambria" panose="02040503050406030204" pitchFamily="18" charset="0"/>
                            </a:rPr>
                            <a:t>   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 +∞</m:t>
                              </m:r>
                            </m:oMath>
                          </a14:m>
                          <a:endParaRPr lang="en-US" sz="2000" dirty="0">
                            <a:effectLst/>
                            <a:latin typeface="Cambria" panose="0204050305040603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485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US" sz="2000" i="1"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000">
                              <a:effectLst/>
                              <a:latin typeface="Cambria" panose="02040503050406030204" pitchFamily="18" charset="0"/>
                            </a:rPr>
                            <a:t> </a:t>
                          </a:r>
                          <a:endParaRPr lang="en-US" sz="2000">
                            <a:effectLst/>
                            <a:latin typeface="Cambria" panose="0204050305040603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Cambria" panose="02040503050406030204" pitchFamily="18" charset="0"/>
                            </a:rPr>
                            <a:t>  0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2000" dirty="0">
                              <a:effectLst/>
                              <a:latin typeface="Cambria" panose="02040503050406030204" pitchFamily="18" charset="0"/>
                            </a:rPr>
                            <a:t>                    0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2000" dirty="0">
                              <a:effectLst/>
                              <a:latin typeface="Cambria" panose="02040503050406030204" pitchFamily="18" charset="0"/>
                            </a:rPr>
                            <a:t>                                                                                                   </a:t>
                          </a:r>
                          <a:endParaRPr lang="en-US" sz="2000" dirty="0">
                            <a:effectLst/>
                            <a:latin typeface="Cambria" panose="0204050305040603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485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>
                            <a:effectLst/>
                            <a:latin typeface="Cambria" panose="0204050305040603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Cambria" panose="02040503050406030204" pitchFamily="18" charset="0"/>
                            </a:rPr>
                            <a:t>  0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↗</m:t>
                              </m:r>
                            </m:oMath>
                          </a14:m>
                          <a:r>
                            <a:rPr lang="en-US" sz="2000" dirty="0">
                              <a:effectLst/>
                              <a:latin typeface="Cambria" panose="02040503050406030204" pitchFamily="18" charset="0"/>
                            </a:rPr>
                            <a:t>                     4</a:t>
                          </a:r>
                          <a:r>
                            <a:rPr lang="en-US" sz="2000" i="1" dirty="0">
                              <a:effectLst/>
                              <a:latin typeface="Cambria" panose="02040503050406030204" pitchFamily="18" charset="0"/>
                            </a:rPr>
                            <a:t>e</a:t>
                          </a:r>
                          <a:r>
                            <a:rPr lang="en-US" sz="2000" dirty="0">
                              <a:effectLst/>
                              <a:latin typeface="Cambria" panose="02040503050406030204" pitchFamily="18" charset="0"/>
                            </a:rPr>
                            <a:t>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↘</m:t>
                              </m:r>
                            </m:oMath>
                          </a14:m>
                          <a:r>
                            <a:rPr lang="en-US" sz="2000" dirty="0">
                              <a:effectLst/>
                              <a:latin typeface="Cambria" panose="02040503050406030204" pitchFamily="18" charset="0"/>
                            </a:rPr>
                            <a:t>                   0</a:t>
                          </a:r>
                          <a:endParaRPr lang="en-US" sz="2000" dirty="0">
                            <a:effectLst/>
                            <a:latin typeface="Cambria" panose="02040503050406030204" pitchFamily="18" charset="0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1425332"/>
                  </p:ext>
                </p:extLst>
              </p:nvPr>
            </p:nvGraphicFramePr>
            <p:xfrm>
              <a:off x="2616796" y="1791097"/>
              <a:ext cx="7122529" cy="12891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64796"/>
                    <a:gridCol w="5757733"/>
                  </a:tblGrid>
                  <a:tr h="539412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446" t="-1124" r="-423661" b="-1584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23810" t="-1124" r="-423" b="-158427"/>
                          </a:stretch>
                        </a:blipFill>
                      </a:tcPr>
                    </a:tc>
                  </a:tr>
                  <a:tr h="374854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446" t="-145161" r="-423661" b="-12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23810" t="-145161" r="-423" b="-127419"/>
                          </a:stretch>
                        </a:blipFill>
                      </a:tcPr>
                    </a:tc>
                  </a:tr>
                  <a:tr h="374854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446" t="-245161" r="-423661" b="-27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23810" t="-245161" r="-423" b="-2741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4619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6815" y="815546"/>
                <a:ext cx="10515600" cy="512695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18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) Igazold, hogy 0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d>
                      <m:dPr>
                        <m:ctrlPr>
                          <a:rPr lang="hu-HU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e>
                    </m:d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hu-HU" sz="2400" i="1" dirty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e>
                    </m:d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p>
                      <m:sSupPr>
                        <m:ctrlPr>
                          <a:rPr lang="hu-HU" sz="2400" i="1" dirty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hu-HU" sz="2400" i="1" dirty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num>
                          <m:den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"/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−3, </m:t>
                        </m:r>
                      </m:e>
                    </m:d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).</a:t>
                </a:r>
                <a:endParaRPr lang="en-US" sz="24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1800"/>
                  </a:spcBef>
                  <a:buNone/>
                </a:pP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A b) alpont alapján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)≤4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, ∀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"/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3, 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Tehát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4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hu-HU" sz="240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u-HU" sz="24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⟺ 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hu-HU" sz="240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ad>
                      <m:radPr>
                        <m:degHide m:val="on"/>
                        <m:ctrlPr>
                          <a:rPr lang="hu-HU" sz="2400" b="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/>
                    </m:rad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hu-HU" sz="2400" b="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hu-HU" sz="240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hu-HU" sz="2400" i="1" dirty="0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hu-HU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hu-HU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endParaRPr lang="en-US" sz="2400" dirty="0" smtClean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hu-HU" sz="240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hu-HU" sz="2400" i="1" dirty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hu-HU" sz="2400" i="1" dirty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"/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3, 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),</a:t>
                </a:r>
                <a:endParaRPr lang="hu-HU" sz="2400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en-US" sz="2400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hu-HU" sz="240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hu-HU" sz="2400" i="1" dirty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hu-HU" sz="2400" i="1" dirty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cs typeface="Times New Roman" panose="02020603050405020304" pitchFamily="18" charset="0"/>
                      </a:rPr>
                      <m:t>∀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"/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3, </m:t>
                        </m:r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endParaRPr lang="hu-HU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6815" y="815546"/>
                <a:ext cx="10515600" cy="5126955"/>
              </a:xfrm>
              <a:blipFill rotWithShape="0">
                <a:blip r:embed="rId2"/>
                <a:stretch>
                  <a:fillRect l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269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66092"/>
                <a:ext cx="10662138" cy="491087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Ugyanakkor</a:t>
                </a:r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, mivel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–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 ⟹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+3≥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0,</a:t>
                </a:r>
                <a:endParaRPr lang="hu-HU" sz="2400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                           </a:t>
                </a:r>
                <a:r>
                  <a:rPr lang="en-US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–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 ⟹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𝑦</m:t>
                    </m:r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+3≥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0.</a:t>
                </a:r>
                <a:endParaRPr lang="en-US" sz="2400" dirty="0" smtClean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hu-HU" sz="2400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Tehát  </a:t>
                </a:r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0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+3≤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hu-HU" sz="2400" i="1" dirty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hu-HU" sz="2400" i="1" dirty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    (</a:t>
                </a:r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1)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0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+3≤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hu-HU" sz="2400" i="1" dirty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hu-HU" sz="2400" i="1" dirty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        (2)</a:t>
                </a:r>
                <a:endParaRPr lang="en-US" sz="2400" dirty="0" smtClean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hu-HU" sz="240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hu-HU" sz="240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hu-HU" sz="240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d>
                      <m:dPr>
                        <m:ctrlPr>
                          <a:rPr lang="hu-HU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e>
                    </m:d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hu-HU" sz="2400" i="1" dirty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e>
                    </m:d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p>
                      <m:sSupPr>
                        <m:ctrlPr>
                          <a:rPr lang="hu-HU" sz="2400" i="1" dirty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hu-HU" sz="2400" i="1" dirty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num>
                          <m:den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cs typeface="Times New Roman" panose="02020603050405020304" pitchFamily="18" charset="0"/>
                      </a:rPr>
                      <m:t> ,</m:t>
                    </m:r>
                    <m:r>
                      <m:rPr>
                        <m:nor/>
                      </m:rPr>
                      <a:rPr lang="hu-HU" sz="2400" b="0" i="0" dirty="0" smtClean="0">
                        <a:latin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 dirty="0">
                        <a:latin typeface="Cambria Math"/>
                        <a:cs typeface="Times New Roman" panose="02020603050405020304" pitchFamily="18" charset="0"/>
                      </a:rPr>
                      <m:t>∀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"/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3, </m:t>
                        </m:r>
                      </m:e>
                    </m:d>
                    <m:r>
                      <m:rPr>
                        <m:nor/>
                      </m:rPr>
                      <a:rPr lang="hu-HU" sz="2400" dirty="0">
                        <a:latin typeface="Cambria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  <m:r>
                      <m:rPr>
                        <m:nor/>
                      </m:rPr>
                      <a:rPr lang="hu-HU" sz="2400" dirty="0">
                        <a:latin typeface="Cambria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Cambria" panose="02040503050406030204" pitchFamily="18" charset="0"/>
                  </a:rPr>
                  <a:t>.</a:t>
                </a:r>
                <a:endParaRPr lang="en-US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66092"/>
                <a:ext cx="10662138" cy="4910871"/>
              </a:xfrm>
              <a:blipFill rotWithShape="0">
                <a:blip r:embed="rId2"/>
                <a:stretch>
                  <a:fillRect l="-915" t="-173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5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784" y="998172"/>
            <a:ext cx="10515600" cy="959583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Házi</a:t>
            </a:r>
            <a:r>
              <a:rPr lang="en-US" sz="49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4900" b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feladat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9231" y="1825625"/>
                <a:ext cx="10339754" cy="4351338"/>
              </a:xfrm>
            </p:spPr>
            <p:txBody>
              <a:bodyPr/>
              <a:lstStyle/>
              <a:p>
                <a:pPr marL="0" lv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Adott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az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 dirty="0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 –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ln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függvény.</a:t>
                </a:r>
                <a:endParaRPr lang="en-US" sz="24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lnSpc>
                    <a:spcPct val="120000"/>
                  </a:lnSpc>
                  <a:spcBef>
                    <a:spcPts val="600"/>
                  </a:spcBef>
                  <a:buFont typeface="+mj-lt"/>
                  <a:buAutoNum type="alphaLcParenR"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Igazold, hogy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b="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)=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, bármely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hu-HU" sz="2400" i="1">
                        <a:latin typeface="Cambria Math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</a:rPr>
                      <m:t>eset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lnSpc>
                    <a:spcPct val="120000"/>
                  </a:lnSpc>
                  <a:spcBef>
                    <a:spcPts val="600"/>
                  </a:spcBef>
                  <a:buFont typeface="+mj-lt"/>
                  <a:buAutoNum type="alphaLcParenR"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Határozd meg az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függvény azon pontjainak abszcisszáját, amelyben az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függvény grafikus képéhez húzott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érintő párhuzamos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egyenletű egyenessel.</a:t>
                </a:r>
                <a:endParaRPr lang="en-US" sz="24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lnSpc>
                    <a:spcPct val="120000"/>
                  </a:lnSpc>
                  <a:spcBef>
                    <a:spcPts val="600"/>
                  </a:spcBef>
                  <a:buFont typeface="+mj-lt"/>
                  <a:buAutoNum type="alphaLcParenR"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Igazold, hogy bármely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hu-HU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esetén az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)+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 =0 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egyenletnek egyetlen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megoldása van.</a:t>
                </a:r>
                <a:endParaRPr lang="en-US" sz="24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9231" y="1825625"/>
                <a:ext cx="10339754" cy="4351338"/>
              </a:xfrm>
              <a:blipFill rotWithShape="0">
                <a:blip r:embed="rId2"/>
                <a:stretch>
                  <a:fillRect l="-884" t="-42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7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9923" y="715108"/>
                <a:ext cx="10515600" cy="5529173"/>
              </a:xfrm>
            </p:spPr>
            <p:txBody>
              <a:bodyPr>
                <a:normAutofit lnSpcReduction="10000"/>
              </a:bodyPr>
              <a:lstStyle/>
              <a:p>
                <a:pPr marL="0" lv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</a:rPr>
                  <a:t>2.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Adott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az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→ 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)=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függvény.</a:t>
                </a:r>
                <a:endParaRPr lang="en-US" sz="24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lnSpc>
                    <a:spcPct val="120000"/>
                  </a:lnSpc>
                  <a:spcBef>
                    <a:spcPts val="600"/>
                  </a:spcBef>
                  <a:buFont typeface="+mj-lt"/>
                  <a:buAutoNum type="alphaLcParenR"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Igazold, hogy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i="1" dirty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hu-HU" sz="2400" i="1" dirty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bármely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𝑥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</a:rPr>
                      <m:t>eset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</a:rPr>
                      <m:t>n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lnSpc>
                    <a:spcPct val="120000"/>
                  </a:lnSpc>
                  <a:spcBef>
                    <a:spcPts val="600"/>
                  </a:spcBef>
                  <a:buFont typeface="+mj-lt"/>
                  <a:buAutoNum type="alphaLcParenR"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Számítsd ki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e>
                            </m:d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határértéket.</a:t>
                </a:r>
                <a:endParaRPr lang="en-US" sz="24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lnSpc>
                    <a:spcPct val="120000"/>
                  </a:lnSpc>
                  <a:spcBef>
                    <a:spcPts val="600"/>
                  </a:spcBef>
                  <a:buFont typeface="+mj-lt"/>
                  <a:buAutoNum type="alphaLcParenR"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Határozd meg az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valós paraméter azon értékeit, </a:t>
                </a:r>
                <a:endParaRPr lang="en-US" sz="24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en-US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amelyekre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egyenletnek két különböző valós gyöke van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20000"/>
                  </a:lnSpc>
                  <a:spcBef>
                    <a:spcPts val="2400"/>
                  </a:spcBef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</a:rPr>
                  <a:t>3</a:t>
                </a:r>
                <a:r>
                  <a:rPr lang="hu-HU" sz="2400" b="1" dirty="0">
                    <a:latin typeface="Cambria" pitchFamily="18" charset="0"/>
                    <a:ea typeface="Cambria" pitchFamily="18" charset="0"/>
                  </a:rPr>
                  <a:t>.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Adott </a:t>
                </a:r>
                <a:r>
                  <a:rPr lang="en-US" sz="2400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az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1,∞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0,∞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ln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 dirty="0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i="1" dirty="0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 –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1) 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függvény.</a:t>
                </a:r>
                <a:endParaRPr lang="en-US" sz="24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lnSpc>
                    <a:spcPct val="120000"/>
                  </a:lnSpc>
                  <a:spcBef>
                    <a:spcPts val="600"/>
                  </a:spcBef>
                  <a:buFont typeface="+mj-lt"/>
                  <a:buAutoNum type="alphaLcParenR"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Igazold, hogy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)=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bármely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𝑥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1,∞</m:t>
                        </m:r>
                      </m:e>
                    </m:d>
                    <m:r>
                      <a:rPr lang="hu-HU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</a:rPr>
                      <m:t>eset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lnSpc>
                    <a:spcPct val="120000"/>
                  </a:lnSpc>
                  <a:spcBef>
                    <a:spcPts val="600"/>
                  </a:spcBef>
                  <a:buFont typeface="+mj-lt"/>
                  <a:buAutoNum type="alphaLcParenR"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Igazold, hogy az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függvény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bijektív.</a:t>
                </a:r>
                <a:endParaRPr lang="en-US" sz="24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lnSpc>
                    <a:spcPct val="120000"/>
                  </a:lnSpc>
                  <a:spcBef>
                    <a:spcPts val="600"/>
                  </a:spcBef>
                  <a:buFont typeface="+mj-lt"/>
                  <a:buAutoNum type="alphaLcParenR"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Számítsd ki a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>
                        <a:latin typeface="Cambria Math"/>
                      </a:rPr>
                      <m:t>∙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határér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éket</a:t>
                </a:r>
                <a:r>
                  <a:rPr lang="hu-HU" sz="2400" dirty="0">
                    <a:latin typeface="Cambria" panose="02040503050406030204" pitchFamily="18" charset="0"/>
                  </a:rPr>
                  <a:t>.</a:t>
                </a:r>
                <a:endParaRPr lang="en-US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9923" y="715108"/>
                <a:ext cx="10515600" cy="5529173"/>
              </a:xfrm>
              <a:blipFill rotWithShape="0">
                <a:blip r:embed="rId2"/>
                <a:stretch>
                  <a:fillRect l="-870" t="-33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42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418" y="665673"/>
                <a:ext cx="10515600" cy="5578608"/>
              </a:xfrm>
            </p:spPr>
            <p:txBody>
              <a:bodyPr>
                <a:noAutofit/>
              </a:bodyPr>
              <a:lstStyle/>
              <a:p>
                <a:pPr marL="0" lv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Adott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az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)=</m:t>
                    </m:r>
                    <m:d>
                      <m:dPr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 –5</m:t>
                        </m:r>
                      </m:e>
                    </m:d>
                    <m:d>
                      <m:dPr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–4</m:t>
                        </m:r>
                      </m:e>
                    </m:d>
                    <m:d>
                      <m:dPr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 –3</m:t>
                        </m:r>
                      </m:e>
                    </m:d>
                    <m:d>
                      <m:dPr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 –2</m:t>
                        </m:r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függvény. </a:t>
                </a:r>
              </a:p>
              <a:p>
                <a:pPr marL="514350" lvl="0" indent="-514350">
                  <a:lnSpc>
                    <a:spcPct val="120000"/>
                  </a:lnSpc>
                  <a:spcBef>
                    <a:spcPts val="600"/>
                  </a:spcBef>
                  <a:buFont typeface="+mj-lt"/>
                  <a:buAutoNum type="alphaLcParenR"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Igazold, hogy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′(5)=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6</a:t>
                </a:r>
              </a:p>
              <a:p>
                <a:pPr marL="514350" lvl="0" indent="-514350">
                  <a:lnSpc>
                    <a:spcPct val="120000"/>
                  </a:lnSpc>
                  <a:spcBef>
                    <a:spcPts val="600"/>
                  </a:spcBef>
                  <a:buFont typeface="+mj-lt"/>
                  <a:buAutoNum type="alphaLcParenR"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Számítsd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ki a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hu-HU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sSup>
                      <m:sSupPr>
                        <m:ctrlPr>
                          <a:rPr lang="hu-HU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u-HU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hu-HU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</a:rPr>
                                  <m:t> – 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hu-HU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</a:rPr>
                                  <m:t> – </m:t>
                                </m:r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</a:rPr>
                      <m:t>hat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</a:rPr>
                      <m:t>rt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</a:rPr>
                      <m:t>ket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endParaRPr lang="hu-HU" sz="24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lnSpc>
                    <a:spcPct val="120000"/>
                  </a:lnSpc>
                  <a:spcBef>
                    <a:spcPts val="600"/>
                  </a:spcBef>
                  <a:buFont typeface="+mj-lt"/>
                  <a:buAutoNum type="alphaLcParenR"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Igazold,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hogy 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′(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)= 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0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egyenletnek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három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valós gyöke van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lvl="0" indent="0">
                  <a:lnSpc>
                    <a:spcPct val="120000"/>
                  </a:lnSpc>
                  <a:spcBef>
                    <a:spcPts val="2400"/>
                  </a:spcBef>
                  <a:buNone/>
                </a:pPr>
                <a:r>
                  <a:rPr lang="hu-HU" sz="2400" b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hu-HU" sz="2400" b="1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Adott az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:(0,∞)→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)= 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</a:rPr>
                      <m:t> –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/>
                      </a:rPr>
                      <m:t>ln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függvény.</a:t>
                </a:r>
              </a:p>
              <a:p>
                <a:pPr marL="514350" lvl="0" indent="-514350">
                  <a:lnSpc>
                    <a:spcPct val="120000"/>
                  </a:lnSpc>
                  <a:spcBef>
                    <a:spcPts val="600"/>
                  </a:spcBef>
                  <a:buFont typeface="+mj-lt"/>
                  <a:buAutoNum type="alphaLcParenR"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Igazold, hogy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′(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)= </m:t>
                    </m:r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 – 1</m:t>
                            </m:r>
                          </m:e>
                        </m:d>
                        <m:d>
                          <m:d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hu-HU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hu-HU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bármely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</a:rPr>
                      <m:t>𝑥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0,∞</m:t>
                        </m:r>
                      </m:e>
                    </m:d>
                    <m:r>
                      <a:rPr lang="hu-HU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</a:rPr>
                      <m:t>eset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é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14350" lvl="0" indent="-514350">
                  <a:lnSpc>
                    <a:spcPct val="120000"/>
                  </a:lnSpc>
                  <a:spcBef>
                    <a:spcPts val="600"/>
                  </a:spcBef>
                  <a:buFont typeface="+mj-lt"/>
                  <a:buAutoNum type="alphaLcParenR"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Határozd meg az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függvény függőleges </a:t>
                </a:r>
                <a:r>
                  <a:rPr lang="hu-HU" sz="2400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aszimptotáját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endParaRPr lang="hu-HU" sz="24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lnSpc>
                    <a:spcPct val="120000"/>
                  </a:lnSpc>
                  <a:spcBef>
                    <a:spcPts val="600"/>
                  </a:spcBef>
                  <a:buFont typeface="+mj-lt"/>
                  <a:buAutoNum type="alphaLcParenR"/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Igazold, hogy bármely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 i="1">
                        <a:latin typeface="Cambria Math"/>
                      </a:rPr>
                      <m:t>≥2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esetén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b="0" i="1" smtClean="0"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sz="2400" i="1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=0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egyenletnek két különböző valós gyöke van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  <a:endPara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418" y="665673"/>
                <a:ext cx="10515600" cy="5578608"/>
              </a:xfrm>
              <a:blipFill rotWithShape="0">
                <a:blip r:embed="rId2"/>
                <a:stretch>
                  <a:fillRect l="-870" t="-32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962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477" y="1617785"/>
            <a:ext cx="1075006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4000" b="1" dirty="0" smtClean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Jó</a:t>
            </a:r>
            <a:r>
              <a:rPr lang="en-US" sz="4000" b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munkát</a:t>
            </a:r>
            <a:r>
              <a:rPr lang="en-US" sz="4000" b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sok</a:t>
            </a:r>
            <a:r>
              <a:rPr lang="en-US" sz="4000" b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sikert</a:t>
            </a:r>
            <a:r>
              <a:rPr lang="hu-HU" sz="4000" b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!</a:t>
            </a:r>
            <a:endParaRPr lang="hu-HU" sz="4000" b="1" dirty="0" smtClean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algn="ctr"/>
            <a:endParaRPr lang="hu-HU" sz="3600" b="1" dirty="0" smtClean="0"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endParaRPr lang="hu-HU" dirty="0" smtClean="0"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hu-HU" dirty="0" smtClean="0">
                <a:latin typeface="Cambria" panose="02040503050406030204" pitchFamily="18" charset="0"/>
                <a:cs typeface="Times New Roman" pitchFamily="18" charset="0"/>
              </a:rPr>
              <a:t>Szilágyi Judit matematikatanár</a:t>
            </a:r>
          </a:p>
          <a:p>
            <a:pPr algn="ctr"/>
            <a:r>
              <a:rPr lang="hu-HU" dirty="0" smtClean="0">
                <a:latin typeface="Cambria" panose="02040503050406030204" pitchFamily="18" charset="0"/>
                <a:cs typeface="Times New Roman" pitchFamily="18" charset="0"/>
              </a:rPr>
              <a:t>Báthory István Elméleti Líceum, </a:t>
            </a:r>
            <a:r>
              <a:rPr lang="hu-HU" dirty="0" smtClean="0">
                <a:latin typeface="Cambria" panose="02040503050406030204" pitchFamily="18" charset="0"/>
                <a:cs typeface="Times New Roman" pitchFamily="18" charset="0"/>
              </a:rPr>
              <a:t>Kolozsvár</a:t>
            </a:r>
            <a:endParaRPr lang="en-US" dirty="0" smtClean="0"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Cambria" panose="02040503050406030204" pitchFamily="18" charset="0"/>
                <a:cs typeface="Times New Roman" pitchFamily="18" charset="0"/>
              </a:rPr>
              <a:t>Durugy</a:t>
            </a: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 Erika </a:t>
            </a:r>
            <a:r>
              <a:rPr lang="en-US" dirty="0" err="1" smtClean="0">
                <a:latin typeface="Cambria" panose="02040503050406030204" pitchFamily="18" charset="0"/>
                <a:cs typeface="Times New Roman" pitchFamily="18" charset="0"/>
              </a:rPr>
              <a:t>matematikatanár</a:t>
            </a:r>
            <a:endParaRPr lang="en-US" dirty="0" smtClean="0">
              <a:latin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Cambria" panose="02040503050406030204" pitchFamily="18" charset="0"/>
                <a:cs typeface="Times New Roman" pitchFamily="18" charset="0"/>
              </a:rPr>
              <a:t>Jósika</a:t>
            </a: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cs typeface="Times New Roman" pitchFamily="18" charset="0"/>
              </a:rPr>
              <a:t>Miklós</a:t>
            </a: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cs typeface="Times New Roman" pitchFamily="18" charset="0"/>
              </a:rPr>
              <a:t>Elméleti</a:t>
            </a: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  <a:cs typeface="Times New Roman" pitchFamily="18" charset="0"/>
              </a:rPr>
              <a:t>L</a:t>
            </a:r>
            <a:r>
              <a:rPr lang="en-US" dirty="0" err="1" smtClean="0">
                <a:latin typeface="Cambria" panose="02040503050406030204" pitchFamily="18" charset="0"/>
                <a:cs typeface="Times New Roman" pitchFamily="18" charset="0"/>
              </a:rPr>
              <a:t>íceum</a:t>
            </a:r>
            <a:r>
              <a:rPr lang="en-US" dirty="0" smtClean="0"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Cambria" panose="02040503050406030204" pitchFamily="18" charset="0"/>
                <a:cs typeface="Times New Roman" pitchFamily="18" charset="0"/>
              </a:rPr>
              <a:t>Torda</a:t>
            </a:r>
            <a:endParaRPr lang="hu-HU" dirty="0"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4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844062"/>
                <a:ext cx="10515600" cy="533290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r>
                  <a:rPr lang="hu-HU" b="1" dirty="0" smtClean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Következmény</a:t>
                </a:r>
                <a:endParaRPr lang="hu-HU" b="1" dirty="0">
                  <a:solidFill>
                    <a:srgbClr val="C00000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Az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, az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I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intervallumon </a:t>
                </a:r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deriválható függvény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esetében az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f'  </a:t>
                </a:r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függvény két egymásutáni zérushelye között az </a:t>
                </a:r>
                <a:r>
                  <a:rPr lang="hu-HU" sz="2400" i="1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f</a:t>
                </a:r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függvénynek legtöbb egy zérushelye van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r>
                  <a:rPr lang="hu-HU" b="1" dirty="0" smtClean="0">
                    <a:solidFill>
                      <a:srgbClr val="C00000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Megjegyzés</a:t>
                </a:r>
                <a:endParaRPr lang="hu-HU" b="1" dirty="0">
                  <a:solidFill>
                    <a:srgbClr val="C00000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Az, hogy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az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f'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függvény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 Math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 és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 Math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egymásutáni zérushelyei közt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az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f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 függvénynek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egy zérushelye van-e, vagy nincs zérushelye, attól függ, hogy az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/>
                </a:r>
                <a:b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</a:b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f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függvény előjelet vált-e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 Math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 Math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között.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Ha </a:t>
                </a:r>
                <a14:m>
                  <m:oMath xmlns:m="http://schemas.openxmlformats.org/officeDocument/2006/math">
                    <m:r>
                      <a:rPr lang="hu-HU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u-HU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hu-HU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hu-HU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u-HU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hu-HU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&lt;0 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 (vagyis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az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f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előjelet </a:t>
                </a:r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vált), akkor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az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f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-nek az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>
                                <a:solidFill>
                                  <a:schemeClr val="tx1"/>
                                </a:solidFill>
                                <a:latin typeface="Cambria Math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u-HU" sz="2400" b="0" i="1">
                                <a:solidFill>
                                  <a:schemeClr val="tx1"/>
                                </a:solidFill>
                                <a:latin typeface="Cambria Math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u-HU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u-HU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intervallumban pontosan </a:t>
                </a:r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egy </a:t>
                </a:r>
                <a:r>
                  <a:rPr lang="hu-HU" sz="2400" dirty="0" err="1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zérushelye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van,  ha </a:t>
                </a:r>
                <a14:m>
                  <m:oMath xmlns:m="http://schemas.openxmlformats.org/officeDocument/2006/math">
                    <m:r>
                      <a:rPr lang="hu-HU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u-HU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hu-HU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hu-HU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u-HU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hu-HU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&gt;0 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, akkor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nincs egyetlen </a:t>
                </a:r>
                <a:r>
                  <a:rPr lang="hu-HU" sz="2400" dirty="0" err="1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zérushelye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sem.</a:t>
                </a:r>
                <a:endParaRPr lang="en-US" sz="2400" dirty="0">
                  <a:solidFill>
                    <a:schemeClr val="tx1"/>
                  </a:solidFill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44062"/>
                <a:ext cx="10515600" cy="5332901"/>
              </a:xfrm>
              <a:blipFill rotWithShape="0">
                <a:blip r:embed="rId2"/>
                <a:stretch>
                  <a:fillRect l="-1217" t="-457" r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2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2" y="564418"/>
            <a:ext cx="10560676" cy="1325563"/>
          </a:xfrm>
        </p:spPr>
        <p:txBody>
          <a:bodyPr>
            <a:normAutofit/>
          </a:bodyPr>
          <a:lstStyle/>
          <a:p>
            <a:r>
              <a:rPr lang="hu-HU" sz="49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Rolle-sorozat</a:t>
            </a:r>
            <a:r>
              <a:rPr lang="hu-HU" sz="49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01522" y="1540476"/>
                <a:ext cx="10469863" cy="4695567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 Rolle-sorozat segítségével egy egyenlet gyökeinek számát határozhatjuk meg. A következmény értelmében, ha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𝑓</m:t>
                    </m:r>
                    <m:r>
                      <a:rPr lang="en-US" sz="2400" i="1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:</m:t>
                    </m:r>
                    <m:r>
                      <a:rPr lang="en-US" sz="2400" i="1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𝐼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ℝ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az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-n deriválható függvény, akkor az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)=0 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egyenlet gyökeinek számát (az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függvény zérushelyeinek számát) a következő eljárás adja meg:</a:t>
                </a:r>
              </a:p>
              <a:p>
                <a:pPr marL="230400" indent="-230400" algn="just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Megoldjuk az </a:t>
                </a:r>
                <a14:m>
                  <m:oMath xmlns:m="http://schemas.openxmlformats.org/officeDocument/2006/math">
                    <m:r>
                      <a:rPr lang="hu-HU" sz="2400" dirty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𝑓</m:t>
                    </m:r>
                    <m:r>
                      <a:rPr lang="en-US" sz="2400" dirty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′</m:t>
                    </m:r>
                    <m:r>
                      <a:rPr lang="hu-HU" sz="2400" dirty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(</m:t>
                    </m:r>
                    <m:r>
                      <a:rPr lang="hu-HU" sz="2400" dirty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𝑥</m:t>
                    </m:r>
                    <m:r>
                      <a:rPr lang="hu-HU" sz="2400" dirty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)=0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u-HU" sz="2400" dirty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𝑥</m:t>
                    </m:r>
                    <m:r>
                      <a:rPr lang="hu-HU" sz="240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∈</m:t>
                    </m:r>
                    <m:r>
                      <a:rPr lang="hu-HU" sz="240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𝐼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egyenletet (meghatározzuk az </a:t>
                </a:r>
                <a14:m>
                  <m:oMath xmlns:m="http://schemas.openxmlformats.org/officeDocument/2006/math">
                    <m:r>
                      <a:rPr lang="hu-HU" sz="2400" dirty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𝑓</m:t>
                    </m:r>
                    <m:r>
                      <a:rPr lang="en-US" sz="2400" dirty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′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függvény</a:t>
                </a:r>
                <a:endParaRPr lang="en-US" sz="2400" dirty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err="1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zérushelyeit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), a megoldások: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hu-HU" sz="240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hu-HU" sz="240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hu-HU" sz="240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, 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hu-HU" sz="240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hu-HU" sz="240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hu-HU" sz="240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, …, 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hu-HU" sz="240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hu-HU" sz="240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2)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Kiszámítjuk az </a:t>
                </a:r>
                <a14:m>
                  <m:oMath xmlns:m="http://schemas.openxmlformats.org/officeDocument/2006/math">
                    <m:r>
                      <a:rPr lang="hu-HU" sz="2400" dirty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𝑓</m:t>
                    </m:r>
                    <m:r>
                      <a:rPr lang="hu-HU" sz="2400" dirty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hu-HU" sz="240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hu-HU" sz="240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hu-HU" sz="240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), </m:t>
                    </m:r>
                    <m:r>
                      <a:rPr lang="hu-HU" sz="2400" dirty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𝑓</m:t>
                    </m:r>
                    <m:r>
                      <a:rPr lang="hu-HU" sz="2400" dirty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hu-HU" sz="240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hu-HU" sz="240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),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...</a:t>
                </a:r>
                <a:r>
                  <a:rPr lang="en-US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hu-HU" sz="2400" dirty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𝑓</m:t>
                    </m:r>
                    <m:r>
                      <a:rPr lang="hu-HU" sz="2400" dirty="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hu-HU" sz="240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latin typeface="Cambria Math"/>
                            <a:ea typeface="Cambria" pitchFamily="18" charset="0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r>
                      <a:rPr lang="hu-HU" sz="2400">
                        <a:latin typeface="Cambria Math"/>
                        <a:ea typeface="Cambria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értékeket és az </a:t>
                </a:r>
                <a:r>
                  <a:rPr lang="hu-HU" sz="2400" i="1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f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értékeit az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/>
                </a:r>
                <a:b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</a:b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I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intervallum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határaiban 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(értéket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vagy határértéket).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3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)</a:t>
                </a:r>
                <a:r>
                  <a:rPr lang="en-US" sz="2400" dirty="0" smtClean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 </a:t>
                </a:r>
                <a:r>
                  <a:rPr lang="hu-HU" sz="2400" dirty="0">
                    <a:latin typeface="Cambria" pitchFamily="18" charset="0"/>
                    <a:ea typeface="Cambria" pitchFamily="18" charset="0"/>
                    <a:cs typeface="Times New Roman" pitchFamily="18" charset="0"/>
                  </a:rPr>
                  <a:t>Elkészítjük azt a táblázatot, amelyben ezen értékek előjelét tüntetjük fel .</a:t>
                </a:r>
                <a:endParaRPr lang="en-US" sz="2400" dirty="0">
                  <a:latin typeface="Cambria" pitchFamily="18" charset="0"/>
                  <a:ea typeface="Cambria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hu-HU" sz="2400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1522" y="1540476"/>
                <a:ext cx="10469863" cy="4695567"/>
              </a:xfrm>
              <a:blipFill rotWithShape="0">
                <a:blip r:embed="rId2"/>
                <a:stretch>
                  <a:fillRect l="-932" t="-390" r="-87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5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08893" y="937846"/>
                <a:ext cx="10199077" cy="5239117"/>
              </a:xfrm>
            </p:spPr>
            <p:txBody>
              <a:bodyPr>
                <a:normAutofit/>
              </a:bodyPr>
              <a:lstStyle/>
              <a:p>
                <a:pPr marL="0" lvl="1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r>
                  <a:rPr lang="hu-HU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4) </a:t>
                </a:r>
                <a:r>
                  <a:rPr lang="hu-HU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 táblázat alapján meghatározzuk a gyökök számát a következő módon:</a:t>
                </a:r>
                <a:endParaRPr lang="en-US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252000" lvl="1" indent="0">
                  <a:lnSpc>
                    <a:spcPct val="120000"/>
                  </a:lnSpc>
                  <a:spcBef>
                    <a:spcPts val="1800"/>
                  </a:spcBef>
                </a:pPr>
                <a:r>
                  <a:rPr lang="hu-HU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Az </a:t>
                </a:r>
                <a:r>
                  <a:rPr lang="hu-HU" i="1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hu-HU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intervallumot  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hu-HU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hu-HU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…, </m:t>
                    </m:r>
                    <m:sSub>
                      <m:sSubPr>
                        <m:ctrlPr>
                          <a:rPr lang="hu-HU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hu-HU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értékek részintervallumokra tagolják. </a:t>
                </a:r>
                <a:endParaRPr lang="en-US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252000" lvl="1" indent="0">
                  <a:lnSpc>
                    <a:spcPct val="120000"/>
                  </a:lnSpc>
                  <a:spcBef>
                    <a:spcPts val="1800"/>
                  </a:spcBef>
                </a:pPr>
                <a:r>
                  <a:rPr lang="hu-HU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Minden </a:t>
                </a:r>
                <a:r>
                  <a:rPr lang="hu-HU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részintervallumban az 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hu-HU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)=0 </m:t>
                    </m:r>
                  </m:oMath>
                </a14:m>
                <a:r>
                  <a:rPr lang="hu-HU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egyenletnek legtöbb egy megoldása van. </a:t>
                </a:r>
                <a:endParaRPr lang="en-US" dirty="0" smtClean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252000" lvl="1" indent="0">
                  <a:lnSpc>
                    <a:spcPct val="120000"/>
                  </a:lnSpc>
                  <a:spcBef>
                    <a:spcPts val="1800"/>
                  </a:spcBef>
                </a:pPr>
                <a:r>
                  <a:rPr lang="hu-HU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Ha </a:t>
                </a:r>
                <a:r>
                  <a:rPr lang="hu-HU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 részintervallum végpontjaiban vett értékek (határértékek) azonos előjelűek, akkor ebben a részintervallumban az </a:t>
                </a:r>
                <a:r>
                  <a:rPr lang="hu-HU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egyenletnek nincs </a:t>
                </a:r>
                <a:r>
                  <a:rPr lang="hu-HU" dirty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megoldása, ellenkező esetben pontosan egy megoldása </a:t>
                </a:r>
                <a:r>
                  <a:rPr lang="hu-HU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van. </a:t>
                </a:r>
                <a:endParaRPr lang="en-US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893" y="937846"/>
                <a:ext cx="10199077" cy="5239117"/>
              </a:xfrm>
              <a:blipFill rotWithShape="0">
                <a:blip r:embed="rId2"/>
                <a:stretch>
                  <a:fillRect l="-956" t="-34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31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1. feladat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6477" y="1136821"/>
                <a:ext cx="10515600" cy="509098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lnSpc>
                    <a:spcPct val="130000"/>
                  </a:lnSpc>
                  <a:spcBef>
                    <a:spcPts val="600"/>
                  </a:spcBef>
                  <a:buNone/>
                </a:pPr>
                <a:r>
                  <a:rPr lang="hu-HU" sz="26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Adott az </a:t>
                </a:r>
                <a:r>
                  <a:rPr lang="hu-HU" sz="2600" i="1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6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hu-HU" sz="2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hu-HU" sz="2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  <m:r>
                      <a:rPr lang="hu-HU" sz="2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hu-HU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hu-HU" sz="2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6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600" i="1" dirty="0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600" i="1" dirty="0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600" i="1" dirty="0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600" i="1" dirty="0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hu-HU" sz="26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6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2020</m:t>
                        </m:r>
                      </m:sup>
                    </m:sSup>
                    <m:r>
                      <a:rPr lang="hu-HU" sz="2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+2020</m:t>
                    </m:r>
                    <m:r>
                      <a:rPr lang="hu-HU" sz="2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hu-HU" sz="26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függvény. </a:t>
                </a:r>
                <a:r>
                  <a:rPr lang="hu-HU" sz="26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/>
                </a:r>
                <a:br>
                  <a:rPr lang="hu-HU" sz="26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</a:br>
                <a:r>
                  <a:rPr lang="hu-HU" sz="26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Határozd </a:t>
                </a:r>
                <a:r>
                  <a:rPr lang="hu-HU" sz="26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meg </a:t>
                </a:r>
                <a:r>
                  <a:rPr lang="hu-HU" sz="26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sz="2600" i="1" dirty="0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600" i="1" dirty="0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hu-HU" sz="2600" i="1" dirty="0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600" i="1" dirty="0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)=0 </m:t>
                    </m:r>
                  </m:oMath>
                </a14:m>
                <a:r>
                  <a:rPr lang="hu-HU" sz="2600" dirty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egyenlet gyökeinek számát</a:t>
                </a:r>
                <a:r>
                  <a:rPr lang="hu-HU" sz="26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!</a:t>
                </a:r>
                <a:endParaRPr lang="en-US" sz="2600" dirty="0">
                  <a:latin typeface="Cambria" pitchFamily="18" charset="0"/>
                  <a:ea typeface="Cambria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30000"/>
                  </a:lnSpc>
                  <a:spcBef>
                    <a:spcPts val="1200"/>
                  </a:spcBef>
                  <a:buNone/>
                </a:pPr>
                <a:r>
                  <a:rPr lang="hu-HU" sz="3000" b="1" dirty="0" smtClean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  <a:endParaRPr lang="hu-HU" sz="30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180000" indent="0">
                  <a:lnSpc>
                    <a:spcPct val="13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hu-HU" sz="2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600" i="1" dirty="0" smtClean="0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hu-HU" sz="26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deriválható </a:t>
                </a:r>
                <a14:m>
                  <m:oMath xmlns:m="http://schemas.openxmlformats.org/officeDocument/2006/math">
                    <m:r>
                      <a:rPr lang="hu-HU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6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-en és </a:t>
                </a:r>
                <a14:m>
                  <m:oMath xmlns:m="http://schemas.openxmlformats.org/officeDocument/2006/math">
                    <m:r>
                      <a:rPr lang="hu-HU" sz="2600" i="1" dirty="0" smtClean="0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600" i="1" dirty="0" smtClean="0">
                        <a:latin typeface="Cambria Math"/>
                        <a:cs typeface="Times New Roman" panose="02020603050405020304" pitchFamily="18" charset="0"/>
                      </a:rPr>
                      <m:t> ′(</m:t>
                    </m:r>
                    <m:r>
                      <a:rPr lang="hu-HU" sz="260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600" i="1" dirty="0" smtClean="0">
                        <a:latin typeface="Cambria Math"/>
                        <a:cs typeface="Times New Roman" panose="02020603050405020304" pitchFamily="18" charset="0"/>
                      </a:rPr>
                      <m:t>)=</m:t>
                    </m:r>
                  </m:oMath>
                </a14:m>
                <a:r>
                  <a:rPr lang="hu-HU" sz="26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2020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2019</m:t>
                        </m:r>
                      </m:sup>
                    </m:sSup>
                    <m:r>
                      <a:rPr lang="hu-HU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+2020</m:t>
                    </m:r>
                  </m:oMath>
                </a14:m>
                <a:r>
                  <a:rPr lang="hu-HU" sz="26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, bármely </a:t>
                </a:r>
                <a14:m>
                  <m:oMath xmlns:m="http://schemas.openxmlformats.org/officeDocument/2006/math">
                    <m:r>
                      <a:rPr lang="hu-HU" sz="2600" i="1" dirty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sz="26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6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valós szám esetén</a:t>
                </a:r>
              </a:p>
              <a:p>
                <a:pPr marL="360000">
                  <a:lnSpc>
                    <a:spcPct val="13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hu-HU" sz="2600" i="1" dirty="0" smtClean="0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600" i="1" dirty="0" smtClean="0">
                        <a:latin typeface="Cambria Math"/>
                        <a:cs typeface="Times New Roman" panose="02020603050405020304" pitchFamily="18" charset="0"/>
                      </a:rPr>
                      <m:t> ′(</m:t>
                    </m:r>
                    <m:r>
                      <a:rPr lang="hu-HU" sz="260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600" i="1" dirty="0" smtClean="0">
                        <a:latin typeface="Cambria Math"/>
                        <a:cs typeface="Times New Roman" panose="02020603050405020304" pitchFamily="18" charset="0"/>
                      </a:rPr>
                      <m:t>)=0 ⟺</m:t>
                    </m:r>
                  </m:oMath>
                </a14:m>
                <a:r>
                  <a:rPr lang="hu-HU" sz="26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6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2020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hu-HU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2019</m:t>
                        </m:r>
                      </m:sup>
                    </m:sSup>
                    <m:r>
                      <a:rPr lang="hu-HU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+1)=0</m:t>
                    </m:r>
                  </m:oMath>
                </a14:m>
                <a:r>
                  <a:rPr lang="hu-HU" sz="2600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hu-HU" sz="26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2019</m:t>
                        </m:r>
                      </m:sup>
                    </m:sSup>
                    <m:r>
                      <a:rPr lang="hu-HU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  <m:r>
                      <a:rPr lang="hu-HU" sz="26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</m:t>
                    </m:r>
                    <m:r>
                      <a:rPr lang="hu-HU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hu-HU" sz="26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hu-HU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2019</m:t>
                        </m:r>
                      </m:sup>
                    </m:sSup>
                  </m:oMath>
                </a14:m>
                <a:r>
                  <a:rPr lang="hu-HU" sz="26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hu-HU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hu-HU" sz="26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hu-HU" sz="2600" dirty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endParaRPr lang="hu-HU" sz="2600" i="1" dirty="0" smtClean="0">
                  <a:latin typeface="Cambria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60000" indent="0">
                  <a:lnSpc>
                    <a:spcPct val="130000"/>
                  </a:lnSpc>
                  <a:spcBef>
                    <a:spcPts val="600"/>
                  </a:spcBef>
                  <a:buNone/>
                </a:pPr>
                <a:r>
                  <a:rPr lang="hu-HU" sz="2600" dirty="0" smtClean="0">
                    <a:latin typeface="Cambria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hu-HU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hu-HU" sz="26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600" i="1" dirty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hu-HU" sz="26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hu-HU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hu-HU" sz="26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 marL="180000" indent="0">
                  <a:lnSpc>
                    <a:spcPct val="130000"/>
                  </a:lnSpc>
                  <a:spcBef>
                    <a:spcPts val="600"/>
                  </a:spcBef>
                </a:pPr>
                <a:r>
                  <a:rPr lang="hu-HU" sz="26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Kiszámítjuk </a:t>
                </a:r>
                <a:r>
                  <a:rPr lang="hu-HU" sz="26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az </a:t>
                </a:r>
                <a:r>
                  <a:rPr lang="hu-HU" sz="2600" i="1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6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hu-HU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hu-HU" sz="26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hu-HU" sz="26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) értékét, illetve 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 sz="2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hu-HU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  <m:r>
                          <a:rPr lang="hu-HU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hu-HU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hu-HU" sz="2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6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és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u-HU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 sz="2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hu-HU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 +∞</m:t>
                            </m:r>
                          </m:lim>
                        </m:limLow>
                        <m:r>
                          <a:rPr lang="hu-HU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hu-HU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hu-HU" sz="26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6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határértékeket</a:t>
                </a:r>
                <a:r>
                  <a:rPr lang="hu-HU" sz="26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60000" indent="0" algn="ctr">
                  <a:lnSpc>
                    <a:spcPct val="130000"/>
                  </a:lnSpc>
                  <a:spcBef>
                    <a:spcPts val="1200"/>
                  </a:spcBef>
                  <a:buNone/>
                </a:pPr>
                <a:r>
                  <a:rPr lang="en-US" sz="2600" i="1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hu-HU" sz="2600" i="1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6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hu-HU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hu-HU" sz="26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1)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–</m:t>
                            </m:r>
                            <m:r>
                              <a:rPr lang="hu-HU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hu-HU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2020</m:t>
                        </m:r>
                      </m:sup>
                    </m:sSup>
                    <m:r>
                      <a:rPr lang="hu-HU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+2020</m:t>
                    </m:r>
                    <m:d>
                      <m:dPr>
                        <m:ctrlPr>
                          <a:rPr lang="hu-HU" sz="26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a:rPr lang="hu-HU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hu-HU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hu-HU" sz="26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hu-HU" sz="2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–</m:t>
                    </m:r>
                  </m:oMath>
                </a14:m>
                <a:r>
                  <a:rPr lang="hu-HU" sz="26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2017</a:t>
                </a:r>
                <a14:m>
                  <m:oMath xmlns:m="http://schemas.openxmlformats.org/officeDocument/2006/math">
                    <m:r>
                      <a:rPr lang="hu-HU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endParaRPr lang="hu-HU" sz="2600" dirty="0"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6477" y="1136821"/>
                <a:ext cx="10515600" cy="5090983"/>
              </a:xfrm>
              <a:blipFill rotWithShape="0">
                <a:blip r:embed="rId2"/>
                <a:stretch>
                  <a:fillRect l="-1217" t="-359" r="-40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2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08697" y="807308"/>
                <a:ext cx="10515600" cy="5239265"/>
              </a:xfrm>
            </p:spPr>
            <p:txBody>
              <a:bodyPr>
                <a:normAutofit/>
              </a:bodyPr>
              <a:lstStyle/>
              <a:p>
                <a:pPr marL="252000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hu-HU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hu-H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hu-H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52000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hu-HU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→+∞</m:t>
                            </m:r>
                          </m:lim>
                        </m:limLow>
                        <m:r>
                          <a:rPr lang="hu-H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hu-HU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hu-H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+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hu-HU" sz="2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  </a:t>
                </a:r>
                <a:r>
                  <a:rPr lang="hu-HU" sz="2400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Rolle-sorozat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 a következőképpen néz ki</a:t>
                </a:r>
                <a:r>
                  <a:rPr lang="hu-HU" sz="2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20000"/>
                  </a:lnSpc>
                </a:pPr>
                <a:endParaRPr lang="hu-HU" sz="1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hu-HU" sz="140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hu-HU" sz="1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hu-HU" sz="140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Tehát az </a:t>
                </a:r>
                <a:r>
                  <a:rPr lang="hu-HU" sz="2400" i="1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függvénynek pontosan egy </a:t>
                </a:r>
                <a:r>
                  <a:rPr lang="hu-HU" sz="2400" dirty="0" err="1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zérushelye</a:t>
                </a: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van a (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hu-HU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,–</m:t>
                    </m:r>
                    <m:r>
                      <m:rPr>
                        <m:nor/>
                      </m:rPr>
                      <a:rPr lang="hu-HU" sz="2400" dirty="0" smtClean="0">
                        <a:latin typeface="Cambria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) intervallumban és pontosan egy a (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–</m:t>
                    </m:r>
                    <m:r>
                      <m:rPr>
                        <m:nor/>
                      </m:rPr>
                      <a:rPr lang="hu-HU" sz="2400" dirty="0" smtClean="0">
                        <a:latin typeface="Cambria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hu-HU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,+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intervallumban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/>
                </a:r>
                <a:b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</a:br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Ez azt jelenti, hogy az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 dirty="0" smtClean="0"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hu-HU" sz="2400" i="1" dirty="0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 smtClean="0"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hu-HU" sz="2400" dirty="0" smtClean="0"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egyenletnek pontosan két megoldása van.</a:t>
                </a:r>
                <a:endParaRPr lang="hu-HU" b="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8697" y="807308"/>
                <a:ext cx="10515600" cy="5239265"/>
              </a:xfrm>
              <a:blipFill rotWithShape="0">
                <a:blip r:embed="rId2"/>
                <a:stretch>
                  <a:fillRect l="-870" r="-115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333440"/>
                  </p:ext>
                </p:extLst>
              </p:nvPr>
            </p:nvGraphicFramePr>
            <p:xfrm>
              <a:off x="2081797" y="2876242"/>
              <a:ext cx="8169399" cy="13580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7884"/>
                    <a:gridCol w="1813715"/>
                    <a:gridCol w="1421512"/>
                    <a:gridCol w="1408860"/>
                    <a:gridCol w="2257428"/>
                  </a:tblGrid>
                  <a:tr h="4526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b="0" i="1" dirty="0"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u-HU" sz="2000" dirty="0" smtClean="0">
                              <a:latin typeface="Cambria" panose="02040503050406030204" pitchFamily="18" charset="0"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>
                                <a:rPr lang="hu-HU" sz="20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2000" dirty="0"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hu-HU" sz="2000" dirty="0" smtClean="0">
                              <a:latin typeface="Cambria" panose="02040503050406030204" pitchFamily="18" charset="0"/>
                            </a:rPr>
                            <a:t>–1</a:t>
                          </a:r>
                          <a:endParaRPr lang="en-US" sz="20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000" dirty="0" smtClean="0">
                              <a:latin typeface="Cambria" panose="02040503050406030204" pitchFamily="18" charset="0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r>
                                <a:rPr lang="hu-HU" sz="20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∞</m:t>
                              </m:r>
                            </m:oMath>
                          </a14:m>
                          <a:endParaRPr lang="en-US" sz="20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452669">
                    <a:tc>
                      <a:txBody>
                        <a:bodyPr/>
                        <a:lstStyle/>
                        <a:p>
                          <a:r>
                            <a:rPr lang="hu-HU" sz="2000" dirty="0" smtClean="0">
                              <a:latin typeface="Cambria" pitchFamily="18" charset="0"/>
                              <a:ea typeface="Cambria" pitchFamily="18" charset="0"/>
                            </a:rPr>
                            <a:t>sgn</a:t>
                          </a:r>
                          <a14:m>
                            <m:oMath xmlns:m="http://schemas.openxmlformats.org/officeDocument/2006/math">
                              <m:r>
                                <a:rPr lang="hu-HU" sz="2000" i="1" dirty="0" smtClean="0">
                                  <a:latin typeface="Cambria Math"/>
                                  <a:ea typeface="Cambria" pitchFamily="18" charset="0"/>
                                </a:rPr>
                                <m:t>𝑓</m:t>
                              </m:r>
                              <m:r>
                                <a:rPr lang="hu-HU" sz="2000" i="1" dirty="0" smtClean="0">
                                  <a:latin typeface="Cambria Math"/>
                                  <a:ea typeface="Cambria" pitchFamily="18" charset="0"/>
                                </a:rPr>
                                <m:t>(</m:t>
                              </m:r>
                              <m:r>
                                <a:rPr lang="hu-HU" sz="2000" i="1" dirty="0" smtClean="0">
                                  <a:latin typeface="Cambria Math"/>
                                  <a:ea typeface="Cambria" pitchFamily="18" charset="0"/>
                                </a:rPr>
                                <m:t>𝑥</m:t>
                              </m:r>
                              <m:r>
                                <a:rPr lang="hu-HU" sz="2000" i="1" dirty="0" smtClean="0">
                                  <a:latin typeface="Cambria Math"/>
                                  <a:ea typeface="Cambria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>
                            <a:latin typeface="Cambria" pitchFamily="18" charset="0"/>
                            <a:ea typeface="Cambria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u-HU" sz="2000" dirty="0" smtClean="0">
                              <a:latin typeface="Cambria" panose="02040503050406030204" pitchFamily="18" charset="0"/>
                            </a:rPr>
                            <a:t>+</a:t>
                          </a:r>
                          <a:endParaRPr lang="en-US" sz="2000" dirty="0"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hu-HU" sz="2000" b="1" dirty="0" smtClean="0">
                              <a:latin typeface="Cambria" panose="02040503050406030204" pitchFamily="18" charset="0"/>
                            </a:rPr>
                            <a:t>–</a:t>
                          </a:r>
                          <a:endParaRPr lang="en-US" sz="2000" b="1" dirty="0"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000" dirty="0" smtClean="0">
                              <a:latin typeface="Cambria" panose="02040503050406030204" pitchFamily="18" charset="0"/>
                            </a:rPr>
                            <a:t>+</a:t>
                          </a:r>
                          <a:endParaRPr lang="en-US" sz="2000" dirty="0"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2669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hu-HU" sz="2000" dirty="0" smtClean="0">
                              <a:latin typeface="Cambria" pitchFamily="18" charset="0"/>
                              <a:ea typeface="Cambria" pitchFamily="18" charset="0"/>
                            </a:rPr>
                            <a:t>1 gyök</a:t>
                          </a:r>
                          <a:endParaRPr lang="en-US" sz="2000" dirty="0">
                            <a:latin typeface="Cambria" pitchFamily="18" charset="0"/>
                            <a:ea typeface="Cambria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000" dirty="0" smtClean="0">
                              <a:latin typeface="Cambria" pitchFamily="18" charset="0"/>
                              <a:ea typeface="Cambria" pitchFamily="18" charset="0"/>
                            </a:rPr>
                            <a:t>1 gyök</a:t>
                          </a:r>
                          <a:endParaRPr lang="en-US" sz="2000" dirty="0" smtClean="0">
                            <a:latin typeface="Cambria" pitchFamily="18" charset="0"/>
                            <a:ea typeface="Cambria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333440"/>
                  </p:ext>
                </p:extLst>
              </p:nvPr>
            </p:nvGraphicFramePr>
            <p:xfrm>
              <a:off x="2081797" y="2876242"/>
              <a:ext cx="8169399" cy="13580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7884"/>
                    <a:gridCol w="1813715"/>
                    <a:gridCol w="1421512"/>
                    <a:gridCol w="1408860"/>
                    <a:gridCol w="2257428"/>
                  </a:tblGrid>
                  <a:tr h="452669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3"/>
                          <a:stretch>
                            <a:fillRect l="-481" t="-6667" r="-546635" b="-2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3"/>
                          <a:stretch>
                            <a:fillRect l="-70134" t="-6667" r="-281544" b="-209333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hu-HU" sz="2000" dirty="0" smtClean="0">
                              <a:latin typeface="Cambria" panose="02040503050406030204" pitchFamily="18" charset="0"/>
                            </a:rPr>
                            <a:t>–1</a:t>
                          </a:r>
                          <a:endParaRPr lang="en-US" sz="20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61725" t="-6667" r="-1078" b="-209333"/>
                          </a:stretch>
                        </a:blipFill>
                      </a:tcPr>
                    </a:tc>
                  </a:tr>
                  <a:tr h="452669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81" t="-108108" r="-546635" b="-112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u-HU" sz="2000" dirty="0" smtClean="0">
                              <a:latin typeface="Cambria" panose="02040503050406030204" pitchFamily="18" charset="0"/>
                            </a:rPr>
                            <a:t>+</a:t>
                          </a:r>
                          <a:endParaRPr lang="en-US" sz="2000" dirty="0"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hu-HU" sz="2000" b="1" dirty="0" smtClean="0">
                              <a:latin typeface="Cambria" panose="02040503050406030204" pitchFamily="18" charset="0"/>
                            </a:rPr>
                            <a:t>–</a:t>
                          </a:r>
                          <a:endParaRPr lang="en-US" sz="2000" b="1" dirty="0"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hu-HU" sz="2000" dirty="0" smtClean="0">
                              <a:latin typeface="Cambria" panose="02040503050406030204" pitchFamily="18" charset="0"/>
                            </a:rPr>
                            <a:t>+</a:t>
                          </a:r>
                          <a:endParaRPr lang="en-US" sz="2000" dirty="0"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2669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hu-HU" sz="2000" dirty="0" smtClean="0">
                              <a:latin typeface="Cambria" pitchFamily="18" charset="0"/>
                              <a:ea typeface="Cambria" pitchFamily="18" charset="0"/>
                            </a:rPr>
                            <a:t>1 gyök</a:t>
                          </a:r>
                          <a:endParaRPr lang="en-US" sz="2000" dirty="0">
                            <a:latin typeface="Cambria" pitchFamily="18" charset="0"/>
                            <a:ea typeface="Cambria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u-HU" sz="2000" dirty="0" smtClean="0">
                              <a:latin typeface="Cambria" pitchFamily="18" charset="0"/>
                              <a:ea typeface="Cambria" pitchFamily="18" charset="0"/>
                            </a:rPr>
                            <a:t>1 gyök</a:t>
                          </a:r>
                          <a:endParaRPr lang="en-US" sz="2000" dirty="0" smtClean="0">
                            <a:latin typeface="Cambria" pitchFamily="18" charset="0"/>
                            <a:ea typeface="Cambria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8679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954" y="665103"/>
            <a:ext cx="10615246" cy="655454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anose="02020603050405020304" pitchFamily="18" charset="0"/>
              </a:rPr>
              <a:t>2. feladat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3383"/>
                <a:ext cx="10515600" cy="4934465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Adott az 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függvény.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Határozd meg az </a:t>
                </a:r>
                <a:r>
                  <a:rPr lang="hu-HU" sz="2400" b="1" i="1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 valós paraméter azon értékeit, melyekre az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ea typeface="Cambria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egyenletnek pontosan </a:t>
                </a:r>
                <a:b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</a:br>
                <a:r>
                  <a:rPr lang="hu-HU" sz="2400" dirty="0" smtClean="0">
                    <a:solidFill>
                      <a:schemeClr val="tx1"/>
                    </a:solidFill>
                    <a:latin typeface="Cambria" pitchFamily="18" charset="0"/>
                    <a:ea typeface="Cambria" pitchFamily="18" charset="0"/>
                    <a:cs typeface="Times New Roman" panose="02020603050405020304" pitchFamily="18" charset="0"/>
                  </a:rPr>
                  <a:t>három megoldása van!</a:t>
                </a:r>
              </a:p>
              <a:p>
                <a:pPr marL="0" indent="0">
                  <a:buNone/>
                </a:pPr>
                <a:r>
                  <a:rPr lang="hu-HU" b="1" dirty="0" smtClean="0">
                    <a:solidFill>
                      <a:schemeClr val="accent1">
                        <a:lumMod val="75000"/>
                      </a:schemeClr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Tekintsük a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𝑔</m:t>
                    </m:r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hu-HU" sz="24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hu-HU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–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  függvényt.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hu-HU" sz="2400" i="1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egyenlőség a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𝑔</m:t>
                    </m:r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= 0 egyenlőséggel egyenértékű, vagyis az </a:t>
                </a:r>
                <a:b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hu-HU" sz="2400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 paramétert úgy kell </a:t>
                </a:r>
                <a:r>
                  <a:rPr lang="hu-H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eghatároznunk, hogy a 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 függvénynek pontosan </a:t>
                </a:r>
                <a:b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három zérushelye legyen.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hu-HU" sz="2400" i="1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hu-HU" sz="2400" dirty="0" smtClean="0">
                    <a:latin typeface="Cambria" panose="02040503050406030204" pitchFamily="18" charset="0"/>
                    <a:cs typeface="Times New Roman" panose="02020603050405020304" pitchFamily="18" charset="0"/>
                  </a:rPr>
                  <a:t> függvény deriválható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-en és 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g'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hu-HU" sz="2400" i="1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hu-H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d>
                  </m:oMath>
                </a14:m>
                <a:r>
                  <a:rPr lang="hu-HU" sz="2400" dirty="0" smtClean="0">
                    <a:solidFill>
                      <a:schemeClr val="tx1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ctrlPr>
                          <a:rPr lang="hu-HU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u-HU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+6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hu-HU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+5</m:t>
                        </m:r>
                      </m:e>
                    </m:d>
                  </m:oMath>
                </a14:m>
                <a:endParaRPr lang="hu-HU" sz="2400" dirty="0" smtClean="0">
                  <a:solidFill>
                    <a:schemeClr val="tx1"/>
                  </a:solidFill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3383"/>
                <a:ext cx="10515600" cy="4934465"/>
              </a:xfrm>
              <a:blipFill rotWithShape="0">
                <a:blip r:embed="rId2"/>
                <a:stretch>
                  <a:fillRect l="-1217" t="-370" r="-870" b="-3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20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4714</Words>
  <Application>Microsoft Office PowerPoint</Application>
  <PresentationFormat>Custom</PresentationFormat>
  <Paragraphs>285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Középértéktételek alkalmazásai</vt:lpstr>
      <vt:lpstr>Tartalom</vt:lpstr>
      <vt:lpstr>Rolle-tétel</vt:lpstr>
      <vt:lpstr>PowerPoint Presentation</vt:lpstr>
      <vt:lpstr>Rolle-sorozat  </vt:lpstr>
      <vt:lpstr>PowerPoint Presentation</vt:lpstr>
      <vt:lpstr>1. feladat</vt:lpstr>
      <vt:lpstr>PowerPoint Presentation</vt:lpstr>
      <vt:lpstr>2. feladat</vt:lpstr>
      <vt:lpstr>PowerPoint Presentation</vt:lpstr>
      <vt:lpstr>.</vt:lpstr>
      <vt:lpstr>Lagrange-tétel</vt:lpstr>
      <vt:lpstr>3. feladat </vt:lpstr>
      <vt:lpstr>PowerPoint Presentation</vt:lpstr>
      <vt:lpstr>PowerPoint Presentation</vt:lpstr>
      <vt:lpstr>4. feladat</vt:lpstr>
      <vt:lpstr>L’Hospital-szabály</vt:lpstr>
      <vt:lpstr>Megjegyzések</vt:lpstr>
      <vt:lpstr>0/0  és  ∞/∞  esetek  </vt:lpstr>
      <vt:lpstr>0∙∞ eset</vt:lpstr>
      <vt:lpstr>PowerPoint Presentation</vt:lpstr>
      <vt:lpstr>Érettségi feladatok</vt:lpstr>
      <vt:lpstr>PowerPoint Presentation</vt:lpstr>
      <vt:lpstr>c) Igazold, hogy bármely a ∈(0, 4e^(–2) )   esetén az f(x)= a egyenletnek pontosan három megoldása van!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Házi feladat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Középérték tételek</dc:title>
  <dc:creator>Windows User</dc:creator>
  <cp:lastModifiedBy>BTL</cp:lastModifiedBy>
  <cp:revision>224</cp:revision>
  <dcterms:created xsi:type="dcterms:W3CDTF">2020-04-22T09:19:10Z</dcterms:created>
  <dcterms:modified xsi:type="dcterms:W3CDTF">2020-04-25T18:37:54Z</dcterms:modified>
</cp:coreProperties>
</file>