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76" r:id="rId5"/>
    <p:sldId id="302" r:id="rId6"/>
    <p:sldId id="303" r:id="rId7"/>
    <p:sldId id="275" r:id="rId8"/>
    <p:sldId id="277" r:id="rId9"/>
    <p:sldId id="261" r:id="rId10"/>
    <p:sldId id="301" r:id="rId11"/>
    <p:sldId id="299" r:id="rId12"/>
    <p:sldId id="305" r:id="rId13"/>
    <p:sldId id="300" r:id="rId14"/>
    <p:sldId id="266" r:id="rId15"/>
    <p:sldId id="280" r:id="rId16"/>
    <p:sldId id="281" r:id="rId17"/>
    <p:sldId id="263" r:id="rId18"/>
    <p:sldId id="264" r:id="rId19"/>
    <p:sldId id="283" r:id="rId20"/>
    <p:sldId id="265" r:id="rId21"/>
    <p:sldId id="284" r:id="rId22"/>
    <p:sldId id="268" r:id="rId23"/>
    <p:sldId id="285" r:id="rId24"/>
    <p:sldId id="286" r:id="rId25"/>
    <p:sldId id="290" r:id="rId26"/>
    <p:sldId id="298" r:id="rId27"/>
    <p:sldId id="306" r:id="rId28"/>
    <p:sldId id="307" r:id="rId29"/>
    <p:sldId id="308" r:id="rId30"/>
    <p:sldId id="271" r:id="rId31"/>
    <p:sldId id="292" r:id="rId32"/>
    <p:sldId id="272" r:id="rId33"/>
    <p:sldId id="274" r:id="rId34"/>
    <p:sldId id="293" r:id="rId35"/>
    <p:sldId id="294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218a795459d82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3" autoAdjust="0"/>
  </p:normalViewPr>
  <p:slideViewPr>
    <p:cSldViewPr>
      <p:cViewPr>
        <p:scale>
          <a:sx n="80" d="100"/>
          <a:sy n="80" d="100"/>
        </p:scale>
        <p:origin x="-102" y="-330"/>
      </p:cViewPr>
      <p:guideLst>
        <p:guide orient="horz" pos="2160"/>
        <p:guide pos="2880"/>
        <p:guide pos="3831"/>
      </p:guideLst>
    </p:cSldViewPr>
  </p:slideViewPr>
  <p:outlineViewPr>
    <p:cViewPr>
      <p:scale>
        <a:sx n="33" d="100"/>
        <a:sy n="33" d="100"/>
      </p:scale>
      <p:origin x="0" y="-10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FCCD4-1C1A-4D78-8BD1-9F608804976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28CA4-856C-48B0-BA4D-254157E72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E30B-910A-40AE-BA44-F35A1F91BA5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9D01-53E7-4BAD-8F6C-C9929883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71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Cambria" pitchFamily="18" charset="0"/>
                <a:ea typeface="Cambria" pitchFamily="18" charset="0"/>
              </a:rPr>
              <a:t>Háromszögek</a:t>
            </a:r>
            <a:endParaRPr lang="en-US" sz="6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881" y="3810000"/>
            <a:ext cx="9324076" cy="1143000"/>
          </a:xfrm>
        </p:spPr>
        <p:txBody>
          <a:bodyPr/>
          <a:lstStyle/>
          <a:p>
            <a:r>
              <a:rPr lang="hu-H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Felkészítő matematikából a VIII. osztály számár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</a:t>
            </a:r>
            <a:endParaRPr lang="hu-HU" sz="24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3119" y="838200"/>
                <a:ext cx="10591800" cy="52879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szögfelező </a:t>
                </a: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tulajdonsága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 szögfelező bármely pontja egyenlő távolságra van a szög száraitól.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1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𝑂𝐸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⊂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𝑂𝐸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𝐸𝑂𝐵</m:t>
                        </m:r>
                      </m:e>
                    </m:acc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0" dirty="0" smtClean="0">
                    <a:ea typeface="Cambria" pitchFamily="18" charset="0"/>
                    <a:cs typeface="Times New Roman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𝐷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𝑂𝐸</m:t>
                        </m:r>
                      </m:e>
                    </m:d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119" y="838200"/>
                <a:ext cx="10591800" cy="5287965"/>
              </a:xfrm>
              <a:blipFill rotWithShape="0">
                <a:blip r:embed="rId2"/>
                <a:stretch>
                  <a:fillRect l="-863" t="-346" b="-109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5014119" y="4886325"/>
            <a:ext cx="228600" cy="838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5817" y="4988867"/>
                <a:ext cx="4123565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𝐷𝑀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𝐷𝑁</m:t>
                        </m:r>
                      </m:e>
                    </m:d>
                  </m:oMath>
                </a14:m>
                <a:r>
                  <a:rPr lang="hu-HU" sz="2400" dirty="0" smtClean="0"/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ahol</a:t>
                </a:r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𝐷𝑀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𝑂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hu-HU" sz="24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𝑂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17" y="4988867"/>
                <a:ext cx="4123565" cy="978729"/>
              </a:xfrm>
              <a:prstGeom prst="rect">
                <a:avLst/>
              </a:prstGeom>
              <a:blipFill rotWithShape="0">
                <a:blip r:embed="rId3"/>
                <a:stretch>
                  <a:fillRect l="-2216" t="-12422" r="-6795" b="-881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985419" y="1934941"/>
            <a:ext cx="4267200" cy="2901462"/>
            <a:chOff x="2423319" y="1828800"/>
            <a:chExt cx="4267200" cy="2901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" t="17501" r="6400" b="14999"/>
            <a:stretch/>
          </p:blipFill>
          <p:spPr>
            <a:xfrm>
              <a:off x="2499519" y="1828800"/>
              <a:ext cx="4191000" cy="29014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23319" y="3352800"/>
                  <a:ext cx="2851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𝑂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319" y="3352800"/>
                  <a:ext cx="2851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8511" r="-4255" b="-869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95119" y="2775034"/>
                  <a:ext cx="2851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119" y="2775034"/>
                  <a:ext cx="2851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4255" r="-4255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95352" y="2847201"/>
                  <a:ext cx="2910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352" y="2847201"/>
                  <a:ext cx="29103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l="-8333" r="-2083" b="-869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27005" y="4038600"/>
                  <a:ext cx="29795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𝑁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005" y="4038600"/>
                  <a:ext cx="29795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 l="-8163" r="-4082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821062" y="4445104"/>
                  <a:ext cx="282504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062" y="4445104"/>
                  <a:ext cx="282504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9"/>
                  <a:stretch>
                    <a:fillRect l="-6522" r="-6522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29048" y="2133600"/>
                  <a:ext cx="326811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𝑀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048" y="2133600"/>
                  <a:ext cx="326811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10"/>
                  <a:stretch>
                    <a:fillRect l="-5556" r="-3704" b="-869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665802" y="1856601"/>
                  <a:ext cx="27211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5802" y="1856601"/>
                  <a:ext cx="27211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11"/>
                  <a:stretch>
                    <a:fillRect l="-9091" r="-6818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48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1" y="348559"/>
            <a:ext cx="7239001" cy="884238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háromszög </a:t>
            </a:r>
            <a:r>
              <a:rPr lang="hu-H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oldalfelező merőlegese </a:t>
            </a:r>
            <a:endParaRPr lang="hu-HU" sz="28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1219201"/>
                <a:ext cx="10945654" cy="49069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Értelmezés: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Azt </a:t>
                </a:r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az egyenest, amely áthalad a háromszög oldalának felezőpontján és merőleges erre az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oldalra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itchFamily="18" charset="0"/>
                  </a:rPr>
                  <a:t>,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a háromszög oldalfelező merőlegesének nevezzük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–</a:t>
                </a:r>
                <a:r>
                  <a:rPr lang="hu-HU" sz="2400" dirty="0" err="1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ben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𝐴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′∈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′∈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′∈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∩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∩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 ={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hu-HU" sz="2400" i="1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cs typeface="Times New Roman" pitchFamily="18" charset="0"/>
                  </a:rPr>
                  <a:t>,</a:t>
                </a:r>
                <a:endParaRPr lang="hu-HU" sz="2400" dirty="0" smtClean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ahol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itchFamily="18" charset="0"/>
                  </a:rPr>
                  <a:t>O </a:t>
                </a:r>
                <a:r>
                  <a:rPr lang="hu-HU" sz="2400" dirty="0" smtClean="0">
                    <a:solidFill>
                      <a:schemeClr val="accent1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a háromszög köré írt kör középpontja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.</a:t>
                </a:r>
                <a:endParaRPr lang="hu-HU" sz="2400" i="1" dirty="0">
                  <a:solidFill>
                    <a:schemeClr val="accent1"/>
                  </a:solidFill>
                  <a:latin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1219201"/>
                <a:ext cx="10945654" cy="4906964"/>
              </a:xfrm>
              <a:blipFill rotWithShape="0">
                <a:blip r:embed="rId2"/>
                <a:stretch>
                  <a:fillRect l="-891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842918" y="2151587"/>
            <a:ext cx="4419601" cy="3944413"/>
            <a:chOff x="6842918" y="2151587"/>
            <a:chExt cx="4419601" cy="3944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3" t="1864" r="4570" b="6638"/>
            <a:stretch/>
          </p:blipFill>
          <p:spPr>
            <a:xfrm>
              <a:off x="6842918" y="2209800"/>
              <a:ext cx="4419601" cy="3886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970982" y="2399525"/>
                  <a:ext cx="27211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29276" y="244238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982" y="2399525"/>
                  <a:ext cx="272117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29276" y="244238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9091" r="-6818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004363" y="2151587"/>
                  <a:ext cx="194323" cy="28681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31872"/>
                    <a:gd name="connsiteY0" fmla="*/ 0 h 284431"/>
                    <a:gd name="connsiteX1" fmla="*/ 131872 w 131872"/>
                    <a:gd name="connsiteY1" fmla="*/ 7432 h 284431"/>
                    <a:gd name="connsiteX2" fmla="*/ 95657 w 131872"/>
                    <a:gd name="connsiteY2" fmla="*/ 251670 h 284431"/>
                    <a:gd name="connsiteX3" fmla="*/ 7169 w 131872"/>
                    <a:gd name="connsiteY3" fmla="*/ 284431 h 284431"/>
                    <a:gd name="connsiteX4" fmla="*/ 0 w 131872"/>
                    <a:gd name="connsiteY4" fmla="*/ 0 h 284431"/>
                    <a:gd name="connsiteX0" fmla="*/ 8112 w 124703"/>
                    <a:gd name="connsiteY0" fmla="*/ 0 h 286813"/>
                    <a:gd name="connsiteX1" fmla="*/ 124703 w 124703"/>
                    <a:gd name="connsiteY1" fmla="*/ 9814 h 286813"/>
                    <a:gd name="connsiteX2" fmla="*/ 88488 w 124703"/>
                    <a:gd name="connsiteY2" fmla="*/ 254052 h 286813"/>
                    <a:gd name="connsiteX3" fmla="*/ 0 w 124703"/>
                    <a:gd name="connsiteY3" fmla="*/ 286813 h 286813"/>
                    <a:gd name="connsiteX4" fmla="*/ 8112 w 124703"/>
                    <a:gd name="connsiteY4" fmla="*/ 0 h 28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703" h="286813">
                      <a:moveTo>
                        <a:pt x="8112" y="0"/>
                      </a:moveTo>
                      <a:lnTo>
                        <a:pt x="124703" y="9814"/>
                      </a:lnTo>
                      <a:lnTo>
                        <a:pt x="88488" y="254052"/>
                      </a:lnTo>
                      <a:lnTo>
                        <a:pt x="0" y="286813"/>
                      </a:lnTo>
                      <a:lnTo>
                        <a:pt x="811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363" y="2151587"/>
                  <a:ext cx="194323" cy="28681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31872"/>
                    <a:gd name="connsiteY0" fmla="*/ 0 h 284431"/>
                    <a:gd name="connsiteX1" fmla="*/ 131872 w 131872"/>
                    <a:gd name="connsiteY1" fmla="*/ 7432 h 284431"/>
                    <a:gd name="connsiteX2" fmla="*/ 95657 w 131872"/>
                    <a:gd name="connsiteY2" fmla="*/ 251670 h 284431"/>
                    <a:gd name="connsiteX3" fmla="*/ 7169 w 131872"/>
                    <a:gd name="connsiteY3" fmla="*/ 284431 h 284431"/>
                    <a:gd name="connsiteX4" fmla="*/ 0 w 131872"/>
                    <a:gd name="connsiteY4" fmla="*/ 0 h 284431"/>
                    <a:gd name="connsiteX0" fmla="*/ 8112 w 124703"/>
                    <a:gd name="connsiteY0" fmla="*/ 0 h 286813"/>
                    <a:gd name="connsiteX1" fmla="*/ 124703 w 124703"/>
                    <a:gd name="connsiteY1" fmla="*/ 9814 h 286813"/>
                    <a:gd name="connsiteX2" fmla="*/ 88488 w 124703"/>
                    <a:gd name="connsiteY2" fmla="*/ 254052 h 286813"/>
                    <a:gd name="connsiteX3" fmla="*/ 0 w 124703"/>
                    <a:gd name="connsiteY3" fmla="*/ 286813 h 286813"/>
                    <a:gd name="connsiteX4" fmla="*/ 8112 w 124703"/>
                    <a:gd name="connsiteY4" fmla="*/ 0 h 28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703" h="286813">
                      <a:moveTo>
                        <a:pt x="8112" y="0"/>
                      </a:moveTo>
                      <a:lnTo>
                        <a:pt x="124703" y="9814"/>
                      </a:lnTo>
                      <a:lnTo>
                        <a:pt x="88488" y="254052"/>
                      </a:lnTo>
                      <a:lnTo>
                        <a:pt x="0" y="286813"/>
                      </a:lnTo>
                      <a:lnTo>
                        <a:pt x="8112" y="0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12500" r="-1562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481344" y="3466279"/>
                  <a:ext cx="287971" cy="235881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31872"/>
                    <a:gd name="connsiteY0" fmla="*/ 0 h 284431"/>
                    <a:gd name="connsiteX1" fmla="*/ 131872 w 131872"/>
                    <a:gd name="connsiteY1" fmla="*/ 7432 h 284431"/>
                    <a:gd name="connsiteX2" fmla="*/ 95657 w 131872"/>
                    <a:gd name="connsiteY2" fmla="*/ 251670 h 284431"/>
                    <a:gd name="connsiteX3" fmla="*/ 7169 w 131872"/>
                    <a:gd name="connsiteY3" fmla="*/ 284431 h 284431"/>
                    <a:gd name="connsiteX4" fmla="*/ 0 w 131872"/>
                    <a:gd name="connsiteY4" fmla="*/ 0 h 284431"/>
                    <a:gd name="connsiteX0" fmla="*/ 8112 w 124703"/>
                    <a:gd name="connsiteY0" fmla="*/ 0 h 286813"/>
                    <a:gd name="connsiteX1" fmla="*/ 124703 w 124703"/>
                    <a:gd name="connsiteY1" fmla="*/ 9814 h 286813"/>
                    <a:gd name="connsiteX2" fmla="*/ 88488 w 124703"/>
                    <a:gd name="connsiteY2" fmla="*/ 254052 h 286813"/>
                    <a:gd name="connsiteX3" fmla="*/ 0 w 124703"/>
                    <a:gd name="connsiteY3" fmla="*/ 286813 h 286813"/>
                    <a:gd name="connsiteX4" fmla="*/ 8112 w 124703"/>
                    <a:gd name="connsiteY4" fmla="*/ 0 h 286813"/>
                    <a:gd name="connsiteX0" fmla="*/ 25809 w 124703"/>
                    <a:gd name="connsiteY0" fmla="*/ 27171 h 276999"/>
                    <a:gd name="connsiteX1" fmla="*/ 124703 w 124703"/>
                    <a:gd name="connsiteY1" fmla="*/ 0 h 276999"/>
                    <a:gd name="connsiteX2" fmla="*/ 88488 w 124703"/>
                    <a:gd name="connsiteY2" fmla="*/ 244238 h 276999"/>
                    <a:gd name="connsiteX3" fmla="*/ 0 w 124703"/>
                    <a:gd name="connsiteY3" fmla="*/ 276999 h 276999"/>
                    <a:gd name="connsiteX4" fmla="*/ 25809 w 124703"/>
                    <a:gd name="connsiteY4" fmla="*/ 27171 h 276999"/>
                    <a:gd name="connsiteX0" fmla="*/ 8112 w 107006"/>
                    <a:gd name="connsiteY0" fmla="*/ 27171 h 244238"/>
                    <a:gd name="connsiteX1" fmla="*/ 107006 w 107006"/>
                    <a:gd name="connsiteY1" fmla="*/ 0 h 244238"/>
                    <a:gd name="connsiteX2" fmla="*/ 70791 w 107006"/>
                    <a:gd name="connsiteY2" fmla="*/ 244238 h 244238"/>
                    <a:gd name="connsiteX3" fmla="*/ 0 w 107006"/>
                    <a:gd name="connsiteY3" fmla="*/ 242481 h 244238"/>
                    <a:gd name="connsiteX4" fmla="*/ 8112 w 107006"/>
                    <a:gd name="connsiteY4" fmla="*/ 27171 h 244238"/>
                    <a:gd name="connsiteX0" fmla="*/ 8112 w 107006"/>
                    <a:gd name="connsiteY0" fmla="*/ 27171 h 244238"/>
                    <a:gd name="connsiteX1" fmla="*/ 107006 w 107006"/>
                    <a:gd name="connsiteY1" fmla="*/ 0 h 244238"/>
                    <a:gd name="connsiteX2" fmla="*/ 70791 w 107006"/>
                    <a:gd name="connsiteY2" fmla="*/ 244238 h 244238"/>
                    <a:gd name="connsiteX3" fmla="*/ 0 w 107006"/>
                    <a:gd name="connsiteY3" fmla="*/ 242481 h 244238"/>
                    <a:gd name="connsiteX4" fmla="*/ 8112 w 107006"/>
                    <a:gd name="connsiteY4" fmla="*/ 27171 h 24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06" h="244238">
                      <a:moveTo>
                        <a:pt x="8112" y="27171"/>
                      </a:moveTo>
                      <a:lnTo>
                        <a:pt x="107006" y="0"/>
                      </a:lnTo>
                      <a:lnTo>
                        <a:pt x="70791" y="244238"/>
                      </a:lnTo>
                      <a:lnTo>
                        <a:pt x="0" y="242481"/>
                      </a:lnTo>
                      <a:cubicBezTo>
                        <a:pt x="2704" y="170711"/>
                        <a:pt x="-3440" y="106339"/>
                        <a:pt x="8112" y="271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1344" y="3466279"/>
                  <a:ext cx="287971" cy="235881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31872"/>
                    <a:gd name="connsiteY0" fmla="*/ 0 h 284431"/>
                    <a:gd name="connsiteX1" fmla="*/ 131872 w 131872"/>
                    <a:gd name="connsiteY1" fmla="*/ 7432 h 284431"/>
                    <a:gd name="connsiteX2" fmla="*/ 95657 w 131872"/>
                    <a:gd name="connsiteY2" fmla="*/ 251670 h 284431"/>
                    <a:gd name="connsiteX3" fmla="*/ 7169 w 131872"/>
                    <a:gd name="connsiteY3" fmla="*/ 284431 h 284431"/>
                    <a:gd name="connsiteX4" fmla="*/ 0 w 131872"/>
                    <a:gd name="connsiteY4" fmla="*/ 0 h 284431"/>
                    <a:gd name="connsiteX0" fmla="*/ 8112 w 124703"/>
                    <a:gd name="connsiteY0" fmla="*/ 0 h 286813"/>
                    <a:gd name="connsiteX1" fmla="*/ 124703 w 124703"/>
                    <a:gd name="connsiteY1" fmla="*/ 9814 h 286813"/>
                    <a:gd name="connsiteX2" fmla="*/ 88488 w 124703"/>
                    <a:gd name="connsiteY2" fmla="*/ 254052 h 286813"/>
                    <a:gd name="connsiteX3" fmla="*/ 0 w 124703"/>
                    <a:gd name="connsiteY3" fmla="*/ 286813 h 286813"/>
                    <a:gd name="connsiteX4" fmla="*/ 8112 w 124703"/>
                    <a:gd name="connsiteY4" fmla="*/ 0 h 286813"/>
                    <a:gd name="connsiteX0" fmla="*/ 25809 w 124703"/>
                    <a:gd name="connsiteY0" fmla="*/ 27171 h 276999"/>
                    <a:gd name="connsiteX1" fmla="*/ 124703 w 124703"/>
                    <a:gd name="connsiteY1" fmla="*/ 0 h 276999"/>
                    <a:gd name="connsiteX2" fmla="*/ 88488 w 124703"/>
                    <a:gd name="connsiteY2" fmla="*/ 244238 h 276999"/>
                    <a:gd name="connsiteX3" fmla="*/ 0 w 124703"/>
                    <a:gd name="connsiteY3" fmla="*/ 276999 h 276999"/>
                    <a:gd name="connsiteX4" fmla="*/ 25809 w 124703"/>
                    <a:gd name="connsiteY4" fmla="*/ 27171 h 276999"/>
                    <a:gd name="connsiteX0" fmla="*/ 8112 w 107006"/>
                    <a:gd name="connsiteY0" fmla="*/ 27171 h 244238"/>
                    <a:gd name="connsiteX1" fmla="*/ 107006 w 107006"/>
                    <a:gd name="connsiteY1" fmla="*/ 0 h 244238"/>
                    <a:gd name="connsiteX2" fmla="*/ 70791 w 107006"/>
                    <a:gd name="connsiteY2" fmla="*/ 244238 h 244238"/>
                    <a:gd name="connsiteX3" fmla="*/ 0 w 107006"/>
                    <a:gd name="connsiteY3" fmla="*/ 242481 h 244238"/>
                    <a:gd name="connsiteX4" fmla="*/ 8112 w 107006"/>
                    <a:gd name="connsiteY4" fmla="*/ 27171 h 244238"/>
                    <a:gd name="connsiteX0" fmla="*/ 8112 w 107006"/>
                    <a:gd name="connsiteY0" fmla="*/ 27171 h 244238"/>
                    <a:gd name="connsiteX1" fmla="*/ 107006 w 107006"/>
                    <a:gd name="connsiteY1" fmla="*/ 0 h 244238"/>
                    <a:gd name="connsiteX2" fmla="*/ 70791 w 107006"/>
                    <a:gd name="connsiteY2" fmla="*/ 244238 h 244238"/>
                    <a:gd name="connsiteX3" fmla="*/ 0 w 107006"/>
                    <a:gd name="connsiteY3" fmla="*/ 242481 h 244238"/>
                    <a:gd name="connsiteX4" fmla="*/ 8112 w 107006"/>
                    <a:gd name="connsiteY4" fmla="*/ 27171 h 24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06" h="244238">
                      <a:moveTo>
                        <a:pt x="8112" y="27171"/>
                      </a:moveTo>
                      <a:lnTo>
                        <a:pt x="107006" y="0"/>
                      </a:lnTo>
                      <a:lnTo>
                        <a:pt x="70791" y="244238"/>
                      </a:lnTo>
                      <a:lnTo>
                        <a:pt x="0" y="242481"/>
                      </a:lnTo>
                      <a:cubicBezTo>
                        <a:pt x="2704" y="170711"/>
                        <a:pt x="-3440" y="106339"/>
                        <a:pt x="8112" y="27171"/>
                      </a:cubicBez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12500" t="-2632" r="-18750" b="-3421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79659" y="4590275"/>
                  <a:ext cx="206408" cy="27281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119" h="272813">
                      <a:moveTo>
                        <a:pt x="1628" y="9236"/>
                      </a:moveTo>
                      <a:lnTo>
                        <a:pt x="167119" y="0"/>
                      </a:lnTo>
                      <a:lnTo>
                        <a:pt x="161752" y="272813"/>
                      </a:lnTo>
                      <a:lnTo>
                        <a:pt x="0" y="272236"/>
                      </a:lnTo>
                      <a:cubicBezTo>
                        <a:pt x="543" y="184569"/>
                        <a:pt x="1085" y="96903"/>
                        <a:pt x="1628" y="9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9659" y="4590275"/>
                  <a:ext cx="206408" cy="27281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119" h="272813">
                      <a:moveTo>
                        <a:pt x="1628" y="9236"/>
                      </a:moveTo>
                      <a:lnTo>
                        <a:pt x="167119" y="0"/>
                      </a:lnTo>
                      <a:lnTo>
                        <a:pt x="161752" y="272813"/>
                      </a:lnTo>
                      <a:lnTo>
                        <a:pt x="0" y="272236"/>
                      </a:lnTo>
                      <a:cubicBezTo>
                        <a:pt x="543" y="184569"/>
                        <a:pt x="1085" y="96903"/>
                        <a:pt x="1628" y="9236"/>
                      </a:cubicBezTo>
                      <a:close/>
                    </a:path>
                  </a:pathLst>
                </a:custGeom>
                <a:blipFill rotWithShape="0">
                  <a:blip r:embed="rId7"/>
                  <a:stretch>
                    <a:fillRect l="-26471" t="-2222" r="-61765" b="-1333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503245" y="3284550"/>
                  <a:ext cx="318065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97320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9 w 165510"/>
                    <a:gd name="connsiteY0" fmla="*/ 9236 h 272813"/>
                    <a:gd name="connsiteX1" fmla="*/ 165510 w 165510"/>
                    <a:gd name="connsiteY1" fmla="*/ 0 h 272813"/>
                    <a:gd name="connsiteX2" fmla="*/ 95711 w 165510"/>
                    <a:gd name="connsiteY2" fmla="*/ 272813 h 272813"/>
                    <a:gd name="connsiteX3" fmla="*/ 10782 w 165510"/>
                    <a:gd name="connsiteY3" fmla="*/ 244093 h 272813"/>
                    <a:gd name="connsiteX4" fmla="*/ 19 w 165510"/>
                    <a:gd name="connsiteY4" fmla="*/ 9236 h 272813"/>
                    <a:gd name="connsiteX0" fmla="*/ 13 w 165504"/>
                    <a:gd name="connsiteY0" fmla="*/ 9236 h 272813"/>
                    <a:gd name="connsiteX1" fmla="*/ 165504 w 165504"/>
                    <a:gd name="connsiteY1" fmla="*/ 0 h 272813"/>
                    <a:gd name="connsiteX2" fmla="*/ 95705 w 165504"/>
                    <a:gd name="connsiteY2" fmla="*/ 272813 h 272813"/>
                    <a:gd name="connsiteX3" fmla="*/ 15732 w 165504"/>
                    <a:gd name="connsiteY3" fmla="*/ 230021 h 272813"/>
                    <a:gd name="connsiteX4" fmla="*/ 13 w 165504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04" h="272813">
                      <a:moveTo>
                        <a:pt x="13" y="9236"/>
                      </a:moveTo>
                      <a:lnTo>
                        <a:pt x="165504" y="0"/>
                      </a:lnTo>
                      <a:lnTo>
                        <a:pt x="95705" y="272813"/>
                      </a:lnTo>
                      <a:lnTo>
                        <a:pt x="15732" y="230021"/>
                      </a:lnTo>
                      <a:cubicBezTo>
                        <a:pt x="16275" y="142354"/>
                        <a:pt x="-530" y="96903"/>
                        <a:pt x="13" y="9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245" y="3284550"/>
                  <a:ext cx="318065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97320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9 w 165510"/>
                    <a:gd name="connsiteY0" fmla="*/ 9236 h 272813"/>
                    <a:gd name="connsiteX1" fmla="*/ 165510 w 165510"/>
                    <a:gd name="connsiteY1" fmla="*/ 0 h 272813"/>
                    <a:gd name="connsiteX2" fmla="*/ 95711 w 165510"/>
                    <a:gd name="connsiteY2" fmla="*/ 272813 h 272813"/>
                    <a:gd name="connsiteX3" fmla="*/ 10782 w 165510"/>
                    <a:gd name="connsiteY3" fmla="*/ 244093 h 272813"/>
                    <a:gd name="connsiteX4" fmla="*/ 19 w 165510"/>
                    <a:gd name="connsiteY4" fmla="*/ 9236 h 272813"/>
                    <a:gd name="connsiteX0" fmla="*/ 13 w 165504"/>
                    <a:gd name="connsiteY0" fmla="*/ 9236 h 272813"/>
                    <a:gd name="connsiteX1" fmla="*/ 165504 w 165504"/>
                    <a:gd name="connsiteY1" fmla="*/ 0 h 272813"/>
                    <a:gd name="connsiteX2" fmla="*/ 95705 w 165504"/>
                    <a:gd name="connsiteY2" fmla="*/ 272813 h 272813"/>
                    <a:gd name="connsiteX3" fmla="*/ 15732 w 165504"/>
                    <a:gd name="connsiteY3" fmla="*/ 230021 h 272813"/>
                    <a:gd name="connsiteX4" fmla="*/ 13 w 165504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04" h="272813">
                      <a:moveTo>
                        <a:pt x="13" y="9236"/>
                      </a:moveTo>
                      <a:lnTo>
                        <a:pt x="165504" y="0"/>
                      </a:lnTo>
                      <a:lnTo>
                        <a:pt x="95705" y="272813"/>
                      </a:lnTo>
                      <a:lnTo>
                        <a:pt x="15732" y="230021"/>
                      </a:lnTo>
                      <a:cubicBezTo>
                        <a:pt x="16275" y="142354"/>
                        <a:pt x="-530" y="96903"/>
                        <a:pt x="13" y="9236"/>
                      </a:cubicBezTo>
                      <a:close/>
                    </a:path>
                  </a:pathLst>
                </a:custGeom>
                <a:blipFill rotWithShape="0">
                  <a:blip r:embed="rId8"/>
                  <a:stretch>
                    <a:fillRect l="-9615" t="-2222" r="-11538" b="-1333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680789" y="4453868"/>
                  <a:ext cx="27198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119" h="272813">
                      <a:moveTo>
                        <a:pt x="1628" y="9236"/>
                      </a:moveTo>
                      <a:lnTo>
                        <a:pt x="167119" y="0"/>
                      </a:lnTo>
                      <a:lnTo>
                        <a:pt x="161752" y="272813"/>
                      </a:lnTo>
                      <a:lnTo>
                        <a:pt x="0" y="272236"/>
                      </a:lnTo>
                      <a:cubicBezTo>
                        <a:pt x="543" y="184569"/>
                        <a:pt x="1085" y="96903"/>
                        <a:pt x="1628" y="9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789" y="4453868"/>
                  <a:ext cx="27198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119" h="272813">
                      <a:moveTo>
                        <a:pt x="1628" y="9236"/>
                      </a:moveTo>
                      <a:lnTo>
                        <a:pt x="167119" y="0"/>
                      </a:lnTo>
                      <a:lnTo>
                        <a:pt x="161752" y="272813"/>
                      </a:lnTo>
                      <a:lnTo>
                        <a:pt x="0" y="272236"/>
                      </a:lnTo>
                      <a:cubicBezTo>
                        <a:pt x="543" y="184569"/>
                        <a:pt x="1085" y="96903"/>
                        <a:pt x="1628" y="9236"/>
                      </a:cubicBezTo>
                      <a:close/>
                    </a:path>
                  </a:pathLst>
                </a:custGeom>
                <a:blipFill rotWithShape="0">
                  <a:blip r:embed="rId9"/>
                  <a:stretch>
                    <a:fillRect l="-6667" r="-4444"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06094" y="4767547"/>
                  <a:ext cx="234821" cy="29604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7 w 165508"/>
                    <a:gd name="connsiteY0" fmla="*/ 9236 h 272813"/>
                    <a:gd name="connsiteX1" fmla="*/ 165508 w 165508"/>
                    <a:gd name="connsiteY1" fmla="*/ 0 h 272813"/>
                    <a:gd name="connsiteX2" fmla="*/ 160141 w 165508"/>
                    <a:gd name="connsiteY2" fmla="*/ 272813 h 272813"/>
                    <a:gd name="connsiteX3" fmla="*/ 11816 w 165508"/>
                    <a:gd name="connsiteY3" fmla="*/ 220640 h 272813"/>
                    <a:gd name="connsiteX4" fmla="*/ 17 w 165508"/>
                    <a:gd name="connsiteY4" fmla="*/ 9236 h 272813"/>
                    <a:gd name="connsiteX0" fmla="*/ 17 w 165508"/>
                    <a:gd name="connsiteY0" fmla="*/ 9236 h 291575"/>
                    <a:gd name="connsiteX1" fmla="*/ 165508 w 165508"/>
                    <a:gd name="connsiteY1" fmla="*/ 0 h 291575"/>
                    <a:gd name="connsiteX2" fmla="*/ 156784 w 165508"/>
                    <a:gd name="connsiteY2" fmla="*/ 291575 h 291575"/>
                    <a:gd name="connsiteX3" fmla="*/ 11816 w 165508"/>
                    <a:gd name="connsiteY3" fmla="*/ 220640 h 291575"/>
                    <a:gd name="connsiteX4" fmla="*/ 17 w 165508"/>
                    <a:gd name="connsiteY4" fmla="*/ 9236 h 29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08" h="291575">
                      <a:moveTo>
                        <a:pt x="17" y="9236"/>
                      </a:moveTo>
                      <a:lnTo>
                        <a:pt x="165508" y="0"/>
                      </a:lnTo>
                      <a:lnTo>
                        <a:pt x="156784" y="291575"/>
                      </a:lnTo>
                      <a:lnTo>
                        <a:pt x="11816" y="220640"/>
                      </a:lnTo>
                      <a:cubicBezTo>
                        <a:pt x="12359" y="132973"/>
                        <a:pt x="-526" y="96903"/>
                        <a:pt x="17" y="9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6094" y="4767547"/>
                  <a:ext cx="234821" cy="29604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7 w 165508"/>
                    <a:gd name="connsiteY0" fmla="*/ 9236 h 272813"/>
                    <a:gd name="connsiteX1" fmla="*/ 165508 w 165508"/>
                    <a:gd name="connsiteY1" fmla="*/ 0 h 272813"/>
                    <a:gd name="connsiteX2" fmla="*/ 160141 w 165508"/>
                    <a:gd name="connsiteY2" fmla="*/ 272813 h 272813"/>
                    <a:gd name="connsiteX3" fmla="*/ 11816 w 165508"/>
                    <a:gd name="connsiteY3" fmla="*/ 220640 h 272813"/>
                    <a:gd name="connsiteX4" fmla="*/ 17 w 165508"/>
                    <a:gd name="connsiteY4" fmla="*/ 9236 h 272813"/>
                    <a:gd name="connsiteX0" fmla="*/ 17 w 165508"/>
                    <a:gd name="connsiteY0" fmla="*/ 9236 h 291575"/>
                    <a:gd name="connsiteX1" fmla="*/ 165508 w 165508"/>
                    <a:gd name="connsiteY1" fmla="*/ 0 h 291575"/>
                    <a:gd name="connsiteX2" fmla="*/ 156784 w 165508"/>
                    <a:gd name="connsiteY2" fmla="*/ 291575 h 291575"/>
                    <a:gd name="connsiteX3" fmla="*/ 11816 w 165508"/>
                    <a:gd name="connsiteY3" fmla="*/ 220640 h 291575"/>
                    <a:gd name="connsiteX4" fmla="*/ 17 w 165508"/>
                    <a:gd name="connsiteY4" fmla="*/ 9236 h 29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08" h="291575">
                      <a:moveTo>
                        <a:pt x="17" y="9236"/>
                      </a:moveTo>
                      <a:lnTo>
                        <a:pt x="165508" y="0"/>
                      </a:lnTo>
                      <a:lnTo>
                        <a:pt x="156784" y="291575"/>
                      </a:lnTo>
                      <a:lnTo>
                        <a:pt x="11816" y="220640"/>
                      </a:lnTo>
                      <a:cubicBezTo>
                        <a:pt x="12359" y="132973"/>
                        <a:pt x="-526" y="96903"/>
                        <a:pt x="17" y="9236"/>
                      </a:cubicBez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02406" y="4909387"/>
                  <a:ext cx="245483" cy="32061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7 w 165508"/>
                    <a:gd name="connsiteY0" fmla="*/ 9236 h 272813"/>
                    <a:gd name="connsiteX1" fmla="*/ 165508 w 165508"/>
                    <a:gd name="connsiteY1" fmla="*/ 0 h 272813"/>
                    <a:gd name="connsiteX2" fmla="*/ 160141 w 165508"/>
                    <a:gd name="connsiteY2" fmla="*/ 272813 h 272813"/>
                    <a:gd name="connsiteX3" fmla="*/ 11816 w 165508"/>
                    <a:gd name="connsiteY3" fmla="*/ 220640 h 272813"/>
                    <a:gd name="connsiteX4" fmla="*/ 17 w 165508"/>
                    <a:gd name="connsiteY4" fmla="*/ 9236 h 272813"/>
                    <a:gd name="connsiteX0" fmla="*/ 17 w 165508"/>
                    <a:gd name="connsiteY0" fmla="*/ 9236 h 291575"/>
                    <a:gd name="connsiteX1" fmla="*/ 165508 w 165508"/>
                    <a:gd name="connsiteY1" fmla="*/ 0 h 291575"/>
                    <a:gd name="connsiteX2" fmla="*/ 156784 w 165508"/>
                    <a:gd name="connsiteY2" fmla="*/ 291575 h 291575"/>
                    <a:gd name="connsiteX3" fmla="*/ 11816 w 165508"/>
                    <a:gd name="connsiteY3" fmla="*/ 220640 h 291575"/>
                    <a:gd name="connsiteX4" fmla="*/ 17 w 165508"/>
                    <a:gd name="connsiteY4" fmla="*/ 9236 h 291575"/>
                    <a:gd name="connsiteX0" fmla="*/ 31630 w 153692"/>
                    <a:gd name="connsiteY0" fmla="*/ 54354 h 291575"/>
                    <a:gd name="connsiteX1" fmla="*/ 153692 w 153692"/>
                    <a:gd name="connsiteY1" fmla="*/ 0 h 291575"/>
                    <a:gd name="connsiteX2" fmla="*/ 144968 w 153692"/>
                    <a:gd name="connsiteY2" fmla="*/ 291575 h 291575"/>
                    <a:gd name="connsiteX3" fmla="*/ 0 w 153692"/>
                    <a:gd name="connsiteY3" fmla="*/ 220640 h 291575"/>
                    <a:gd name="connsiteX4" fmla="*/ 31630 w 153692"/>
                    <a:gd name="connsiteY4" fmla="*/ 54354 h 291575"/>
                    <a:gd name="connsiteX0" fmla="*/ 37834 w 159896"/>
                    <a:gd name="connsiteY0" fmla="*/ 54354 h 291575"/>
                    <a:gd name="connsiteX1" fmla="*/ 159896 w 159896"/>
                    <a:gd name="connsiteY1" fmla="*/ 0 h 291575"/>
                    <a:gd name="connsiteX2" fmla="*/ 151172 w 159896"/>
                    <a:gd name="connsiteY2" fmla="*/ 291575 h 291575"/>
                    <a:gd name="connsiteX3" fmla="*/ 0 w 159896"/>
                    <a:gd name="connsiteY3" fmla="*/ 220640 h 291575"/>
                    <a:gd name="connsiteX4" fmla="*/ 37834 w 159896"/>
                    <a:gd name="connsiteY4" fmla="*/ 54354 h 291575"/>
                    <a:gd name="connsiteX0" fmla="*/ 87467 w 159896"/>
                    <a:gd name="connsiteY0" fmla="*/ 0 h 337483"/>
                    <a:gd name="connsiteX1" fmla="*/ 159896 w 159896"/>
                    <a:gd name="connsiteY1" fmla="*/ 45908 h 337483"/>
                    <a:gd name="connsiteX2" fmla="*/ 151172 w 159896"/>
                    <a:gd name="connsiteY2" fmla="*/ 337483 h 337483"/>
                    <a:gd name="connsiteX3" fmla="*/ 0 w 159896"/>
                    <a:gd name="connsiteY3" fmla="*/ 266548 h 337483"/>
                    <a:gd name="connsiteX4" fmla="*/ 87467 w 159896"/>
                    <a:gd name="connsiteY4" fmla="*/ 0 h 3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896" h="337483">
                      <a:moveTo>
                        <a:pt x="87467" y="0"/>
                      </a:moveTo>
                      <a:lnTo>
                        <a:pt x="159896" y="45908"/>
                      </a:lnTo>
                      <a:lnTo>
                        <a:pt x="151172" y="337483"/>
                      </a:lnTo>
                      <a:lnTo>
                        <a:pt x="0" y="266548"/>
                      </a:lnTo>
                      <a:cubicBezTo>
                        <a:pt x="543" y="178881"/>
                        <a:pt x="86924" y="87667"/>
                        <a:pt x="8746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406" y="4909387"/>
                  <a:ext cx="245483" cy="32061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7 w 165508"/>
                    <a:gd name="connsiteY0" fmla="*/ 9236 h 272813"/>
                    <a:gd name="connsiteX1" fmla="*/ 165508 w 165508"/>
                    <a:gd name="connsiteY1" fmla="*/ 0 h 272813"/>
                    <a:gd name="connsiteX2" fmla="*/ 160141 w 165508"/>
                    <a:gd name="connsiteY2" fmla="*/ 272813 h 272813"/>
                    <a:gd name="connsiteX3" fmla="*/ 11816 w 165508"/>
                    <a:gd name="connsiteY3" fmla="*/ 220640 h 272813"/>
                    <a:gd name="connsiteX4" fmla="*/ 17 w 165508"/>
                    <a:gd name="connsiteY4" fmla="*/ 9236 h 272813"/>
                    <a:gd name="connsiteX0" fmla="*/ 17 w 165508"/>
                    <a:gd name="connsiteY0" fmla="*/ 9236 h 291575"/>
                    <a:gd name="connsiteX1" fmla="*/ 165508 w 165508"/>
                    <a:gd name="connsiteY1" fmla="*/ 0 h 291575"/>
                    <a:gd name="connsiteX2" fmla="*/ 156784 w 165508"/>
                    <a:gd name="connsiteY2" fmla="*/ 291575 h 291575"/>
                    <a:gd name="connsiteX3" fmla="*/ 11816 w 165508"/>
                    <a:gd name="connsiteY3" fmla="*/ 220640 h 291575"/>
                    <a:gd name="connsiteX4" fmla="*/ 17 w 165508"/>
                    <a:gd name="connsiteY4" fmla="*/ 9236 h 291575"/>
                    <a:gd name="connsiteX0" fmla="*/ 31630 w 153692"/>
                    <a:gd name="connsiteY0" fmla="*/ 54354 h 291575"/>
                    <a:gd name="connsiteX1" fmla="*/ 153692 w 153692"/>
                    <a:gd name="connsiteY1" fmla="*/ 0 h 291575"/>
                    <a:gd name="connsiteX2" fmla="*/ 144968 w 153692"/>
                    <a:gd name="connsiteY2" fmla="*/ 291575 h 291575"/>
                    <a:gd name="connsiteX3" fmla="*/ 0 w 153692"/>
                    <a:gd name="connsiteY3" fmla="*/ 220640 h 291575"/>
                    <a:gd name="connsiteX4" fmla="*/ 31630 w 153692"/>
                    <a:gd name="connsiteY4" fmla="*/ 54354 h 291575"/>
                    <a:gd name="connsiteX0" fmla="*/ 37834 w 159896"/>
                    <a:gd name="connsiteY0" fmla="*/ 54354 h 291575"/>
                    <a:gd name="connsiteX1" fmla="*/ 159896 w 159896"/>
                    <a:gd name="connsiteY1" fmla="*/ 0 h 291575"/>
                    <a:gd name="connsiteX2" fmla="*/ 151172 w 159896"/>
                    <a:gd name="connsiteY2" fmla="*/ 291575 h 291575"/>
                    <a:gd name="connsiteX3" fmla="*/ 0 w 159896"/>
                    <a:gd name="connsiteY3" fmla="*/ 220640 h 291575"/>
                    <a:gd name="connsiteX4" fmla="*/ 37834 w 159896"/>
                    <a:gd name="connsiteY4" fmla="*/ 54354 h 291575"/>
                    <a:gd name="connsiteX0" fmla="*/ 87467 w 159896"/>
                    <a:gd name="connsiteY0" fmla="*/ 0 h 337483"/>
                    <a:gd name="connsiteX1" fmla="*/ 159896 w 159896"/>
                    <a:gd name="connsiteY1" fmla="*/ 45908 h 337483"/>
                    <a:gd name="connsiteX2" fmla="*/ 151172 w 159896"/>
                    <a:gd name="connsiteY2" fmla="*/ 337483 h 337483"/>
                    <a:gd name="connsiteX3" fmla="*/ 0 w 159896"/>
                    <a:gd name="connsiteY3" fmla="*/ 266548 h 337483"/>
                    <a:gd name="connsiteX4" fmla="*/ 87467 w 159896"/>
                    <a:gd name="connsiteY4" fmla="*/ 0 h 3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896" h="337483">
                      <a:moveTo>
                        <a:pt x="87467" y="0"/>
                      </a:moveTo>
                      <a:lnTo>
                        <a:pt x="159896" y="45908"/>
                      </a:lnTo>
                      <a:lnTo>
                        <a:pt x="151172" y="337483"/>
                      </a:lnTo>
                      <a:lnTo>
                        <a:pt x="0" y="266548"/>
                      </a:lnTo>
                      <a:cubicBezTo>
                        <a:pt x="543" y="178881"/>
                        <a:pt x="86924" y="87667"/>
                        <a:pt x="87467" y="0"/>
                      </a:cubicBezTo>
                      <a:close/>
                    </a:path>
                  </a:pathLst>
                </a:custGeom>
                <a:blipFill rotWithShape="0">
                  <a:blip r:embed="rId11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73881" y="4364683"/>
                  <a:ext cx="273431" cy="267621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1752"/>
                    <a:gd name="connsiteY0" fmla="*/ 0 h 263577"/>
                    <a:gd name="connsiteX1" fmla="*/ 134720 w 161752"/>
                    <a:gd name="connsiteY1" fmla="*/ 145 h 263577"/>
                    <a:gd name="connsiteX2" fmla="*/ 161752 w 161752"/>
                    <a:gd name="connsiteY2" fmla="*/ 263577 h 263577"/>
                    <a:gd name="connsiteX3" fmla="*/ 0 w 161752"/>
                    <a:gd name="connsiteY3" fmla="*/ 263000 h 263577"/>
                    <a:gd name="connsiteX4" fmla="*/ 1628 w 161752"/>
                    <a:gd name="connsiteY4" fmla="*/ 0 h 26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2" h="263577">
                      <a:moveTo>
                        <a:pt x="1628" y="0"/>
                      </a:moveTo>
                      <a:lnTo>
                        <a:pt x="134720" y="145"/>
                      </a:lnTo>
                      <a:lnTo>
                        <a:pt x="161752" y="263577"/>
                      </a:lnTo>
                      <a:lnTo>
                        <a:pt x="0" y="263000"/>
                      </a:lnTo>
                      <a:cubicBezTo>
                        <a:pt x="543" y="175333"/>
                        <a:pt x="1085" y="87667"/>
                        <a:pt x="16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881" y="4364683"/>
                  <a:ext cx="273431" cy="267621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1752"/>
                    <a:gd name="connsiteY0" fmla="*/ 0 h 263577"/>
                    <a:gd name="connsiteX1" fmla="*/ 134720 w 161752"/>
                    <a:gd name="connsiteY1" fmla="*/ 145 h 263577"/>
                    <a:gd name="connsiteX2" fmla="*/ 161752 w 161752"/>
                    <a:gd name="connsiteY2" fmla="*/ 263577 h 263577"/>
                    <a:gd name="connsiteX3" fmla="*/ 0 w 161752"/>
                    <a:gd name="connsiteY3" fmla="*/ 263000 h 263577"/>
                    <a:gd name="connsiteX4" fmla="*/ 1628 w 161752"/>
                    <a:gd name="connsiteY4" fmla="*/ 0 h 26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2" h="263577">
                      <a:moveTo>
                        <a:pt x="1628" y="0"/>
                      </a:moveTo>
                      <a:lnTo>
                        <a:pt x="134720" y="145"/>
                      </a:lnTo>
                      <a:lnTo>
                        <a:pt x="161752" y="263577"/>
                      </a:lnTo>
                      <a:lnTo>
                        <a:pt x="0" y="263000"/>
                      </a:lnTo>
                      <a:cubicBezTo>
                        <a:pt x="543" y="175333"/>
                        <a:pt x="1085" y="87667"/>
                        <a:pt x="1628" y="0"/>
                      </a:cubicBezTo>
                      <a:close/>
                    </a:path>
                  </a:pathLst>
                </a:custGeom>
                <a:blipFill rotWithShape="0">
                  <a:blip r:embed="rId12"/>
                  <a:stretch>
                    <a:fillRect l="-8889" r="-6667" b="-1136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597100" y="4114654"/>
                  <a:ext cx="267000" cy="267035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1752"/>
                    <a:gd name="connsiteY0" fmla="*/ 0 h 263577"/>
                    <a:gd name="connsiteX1" fmla="*/ 135019 w 161752"/>
                    <a:gd name="connsiteY1" fmla="*/ 18907 h 263577"/>
                    <a:gd name="connsiteX2" fmla="*/ 161752 w 161752"/>
                    <a:gd name="connsiteY2" fmla="*/ 263577 h 263577"/>
                    <a:gd name="connsiteX3" fmla="*/ 0 w 161752"/>
                    <a:gd name="connsiteY3" fmla="*/ 263000 h 263577"/>
                    <a:gd name="connsiteX4" fmla="*/ 1628 w 161752"/>
                    <a:gd name="connsiteY4" fmla="*/ 0 h 263577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48976 w 149191"/>
                    <a:gd name="connsiteY1" fmla="*/ 54086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56491"/>
                    <a:gd name="connsiteY0" fmla="*/ 0 h 263000"/>
                    <a:gd name="connsiteX1" fmla="*/ 148976 w 156491"/>
                    <a:gd name="connsiteY1" fmla="*/ 54086 h 263000"/>
                    <a:gd name="connsiteX2" fmla="*/ 149191 w 156491"/>
                    <a:gd name="connsiteY2" fmla="*/ 188528 h 263000"/>
                    <a:gd name="connsiteX3" fmla="*/ 0 w 156491"/>
                    <a:gd name="connsiteY3" fmla="*/ 263000 h 263000"/>
                    <a:gd name="connsiteX4" fmla="*/ 1628 w 156491"/>
                    <a:gd name="connsiteY4" fmla="*/ 0 h 26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491" h="263000">
                      <a:moveTo>
                        <a:pt x="1628" y="0"/>
                      </a:moveTo>
                      <a:cubicBezTo>
                        <a:pt x="46092" y="6302"/>
                        <a:pt x="104512" y="31367"/>
                        <a:pt x="148976" y="54086"/>
                      </a:cubicBezTo>
                      <a:cubicBezTo>
                        <a:pt x="165796" y="98900"/>
                        <a:pt x="149119" y="143714"/>
                        <a:pt x="149191" y="188528"/>
                      </a:cubicBezTo>
                      <a:cubicBezTo>
                        <a:pt x="107835" y="267292"/>
                        <a:pt x="49730" y="238176"/>
                        <a:pt x="0" y="263000"/>
                      </a:cubicBezTo>
                      <a:cubicBezTo>
                        <a:pt x="543" y="175333"/>
                        <a:pt x="1085" y="87667"/>
                        <a:pt x="16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7100" y="4114654"/>
                  <a:ext cx="267000" cy="267035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29276 w 165491"/>
                    <a:gd name="connsiteY2" fmla="*/ 244238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1628 w 167119"/>
                    <a:gd name="connsiteY0" fmla="*/ 9236 h 272236"/>
                    <a:gd name="connsiteX1" fmla="*/ 167119 w 167119"/>
                    <a:gd name="connsiteY1" fmla="*/ 0 h 272236"/>
                    <a:gd name="connsiteX2" fmla="*/ 130904 w 167119"/>
                    <a:gd name="connsiteY2" fmla="*/ 244238 h 272236"/>
                    <a:gd name="connsiteX3" fmla="*/ 0 w 167119"/>
                    <a:gd name="connsiteY3" fmla="*/ 272236 h 272236"/>
                    <a:gd name="connsiteX4" fmla="*/ 1628 w 167119"/>
                    <a:gd name="connsiteY4" fmla="*/ 9236 h 272236"/>
                    <a:gd name="connsiteX0" fmla="*/ 1628 w 167119"/>
                    <a:gd name="connsiteY0" fmla="*/ 9236 h 272813"/>
                    <a:gd name="connsiteX1" fmla="*/ 167119 w 167119"/>
                    <a:gd name="connsiteY1" fmla="*/ 0 h 272813"/>
                    <a:gd name="connsiteX2" fmla="*/ 161752 w 167119"/>
                    <a:gd name="connsiteY2" fmla="*/ 272813 h 272813"/>
                    <a:gd name="connsiteX3" fmla="*/ 0 w 167119"/>
                    <a:gd name="connsiteY3" fmla="*/ 272236 h 272813"/>
                    <a:gd name="connsiteX4" fmla="*/ 1628 w 167119"/>
                    <a:gd name="connsiteY4" fmla="*/ 9236 h 272813"/>
                    <a:gd name="connsiteX0" fmla="*/ 1628 w 161752"/>
                    <a:gd name="connsiteY0" fmla="*/ 0 h 263577"/>
                    <a:gd name="connsiteX1" fmla="*/ 135019 w 161752"/>
                    <a:gd name="connsiteY1" fmla="*/ 18907 h 263577"/>
                    <a:gd name="connsiteX2" fmla="*/ 161752 w 161752"/>
                    <a:gd name="connsiteY2" fmla="*/ 263577 h 263577"/>
                    <a:gd name="connsiteX3" fmla="*/ 0 w 161752"/>
                    <a:gd name="connsiteY3" fmla="*/ 263000 h 263577"/>
                    <a:gd name="connsiteX4" fmla="*/ 1628 w 161752"/>
                    <a:gd name="connsiteY4" fmla="*/ 0 h 263577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35019 w 149191"/>
                    <a:gd name="connsiteY1" fmla="*/ 18907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49191"/>
                    <a:gd name="connsiteY0" fmla="*/ 0 h 263000"/>
                    <a:gd name="connsiteX1" fmla="*/ 148976 w 149191"/>
                    <a:gd name="connsiteY1" fmla="*/ 54086 h 263000"/>
                    <a:gd name="connsiteX2" fmla="*/ 149191 w 149191"/>
                    <a:gd name="connsiteY2" fmla="*/ 188528 h 263000"/>
                    <a:gd name="connsiteX3" fmla="*/ 0 w 149191"/>
                    <a:gd name="connsiteY3" fmla="*/ 263000 h 263000"/>
                    <a:gd name="connsiteX4" fmla="*/ 1628 w 149191"/>
                    <a:gd name="connsiteY4" fmla="*/ 0 h 263000"/>
                    <a:gd name="connsiteX0" fmla="*/ 1628 w 156491"/>
                    <a:gd name="connsiteY0" fmla="*/ 0 h 263000"/>
                    <a:gd name="connsiteX1" fmla="*/ 148976 w 156491"/>
                    <a:gd name="connsiteY1" fmla="*/ 54086 h 263000"/>
                    <a:gd name="connsiteX2" fmla="*/ 149191 w 156491"/>
                    <a:gd name="connsiteY2" fmla="*/ 188528 h 263000"/>
                    <a:gd name="connsiteX3" fmla="*/ 0 w 156491"/>
                    <a:gd name="connsiteY3" fmla="*/ 263000 h 263000"/>
                    <a:gd name="connsiteX4" fmla="*/ 1628 w 156491"/>
                    <a:gd name="connsiteY4" fmla="*/ 0 h 26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491" h="263000">
                      <a:moveTo>
                        <a:pt x="1628" y="0"/>
                      </a:moveTo>
                      <a:cubicBezTo>
                        <a:pt x="46092" y="6302"/>
                        <a:pt x="104512" y="31367"/>
                        <a:pt x="148976" y="54086"/>
                      </a:cubicBezTo>
                      <a:cubicBezTo>
                        <a:pt x="165796" y="98900"/>
                        <a:pt x="149119" y="143714"/>
                        <a:pt x="149191" y="188528"/>
                      </a:cubicBezTo>
                      <a:cubicBezTo>
                        <a:pt x="107835" y="267292"/>
                        <a:pt x="49730" y="238176"/>
                        <a:pt x="0" y="263000"/>
                      </a:cubicBezTo>
                      <a:cubicBezTo>
                        <a:pt x="543" y="175333"/>
                        <a:pt x="1085" y="87667"/>
                        <a:pt x="1628" y="0"/>
                      </a:cubicBezTo>
                      <a:close/>
                    </a:path>
                  </a:pathLst>
                </a:custGeom>
                <a:blipFill rotWithShape="0">
                  <a:blip r:embed="rId13"/>
                  <a:stretch>
                    <a:fillRect l="-9091" r="-11364" b="-1136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56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19" y="1143000"/>
            <a:ext cx="10477633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1) Hegyesszögű háromszög esetében a háromszög köré írt kör középpontja  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     háromszög belsejében  helyezkedik el.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2) Derékszögű háromszög esetében a háromszög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    köré írt kör középpontja az átfogó felezőpontja.</a:t>
            </a:r>
          </a:p>
          <a:p>
            <a:pPr>
              <a:lnSpc>
                <a:spcPct val="110000"/>
              </a:lnSpc>
            </a:pP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                                                       3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)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Tompaszögű háromszög esetében a háromszög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                                                       köré írt kör középpontja a háromszögön kívül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                                                       helyezkedik el.</a:t>
            </a:r>
            <a:endParaRPr lang="hu-HU" sz="2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3624" y="478135"/>
            <a:ext cx="247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Megjegyzések</a:t>
            </a:r>
            <a:endParaRPr lang="hu-HU" sz="28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1752600"/>
            <a:ext cx="3094140" cy="26980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4" y="3280625"/>
            <a:ext cx="3475139" cy="30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519" y="762000"/>
                <a:ext cx="10945654" cy="52117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oldalfelező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merőleges </a:t>
                </a: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tulajdonsága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 szakasz felezőmerőlegesének bármely pontja egyenlő távolságra van a szakasz végpontjaitól.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𝑑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endParaRPr lang="hu-HU" sz="2400" b="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𝑃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19" y="762000"/>
                <a:ext cx="10945654" cy="5211764"/>
              </a:xfrm>
              <a:blipFill rotWithShape="0">
                <a:blip r:embed="rId2"/>
                <a:stretch>
                  <a:fillRect l="-891" t="-819" r="-8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461919" y="5029200"/>
            <a:ext cx="152400" cy="838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4319" y="5217467"/>
                <a:ext cx="2139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𝑃𝐴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𝑃𝐵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19" y="5217467"/>
                <a:ext cx="213949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274" t="-13158" b="-26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118519" y="3505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804319" y="1981200"/>
            <a:ext cx="3505200" cy="2743200"/>
            <a:chOff x="1792066" y="1665491"/>
            <a:chExt cx="3087377" cy="2373109"/>
          </a:xfrm>
        </p:grpSpPr>
        <p:grpSp>
          <p:nvGrpSpPr>
            <p:cNvPr id="12" name="Group 11"/>
            <p:cNvGrpSpPr/>
            <p:nvPr/>
          </p:nvGrpSpPr>
          <p:grpSpPr>
            <a:xfrm>
              <a:off x="2118519" y="1752600"/>
              <a:ext cx="2438400" cy="2286000"/>
              <a:chOff x="2118519" y="1752600"/>
              <a:chExt cx="2438400" cy="2286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2118519" y="2286000"/>
                <a:ext cx="1219200" cy="1219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337719" y="1752600"/>
                <a:ext cx="0" cy="2286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337719" y="2286000"/>
                <a:ext cx="1219200" cy="1219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792066" y="1665491"/>
              <a:ext cx="3087377" cy="2220709"/>
              <a:chOff x="1792066" y="1665491"/>
              <a:chExt cx="3087377" cy="222070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37719" y="3516868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92066" y="3338514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A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56919" y="33528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B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032919" y="1665491"/>
                    <a:ext cx="3763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/>
                              <a:ea typeface="Cambria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2919" y="1665491"/>
                    <a:ext cx="376321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2118519" y="1933928"/>
                <a:ext cx="2438400" cy="1647472"/>
                <a:chOff x="2118519" y="1933928"/>
                <a:chExt cx="2438400" cy="1647472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271950" y="2286000"/>
                  <a:ext cx="10908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/>
                <p:cNvGrpSpPr/>
                <p:nvPr/>
              </p:nvGrpSpPr>
              <p:grpSpPr>
                <a:xfrm>
                  <a:off x="2118519" y="3429000"/>
                  <a:ext cx="2438400" cy="152400"/>
                  <a:chOff x="2118519" y="3429000"/>
                  <a:chExt cx="2438400" cy="1524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1185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5569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118519" y="3505200"/>
                    <a:ext cx="24384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7281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28043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9473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023519" y="3429000"/>
                    <a:ext cx="0" cy="152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3337719" y="1933928"/>
                  <a:ext cx="316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" pitchFamily="18" charset="0"/>
                      <a:ea typeface="Cambria" pitchFamily="18" charset="0"/>
                    </a:rPr>
                    <a:t>P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05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54" y="304800"/>
            <a:ext cx="10945654" cy="6858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2. Az általános háromszögek kongruencia esetei</a:t>
            </a:r>
            <a:endParaRPr lang="hu-HU" sz="32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1066800"/>
                <a:ext cx="10883027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1. eset: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 két háromszögben két-két oldal és az általuk közrezárt szögek kongruensek, akkor a két háromszög kongruens.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hu-HU" sz="2400" dirty="0" smtClean="0">
                  <a:latin typeface="Cambria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𝑆𝑍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endParaRPr lang="hu-HU" sz="24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1066800"/>
                <a:ext cx="10883027" cy="5486400"/>
              </a:xfrm>
              <a:blipFill rotWithShape="0">
                <a:blip r:embed="rId2"/>
                <a:stretch>
                  <a:fillRect l="-896" t="-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83430" y="2204709"/>
            <a:ext cx="7397439" cy="2005343"/>
            <a:chOff x="927532" y="2115639"/>
            <a:chExt cx="6412879" cy="131336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280319" y="2362200"/>
              <a:ext cx="685800" cy="762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03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966119" y="2362200"/>
              <a:ext cx="12954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356519" y="2743200"/>
              <a:ext cx="533400" cy="68580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937919" y="2362200"/>
              <a:ext cx="685800" cy="762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379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623719" y="2362200"/>
              <a:ext cx="12954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5014119" y="2743200"/>
              <a:ext cx="533400" cy="68580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6403" y="2115639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7532" y="302103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85132" y="300040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B’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44375" y="2115639"/>
              <a:ext cx="35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A’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74605" y="2995945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C’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9732" y="302103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" pitchFamily="18" charset="0"/>
                  <a:ea typeface="Cambria" pitchFamily="18" charset="0"/>
                </a:rPr>
                <a:t>C</a:t>
              </a: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4577620" y="4257676"/>
            <a:ext cx="152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838200"/>
                <a:ext cx="10945654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 eset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 két háromszögben egy-egy oldal és a rajta fekvő két-két szög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kongruens, akkor a két háromszög kongruens.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latin typeface="Cambria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hu-HU" sz="2400" i="1" dirty="0" smtClean="0">
                  <a:latin typeface="Cambria" panose="020405030504060302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𝑆𝑍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𝑆𝑍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838200"/>
                <a:ext cx="10945654" cy="5715000"/>
              </a:xfrm>
              <a:blipFill rotWithShape="0">
                <a:blip r:embed="rId2"/>
                <a:stretch>
                  <a:fillRect l="-891" t="-3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4598097" y="4528333"/>
            <a:ext cx="152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3094" y="2184796"/>
            <a:ext cx="7781358" cy="2158603"/>
            <a:chOff x="922707" y="2104420"/>
            <a:chExt cx="6413852" cy="135376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280319" y="2362200"/>
              <a:ext cx="6858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03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966119" y="2362200"/>
              <a:ext cx="12954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356519" y="2743200"/>
              <a:ext cx="533400" cy="68580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937919" y="2362200"/>
              <a:ext cx="6858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379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623719" y="2362200"/>
              <a:ext cx="12954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5014119" y="2743200"/>
              <a:ext cx="533400" cy="68580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9296" y="2108574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2707" y="301573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28219" y="2983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9646" y="2104420"/>
              <a:ext cx="349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77165" y="300177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4906" y="301573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</a:t>
              </a:r>
            </a:p>
          </p:txBody>
        </p:sp>
        <p:sp>
          <p:nvSpPr>
            <p:cNvPr id="8" name="Arc 7"/>
            <p:cNvSpPr/>
            <p:nvPr/>
          </p:nvSpPr>
          <p:spPr>
            <a:xfrm>
              <a:off x="2347119" y="2743200"/>
              <a:ext cx="647700" cy="685799"/>
            </a:xfrm>
            <a:prstGeom prst="arc">
              <a:avLst>
                <a:gd name="adj1" fmla="val 10662085"/>
                <a:gd name="adj2" fmla="val 1589651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2499519" y="2819400"/>
              <a:ext cx="495300" cy="533400"/>
            </a:xfrm>
            <a:prstGeom prst="arc">
              <a:avLst>
                <a:gd name="adj1" fmla="val 10662085"/>
                <a:gd name="adj2" fmla="val 1589651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6023005" y="2772382"/>
              <a:ext cx="647700" cy="685799"/>
            </a:xfrm>
            <a:prstGeom prst="arc">
              <a:avLst>
                <a:gd name="adj1" fmla="val 10662085"/>
                <a:gd name="adj2" fmla="val 1589651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6175405" y="2848581"/>
              <a:ext cx="495300" cy="533400"/>
            </a:xfrm>
            <a:prstGeom prst="arc">
              <a:avLst>
                <a:gd name="adj1" fmla="val 10662085"/>
                <a:gd name="adj2" fmla="val 1589651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2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762000"/>
                <a:ext cx="10945654" cy="57912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3. eset.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 két háromszögben a megfelelő oldalak páronként kongruensek,  akkor a két háromszög kongruens.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0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0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hu-HU" sz="2400" dirty="0" smtClean="0">
                  <a:latin typeface="Cambria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endParaRPr lang="hu-HU" sz="24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solidFill>
                      <a:prstClr val="black"/>
                    </a:solidFill>
                    <a:ea typeface="Cambria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762000"/>
                <a:ext cx="10945654" cy="5791200"/>
              </a:xfrm>
              <a:blipFill rotWithShape="0">
                <a:blip r:embed="rId2"/>
                <a:stretch>
                  <a:fillRect l="-891" t="-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74479" y="1844159"/>
            <a:ext cx="6940240" cy="1889641"/>
            <a:chOff x="899319" y="2132035"/>
            <a:chExt cx="6412880" cy="12837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280319" y="2362200"/>
              <a:ext cx="685800" cy="762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03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966119" y="2362200"/>
              <a:ext cx="1295400" cy="762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37919" y="2362200"/>
              <a:ext cx="685800" cy="762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37919" y="3124200"/>
              <a:ext cx="1981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623719" y="2362200"/>
              <a:ext cx="1295400" cy="762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13719" y="213203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9319" y="30464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919" y="29747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1691" y="2132035"/>
              <a:ext cx="35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6393" y="2970236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C’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61519" y="304643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</a:t>
              </a: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4653770" y="4324350"/>
            <a:ext cx="152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45720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3. </a:t>
            </a:r>
            <a:r>
              <a:rPr lang="hu-HU" sz="36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Sajátos háromszögek tulajdonsága</a:t>
            </a:r>
            <a:r>
              <a:rPr lang="en-US" sz="36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hu-HU" sz="3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hu-HU" sz="3200" dirty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1524000"/>
                <a:ext cx="11047003" cy="518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Tulajdonságok:</a:t>
                </a: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1. Az alapon fekvő szögek kongruensek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egyenlő szárú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hu-HU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 Az alaphoz tartozó magasság egyben:</a:t>
                </a:r>
              </a:p>
              <a:p>
                <a:pPr indent="342900"/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szögfelezője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endParaRPr lang="hu-HU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/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alap oldalfelezője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endParaRPr lang="hu-HU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/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z alap felezőmerőlegese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endParaRPr lang="hu-HU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/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szimmetriatengelye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egyenlő </a:t>
                </a: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szárú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1524000"/>
                <a:ext cx="11047003" cy="5181599"/>
              </a:xfrm>
              <a:blipFill rotWithShape="0">
                <a:blip r:embed="rId2"/>
                <a:stretch>
                  <a:fillRect l="-883" t="-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8092" y="949602"/>
            <a:ext cx="483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Az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egyenlő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szárú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háromszög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337719" y="5181600"/>
            <a:ext cx="152400" cy="762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0139" y="5305358"/>
                <a:ext cx="2482603" cy="1212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𝐵𝐴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𝐷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39" y="5305358"/>
                <a:ext cx="2482603" cy="1212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71519" y="1524000"/>
            <a:ext cx="4130808" cy="4453257"/>
            <a:chOff x="7300119" y="990600"/>
            <a:chExt cx="4130808" cy="44532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138319" y="4038600"/>
              <a:ext cx="228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138319" y="1439409"/>
              <a:ext cx="1066800" cy="2599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205119" y="1439409"/>
              <a:ext cx="76200" cy="2599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205119" y="1439409"/>
              <a:ext cx="1219200" cy="2599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9281319" y="3886200"/>
              <a:ext cx="228600" cy="1524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833519" y="2286000"/>
              <a:ext cx="609600" cy="4530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0119519" y="2286000"/>
              <a:ext cx="609600" cy="4530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9205119" y="4572000"/>
              <a:ext cx="4191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300119" y="1828800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mbria" pitchFamily="18" charset="0"/>
                  <a:ea typeface="Cambria" pitchFamily="18" charset="0"/>
                </a:rPr>
                <a:t>szár</a:t>
              </a:r>
              <a:endParaRPr lang="en-US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09919" y="5074525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mbria" pitchFamily="18" charset="0"/>
                  <a:ea typeface="Cambria" pitchFamily="18" charset="0"/>
                </a:rPr>
                <a:t>alap</a:t>
              </a:r>
              <a:endParaRPr lang="en-US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76519" y="9906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66101" y="379218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24319" y="380553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28919" y="3962400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671719" y="3962400"/>
              <a:ext cx="0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47919" y="3960168"/>
              <a:ext cx="0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14719" y="3962400"/>
              <a:ext cx="0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738519" y="3962400"/>
              <a:ext cx="0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Arc 44"/>
            <p:cNvSpPr/>
            <p:nvPr/>
          </p:nvSpPr>
          <p:spPr>
            <a:xfrm>
              <a:off x="8900319" y="1840676"/>
              <a:ext cx="609600" cy="507383"/>
            </a:xfrm>
            <a:prstGeom prst="arc">
              <a:avLst>
                <a:gd name="adj1" fmla="val 4658829"/>
                <a:gd name="adj2" fmla="val 10675076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9052719" y="1840676"/>
              <a:ext cx="457200" cy="433447"/>
            </a:xfrm>
            <a:prstGeom prst="arc">
              <a:avLst>
                <a:gd name="adj1" fmla="val 21370266"/>
                <a:gd name="adj2" fmla="val 620009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34289" y="192854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mbria" pitchFamily="18" charset="0"/>
                  <a:ea typeface="Cambria" pitchFamily="18" charset="0"/>
                </a:rPr>
                <a:t>szár</a:t>
              </a:r>
              <a:endParaRPr lang="en-US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200626"/>
            <a:ext cx="7543800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derékszögű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háromszög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719" y="838200"/>
                <a:ext cx="10668000" cy="5715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Tulajdonság.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 derékszögű háromszög átfogójához tartozó oldalfelező hossza egyenlő az átfogó felével.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ea typeface="Cambria" pitchFamily="18" charset="0"/>
                  </a:rPr>
                  <a:t> </a:t>
                </a:r>
                <a:r>
                  <a:rPr lang="en-US" sz="2400" dirty="0" smtClean="0">
                    <a:ea typeface="Cambria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  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𝐴𝐷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</m:e>
                    </m:d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Sajátos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derékszögű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háromszögek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tulajdonságai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1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)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(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30 </a:t>
                </a:r>
                <a:r>
                  <a:rPr lang="en-US" sz="2400" dirty="0" err="1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fokos</a:t>
                </a:r>
                <a:r>
                  <a:rPr lang="en-US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s</a:t>
                </a:r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zög tétele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)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egy derékszögű háromszögben az egyik szög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os akkor a szemben fekvő befogó hossza egyenlő az átfogó hosszának  felével.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  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  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719" y="838200"/>
                <a:ext cx="10668000" cy="5715000"/>
              </a:xfrm>
              <a:blipFill>
                <a:blip r:embed="rId2"/>
                <a:stretch>
                  <a:fillRect l="-857" t="-854" r="-91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6767472" y="4800600"/>
            <a:ext cx="152400" cy="11986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74014" y="5105400"/>
                <a:ext cx="1619289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14" y="5105400"/>
                <a:ext cx="1619289" cy="616964"/>
              </a:xfrm>
              <a:prstGeom prst="rect">
                <a:avLst/>
              </a:prstGeom>
              <a:blipFill rotWithShape="1">
                <a:blip r:embed="rId4"/>
                <a:stretch>
                  <a:fillRect l="-5639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Csoportba foglalás 7"/>
          <p:cNvGrpSpPr/>
          <p:nvPr/>
        </p:nvGrpSpPr>
        <p:grpSpPr>
          <a:xfrm>
            <a:off x="1084964" y="4729406"/>
            <a:ext cx="2676710" cy="1537211"/>
            <a:chOff x="1042386" y="4674631"/>
            <a:chExt cx="2676710" cy="1537211"/>
          </a:xfrm>
        </p:grpSpPr>
        <p:sp>
          <p:nvSpPr>
            <p:cNvPr id="25" name="TextBox 24"/>
            <p:cNvSpPr txBox="1"/>
            <p:nvPr/>
          </p:nvSpPr>
          <p:spPr>
            <a:xfrm>
              <a:off x="1108363" y="4674631"/>
              <a:ext cx="25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1042386" y="4916442"/>
              <a:ext cx="2676710" cy="1295400"/>
              <a:chOff x="975519" y="4876800"/>
              <a:chExt cx="2676710" cy="12954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575719" y="5638800"/>
                <a:ext cx="495300" cy="533400"/>
              </a:xfrm>
              <a:prstGeom prst="arc">
                <a:avLst>
                  <a:gd name="adj1" fmla="val 10050786"/>
                  <a:gd name="adj2" fmla="val 1547801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121414" y="5574268"/>
                    <a:ext cx="6067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</m:t>
                              </m:r>
                            </m:sup>
                          </m:sSup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1414" y="5574268"/>
                    <a:ext cx="60670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o-R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/>
              <p:cNvCxnSpPr/>
              <p:nvPr/>
            </p:nvCxnSpPr>
            <p:spPr>
              <a:xfrm>
                <a:off x="1356519" y="4876800"/>
                <a:ext cx="0" cy="1066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56519" y="5943600"/>
                <a:ext cx="1981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356519" y="4876800"/>
                <a:ext cx="1981200" cy="1066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353438" y="5715000"/>
                <a:ext cx="228600" cy="228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grpSp>
            <p:nvGrpSpPr>
              <p:cNvPr id="5" name="Csoportba foglalás 4"/>
              <p:cNvGrpSpPr/>
              <p:nvPr/>
            </p:nvGrpSpPr>
            <p:grpSpPr>
              <a:xfrm>
                <a:off x="975519" y="5710535"/>
                <a:ext cx="2676710" cy="369332"/>
                <a:chOff x="975519" y="5710535"/>
                <a:chExt cx="2676710" cy="369332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975519" y="5710535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" pitchFamily="18" charset="0"/>
                      <a:ea typeface="Cambria" pitchFamily="18" charset="0"/>
                    </a:rPr>
                    <a:t>B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337719" y="5710535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" pitchFamily="18" charset="0"/>
                      <a:ea typeface="Cambria" pitchFamily="18" charset="0"/>
                    </a:rPr>
                    <a:t>C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975519" y="1657021"/>
            <a:ext cx="2600510" cy="1543379"/>
            <a:chOff x="975519" y="1645353"/>
            <a:chExt cx="2600510" cy="15433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56519" y="1905000"/>
              <a:ext cx="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6519" y="2971800"/>
              <a:ext cx="1981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56519" y="1905000"/>
              <a:ext cx="19812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356519" y="2743200"/>
              <a:ext cx="228600" cy="228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4074" y="164535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61519" y="28194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5519" y="27432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1356519" y="2362200"/>
              <a:ext cx="888855" cy="5930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194719" y="1976735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585119" y="1981200"/>
              <a:ext cx="215827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661319" y="2057400"/>
              <a:ext cx="215827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423319" y="2436168"/>
              <a:ext cx="215827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359892" y="2362200"/>
              <a:ext cx="215827" cy="2308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93032" y="2597497"/>
              <a:ext cx="184114" cy="1457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5089" y="2556049"/>
              <a:ext cx="184114" cy="1457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0" name="Right Brace 59"/>
          <p:cNvSpPr/>
          <p:nvPr/>
        </p:nvSpPr>
        <p:spPr>
          <a:xfrm>
            <a:off x="7528719" y="1747537"/>
            <a:ext cx="152400" cy="11986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757319" y="2026353"/>
                <a:ext cx="2350323" cy="1355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vagy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𝐵𝐷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𝐴𝐷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𝐷𝐶</m:t>
                      </m:r>
                    </m:oMath>
                  </m:oMathPara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319" y="2026353"/>
                <a:ext cx="2350323" cy="1355628"/>
              </a:xfrm>
              <a:prstGeom prst="rect">
                <a:avLst/>
              </a:prstGeom>
              <a:blipFill rotWithShape="1">
                <a:blip r:embed="rId6"/>
                <a:stretch>
                  <a:fillRect l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  <p:bldP spid="60" grpId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919" y="914400"/>
                <a:ext cx="10515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2)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egy derékszögű háromszögben az egyik szög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45</a:t>
                </a:r>
                <a:r>
                  <a:rPr lang="en-US" sz="2400" baseline="50000" dirty="0" smtClean="0">
                    <a:latin typeface="Cambria" pitchFamily="18" charset="0"/>
                    <a:ea typeface="Cambria" pitchFamily="18" charset="0"/>
                  </a:rPr>
                  <a:t>o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-os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akkor a háromszög egyenlő szárú.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   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19" y="914400"/>
                <a:ext cx="10515600" cy="5638800"/>
              </a:xfrm>
              <a:blipFill rotWithShape="0">
                <a:blip r:embed="rId2"/>
                <a:stretch>
                  <a:fillRect l="-928" t="-7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975519" y="2104419"/>
            <a:ext cx="2600510" cy="2315181"/>
            <a:chOff x="975519" y="1600200"/>
            <a:chExt cx="2600510" cy="231518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356519" y="1959151"/>
              <a:ext cx="7680" cy="16984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6519" y="3657600"/>
              <a:ext cx="1981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56519" y="1959151"/>
              <a:ext cx="1988880" cy="16870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356519" y="3429000"/>
              <a:ext cx="228600" cy="2286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5693" y="16002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61519" y="350073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5519" y="35007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>
            <a:xfrm>
              <a:off x="2842419" y="3381981"/>
              <a:ext cx="495300" cy="533400"/>
            </a:xfrm>
            <a:prstGeom prst="arc">
              <a:avLst>
                <a:gd name="adj1" fmla="val 10662085"/>
                <a:gd name="adj2" fmla="val 154780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50014" y="3288268"/>
                  <a:ext cx="6067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014" y="3288268"/>
                  <a:ext cx="6067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ight Brace 18"/>
          <p:cNvSpPr/>
          <p:nvPr/>
        </p:nvSpPr>
        <p:spPr>
          <a:xfrm>
            <a:off x="6538119" y="2556128"/>
            <a:ext cx="152400" cy="12538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98440" y="2951247"/>
                <a:ext cx="1227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40" y="2951247"/>
                <a:ext cx="122777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960" t="-13158" b="-26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841440" y="2943225"/>
            <a:ext cx="363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" pitchFamily="18" charset="0"/>
                <a:ea typeface="Cambria" pitchFamily="18" charset="0"/>
              </a:rPr>
              <a:t>egyenlő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szárú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derékszögű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09622" y="3491984"/>
                <a:ext cx="15185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⇕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622" y="3491984"/>
                <a:ext cx="1518557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ambria" pitchFamily="18" charset="0"/>
                <a:ea typeface="Cambria" pitchFamily="18" charset="0"/>
              </a:rPr>
              <a:t>Tartalom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89" y="1676400"/>
            <a:ext cx="10438911" cy="4419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500"/>
              </a:spcBef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Nevezetes vonalak a háromszögben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Az általános háromszögek kongruencia esetei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Sajátos háromszögek tulajdonságai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Metrikus összefüggések a derékszögű háromszögben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Megoldott feladatok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Házi feladat</a:t>
            </a:r>
            <a:endParaRPr lang="hu-HU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09" y="219103"/>
            <a:ext cx="100584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Az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egyenlő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oldalú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háromszög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70719" y="914400"/>
                <a:ext cx="108204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Tulajdonságok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1)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egyenlő oldalú háromszög szögei kongruensek és mértékük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egyenlő </a:t>
                </a: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oldalú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acc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e>
                    </m:acc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e>
                    </m:acc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2) A háromszög bármely magassága egyben: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szögfelező,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oldalfelező,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ldalfelező merőleges,</a:t>
                </a: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szimmetriatengely.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Például: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egyenlő </a:t>
                </a:r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oldalú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16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719" y="914400"/>
                <a:ext cx="10820400" cy="5562600"/>
              </a:xfrm>
              <a:blipFill>
                <a:blip r:embed="rId2"/>
                <a:stretch>
                  <a:fillRect l="-845" t="-7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3490119" y="5369202"/>
            <a:ext cx="152400" cy="762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42519" y="5481292"/>
                <a:ext cx="2429704" cy="843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𝐵𝐴𝐷</m:t>
                          </m:r>
                        </m:e>
                      </m:acc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𝐷𝐴𝐶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</m:e>
                    </m:d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519" y="5481292"/>
                <a:ext cx="2429704" cy="8433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735012" y="2385064"/>
            <a:ext cx="2984291" cy="2668841"/>
            <a:chOff x="7735012" y="2385064"/>
            <a:chExt cx="2984291" cy="26688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165873" y="4572000"/>
              <a:ext cx="21822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65873" y="2819400"/>
              <a:ext cx="1039246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9205119" y="2819400"/>
              <a:ext cx="1143000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205119" y="2819400"/>
              <a:ext cx="0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8132067" y="4191000"/>
              <a:ext cx="533400" cy="685800"/>
            </a:xfrm>
            <a:prstGeom prst="arc">
              <a:avLst>
                <a:gd name="adj1" fmla="val 16200000"/>
                <a:gd name="adj2" fmla="val 298558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205119" y="4343400"/>
              <a:ext cx="228600" cy="2286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40651" y="238506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35012" y="43864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04793" y="438647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68483" y="468457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526149" y="3960167"/>
                  <a:ext cx="602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6149" y="3960167"/>
                  <a:ext cx="60298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9776619" y="4457700"/>
              <a:ext cx="0" cy="2268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820420" y="4458563"/>
              <a:ext cx="0" cy="2268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74934" y="4441992"/>
              <a:ext cx="0" cy="2268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34311" y="4441992"/>
              <a:ext cx="0" cy="2268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838201"/>
                <a:ext cx="10945654" cy="52879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háromszög magassága: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háromszög területe: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háromszög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apotémája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(beírt kör sugara):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" pitchFamily="18" charset="0"/>
                      </a:rPr>
                      <m:t>𝑂𝐷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indent="342900">
                  <a:lnSpc>
                    <a:spcPct val="11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háromszög köré írt kör sugara: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" pitchFamily="18" charset="0"/>
                      </a:rPr>
                      <m:t>𝐴𝑂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838201"/>
                <a:ext cx="10945654" cy="5287964"/>
              </a:xfrm>
              <a:blipFill rotWithShape="0">
                <a:blip r:embed="rId2"/>
                <a:stretch>
                  <a:fillRect l="-891" t="-8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604919" y="3292081"/>
            <a:ext cx="3381746" cy="2834083"/>
            <a:chOff x="8142293" y="1282974"/>
            <a:chExt cx="2695946" cy="236295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94473" y="3352800"/>
              <a:ext cx="21822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8394473" y="1600200"/>
              <a:ext cx="1039246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9433719" y="1600200"/>
              <a:ext cx="1143000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433719" y="1600200"/>
              <a:ext cx="0" cy="1752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205119" y="3124200"/>
              <a:ext cx="228600" cy="2286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7115" y="128297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2293" y="32721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23729" y="319593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74071" y="3276600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900472" y="2165866"/>
                  <a:ext cx="3714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0472" y="2165866"/>
                  <a:ext cx="3714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>
              <a:stCxn id="20" idx="3"/>
            </p:cNvCxnSpPr>
            <p:nvPr/>
          </p:nvCxnSpPr>
          <p:spPr>
            <a:xfrm>
              <a:off x="9357519" y="2694801"/>
              <a:ext cx="152400" cy="48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045471" y="2510135"/>
              <a:ext cx="31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O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58119" y="1988887"/>
                  <a:ext cx="390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ea typeface="Cambria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8119" y="1988887"/>
                  <a:ext cx="39017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24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181098"/>
            <a:ext cx="10540260" cy="106680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500"/>
              </a:spcBef>
            </a:pPr>
            <a:r>
              <a:rPr lang="en-US" sz="32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4. </a:t>
            </a:r>
            <a:r>
              <a:rPr lang="hu-HU" sz="32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Metrikus </a:t>
            </a:r>
            <a:r>
              <a:rPr lang="hu-HU" sz="32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összefüggések a derékszögű háromszögben</a:t>
            </a:r>
            <a:endParaRPr lang="en-US" sz="32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919" y="1143000"/>
                <a:ext cx="106680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m</a:t>
                </a:r>
                <a:r>
                  <a:rPr lang="hu-HU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agasság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tétel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Derékszögű háromszögben az átfogóhoz tartozó magasság négyzete egyenlő a két befogó átfogóra eső vetületeinek a szorzatával.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endParaRPr lang="hu-HU" sz="2400" i="1" dirty="0" smtClean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derékszögű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b</a:t>
                </a:r>
                <a:r>
                  <a:rPr lang="hu-HU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efogó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tétel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Derékszögű háromszögben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befogó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négyzete egyenlő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befogó átfogóra eső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vetületének és az átfogónak 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szorzatával.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endParaRPr lang="hu-HU" sz="1000" i="1" dirty="0" smtClean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b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19" y="1143000"/>
                <a:ext cx="10668000" cy="5486400"/>
              </a:xfrm>
              <a:blipFill rotWithShape="0">
                <a:blip r:embed="rId2"/>
                <a:stretch>
                  <a:fillRect l="-914" t="-7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23093" y="1904888"/>
            <a:ext cx="4196736" cy="2057512"/>
            <a:chOff x="6923093" y="1819252"/>
            <a:chExt cx="4196736" cy="20575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300119" y="3581400"/>
              <a:ext cx="3505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00119" y="2057400"/>
              <a:ext cx="762000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62119" y="2057400"/>
              <a:ext cx="2743200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7020000" flipV="1">
              <a:off x="8016969" y="2092360"/>
              <a:ext cx="180000" cy="1800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062119" y="2057400"/>
              <a:ext cx="42434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097733" y="3429000"/>
              <a:ext cx="154886" cy="1524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093" y="181925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3093" y="3276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805319" y="327213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85919" y="350743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>
            <a:off x="3185319" y="2669232"/>
            <a:ext cx="152400" cy="6835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1519" y="2667000"/>
                <a:ext cx="2888419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ag</m:t>
                        </m:r>
                        <m:r>
                          <a:rPr lang="en-US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𝐴𝐷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𝐵𝐷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𝐷𝐶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2667000"/>
                <a:ext cx="2888419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/>
          <p:cNvSpPr/>
          <p:nvPr/>
        </p:nvSpPr>
        <p:spPr>
          <a:xfrm>
            <a:off x="3185319" y="5226595"/>
            <a:ext cx="152400" cy="6835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54355" y="5172075"/>
                <a:ext cx="2889061" cy="968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ef</m:t>
                        </m:r>
                        <m:r>
                          <a:rPr lang="en-US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𝐵𝐷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𝐵𝐶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𝐷𝐶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𝐵𝐶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55" y="5172075"/>
                <a:ext cx="2889061" cy="9689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7" grpId="0"/>
      <p:bldP spid="38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719" y="609600"/>
                <a:ext cx="10744200" cy="57149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hu-HU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Pitagorasz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tétele.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Derékszögű háromszögben az átfogó négyzete egyenlő a két befogó négyzetének az összegével.</a:t>
                </a:r>
              </a:p>
              <a:p>
                <a:pPr marL="0" indent="0" algn="just"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derékszögű</a:t>
                </a: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Megjegyzés: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hu-HU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b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b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17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hu-HU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Pitagorasz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fordított tétele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egy háromszögben a leghosszabb oldal négyzete egyenlő a másik két oldal négyzetének az összegével, akkor ez a háromszög derékszögű.</a:t>
                </a:r>
                <a:endParaRPr lang="hu-HU" sz="2400" b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719" y="609600"/>
                <a:ext cx="10744200" cy="5714999"/>
              </a:xfrm>
              <a:blipFill rotWithShape="0">
                <a:blip r:embed="rId2"/>
                <a:stretch>
                  <a:fillRect l="-737" t="-747" r="-6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878264" y="1489502"/>
            <a:ext cx="4196736" cy="2198132"/>
            <a:chOff x="6923093" y="1524000"/>
            <a:chExt cx="4196736" cy="21981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300119" y="3429000"/>
              <a:ext cx="3505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00119" y="1905000"/>
              <a:ext cx="762000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62119" y="1905000"/>
              <a:ext cx="2743200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7020000" flipV="1">
              <a:off x="8004631" y="1942975"/>
              <a:ext cx="185437" cy="198398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059706" y="1905000"/>
              <a:ext cx="42434" cy="15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095028" y="3276600"/>
              <a:ext cx="154886" cy="1524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33519" y="15240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3093" y="3276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805319" y="327213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85919" y="335280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>
            <a:off x="3109119" y="1905000"/>
            <a:ext cx="152400" cy="6835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1519" y="1905000"/>
                <a:ext cx="3244863" cy="601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it</m:t>
                        </m:r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1905000"/>
                <a:ext cx="3244863" cy="601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3000025" y="3547484"/>
            <a:ext cx="152400" cy="6835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80134" y="3507432"/>
                <a:ext cx="311392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𝐴𝐷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34" y="3507432"/>
                <a:ext cx="3113929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519" y="4291236"/>
                <a:ext cx="243457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</a:rPr>
                        <m:t>𝐴𝐷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4291236"/>
                <a:ext cx="2434577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9135" y="4357623"/>
                <a:ext cx="4551887" cy="68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  <a:ea typeface="Cambria Math"/>
                  </a:rPr>
                  <a:t>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magass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dr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.∆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befog</m:t>
                            </m:r>
                            <m: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ó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/>
                          </a:rPr>
                          <m:t>× 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befog</m:t>
                            </m:r>
                            <m: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ó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tfog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ó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35" y="4357623"/>
                <a:ext cx="4551887" cy="682303"/>
              </a:xfrm>
              <a:prstGeom prst="rect">
                <a:avLst/>
              </a:prstGeom>
              <a:blipFill rotWithShape="0">
                <a:blip r:embed="rId6"/>
                <a:stretch>
                  <a:fillRect l="-21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9" grpId="0" animBg="1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483175"/>
            <a:ext cx="10287001" cy="884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Szögfüggvények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19" y="1295400"/>
            <a:ext cx="10591800" cy="47244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Derékszögű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háromszögben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sz="2400" b="0" i="1" dirty="0" smtClean="0">
              <a:latin typeface="Cambria" panose="02040503050406030204" pitchFamily="18" charset="0"/>
              <a:ea typeface="Cambria Math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sz="2400" i="1" dirty="0" smtClean="0">
              <a:latin typeface="Cambria" panose="02040503050406030204" pitchFamily="18" charset="0"/>
              <a:ea typeface="Cambria Math"/>
            </a:endParaRPr>
          </a:p>
          <a:p>
            <a:pPr marL="0" indent="0">
              <a:buNone/>
            </a:pPr>
            <a:endParaRPr lang="en-US" sz="2400" b="0" i="0" dirty="0" smtClean="0">
              <a:latin typeface="Cambria" panose="02040503050406030204" pitchFamily="18" charset="0"/>
              <a:ea typeface="Cambria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sz="2400" b="0" i="1" dirty="0" smtClean="0">
                <a:latin typeface="Cambria" panose="02040503050406030204" pitchFamily="18" charset="0"/>
                <a:ea typeface="Cambria Math"/>
              </a:rPr>
              <a:t>     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79993" y="685800"/>
            <a:ext cx="3615526" cy="2287191"/>
            <a:chOff x="6538119" y="540603"/>
            <a:chExt cx="2752910" cy="174539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919119" y="914400"/>
              <a:ext cx="0" cy="1066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919119" y="1981200"/>
              <a:ext cx="1981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19119" y="914400"/>
              <a:ext cx="1981200" cy="1066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919119" y="1752600"/>
              <a:ext cx="228600" cy="22860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6393" y="54060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8119" y="1916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76519" y="18404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8176419" y="1680865"/>
              <a:ext cx="495300" cy="533400"/>
            </a:xfrm>
            <a:prstGeom prst="arc">
              <a:avLst>
                <a:gd name="adj1" fmla="val 10399206"/>
                <a:gd name="adj2" fmla="val 154780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08307" y="1524000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α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307" y="1524000"/>
                  <a:ext cx="382412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1778" y="2930521"/>
                <a:ext cx="4259882" cy="129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 i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melletti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ea typeface="Cambria Math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tfog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 i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778" y="2930521"/>
                <a:ext cx="4259882" cy="1293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56393" y="4457530"/>
                <a:ext cx="3881897" cy="1291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" pitchFamily="18" charset="0"/>
                      </a:rPr>
                      <m:t>tg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melletti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ggel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szembeni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" pitchFamily="18" charset="0"/>
                      </a:rPr>
                      <m:t>tg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BC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AB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93" y="4457530"/>
                <a:ext cx="3881897" cy="1291444"/>
              </a:xfrm>
              <a:prstGeom prst="rect">
                <a:avLst/>
              </a:prstGeom>
              <a:blipFill rotWithShape="0">
                <a:blip r:embed="rId4"/>
                <a:stretch>
                  <a:fillRect l="-2512" b="-33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3119" y="2930521"/>
                <a:ext cx="4495800" cy="128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ggel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/>
                          </a:rPr>
                          <m:t>szembeni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ea typeface="Cambria Math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tfog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2930521"/>
                <a:ext cx="4495800" cy="128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3119" y="4462724"/>
                <a:ext cx="3694153" cy="1286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ggel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/>
                          </a:rPr>
                          <m:t>szembeni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sz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melletti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befog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ó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4462724"/>
                <a:ext cx="3694153" cy="12862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06" y="406241"/>
            <a:ext cx="10134601" cy="9604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terület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kiszámítása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szögfüggvény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segítségével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1719" y="2343784"/>
                <a:ext cx="5958362" cy="11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19" y="2343784"/>
                <a:ext cx="5958362" cy="11216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1719" y="16764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Az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-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ben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legyen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19" y="1676400"/>
                <a:ext cx="6248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93" t="-10526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138319" y="1676400"/>
            <a:ext cx="3148336" cy="1985872"/>
            <a:chOff x="7685093" y="1595735"/>
            <a:chExt cx="3148336" cy="1985872"/>
          </a:xfrm>
        </p:grpSpPr>
        <p:grpSp>
          <p:nvGrpSpPr>
            <p:cNvPr id="3" name="Group 2"/>
            <p:cNvGrpSpPr/>
            <p:nvPr/>
          </p:nvGrpSpPr>
          <p:grpSpPr>
            <a:xfrm>
              <a:off x="8062119" y="1981200"/>
              <a:ext cx="2514600" cy="1295400"/>
              <a:chOff x="8062119" y="1981200"/>
              <a:chExt cx="2514600" cy="1295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8062119" y="1981200"/>
                <a:ext cx="304800" cy="1295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366919" y="1981200"/>
                <a:ext cx="2209800" cy="1295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8062119" y="3276600"/>
                <a:ext cx="2514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8142293" y="1595735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5093" y="3048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23729" y="3048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078904" y="3212275"/>
                  <a:ext cx="369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904" y="3212275"/>
                  <a:ext cx="36984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59904" y="2332898"/>
                  <a:ext cx="366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904" y="2332898"/>
                  <a:ext cx="36606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09719" y="2438400"/>
                  <a:ext cx="265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719" y="2438400"/>
                  <a:ext cx="26520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928602" y="4188718"/>
            <a:ext cx="997798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400" b="1" dirty="0" smtClean="0">
                <a:latin typeface="Cambria" pitchFamily="18" charset="0"/>
                <a:ea typeface="Cambria" pitchFamily="18" charset="0"/>
              </a:rPr>
              <a:t>Megjegyzés</a:t>
            </a: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A fenti képletet főleg olyan feladatok megoldása esetén használjuk, amikor 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meg kell határozni egy szög szinuszát és a háromszög nem derékszögű.</a:t>
            </a:r>
            <a:endParaRPr lang="hu-HU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94456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5.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Megoldott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  <a:ea typeface="Cambria" pitchFamily="18" charset="0"/>
              </a:rPr>
              <a:t>feladatok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1153060"/>
                <a:ext cx="10945654" cy="524774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1. feladat.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mellékelt ábrán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–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oldalfelező merőlegesek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BC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oldalt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és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pontokban metszi. 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𝐴𝑀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számítsd ki a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oldal hosszát.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𝐸𝐴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𝐸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𝐴𝐹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𝐹𝐶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𝐹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cm, </a:t>
                </a: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𝐴𝑀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cm, </a:t>
                </a: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Következtetés: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BC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0" i="0" smtClean="0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1153060"/>
                <a:ext cx="10945654" cy="5247740"/>
              </a:xfrm>
              <a:blipFill>
                <a:blip r:embed="rId2"/>
                <a:stretch>
                  <a:fillRect l="-891" t="-813" r="-83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2209800"/>
            <a:ext cx="4499112" cy="36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914401"/>
                <a:ext cx="10945654" cy="52117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Bizonyítás: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oldalfelező merőleges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sz="2400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oldalfelező merőleges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𝑁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sz="2400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0" i="1" dirty="0" smtClean="0">
                  <a:solidFill>
                    <a:schemeClr val="tx1"/>
                  </a:solidFill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" pitchFamily="18" charset="0"/>
                        </a:rPr>
                        <m:t>𝐵𝐶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𝐵𝑀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𝑀𝑁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𝑁𝐶</m:t>
                      </m:r>
                    </m:oMath>
                  </m:oMathPara>
                </a14:m>
                <a:endParaRPr lang="hu-HU" sz="2400" b="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" pitchFamily="18" charset="0"/>
                        </a:rPr>
                        <m:t>𝐵𝐶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=6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cm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/>
                        </a:rPr>
                        <m:t>cm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hu-H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/>
                        </a:rPr>
                        <m:t>cm</m:t>
                      </m:r>
                    </m:oMath>
                  </m:oMathPara>
                </a14:m>
                <a:endParaRPr lang="hu-HU" sz="2400" b="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=13</m:t>
                    </m:r>
                  </m:oMath>
                </a14:m>
                <a:r>
                  <a:rPr lang="hu-HU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hu-HU" sz="2400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914401"/>
                <a:ext cx="10945654" cy="5211764"/>
              </a:xfrm>
              <a:blipFill rotWithShape="0">
                <a:blip r:embed="rId2"/>
                <a:stretch>
                  <a:fillRect l="-891" t="-3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53" y="914401"/>
            <a:ext cx="4193641" cy="34290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3947319" y="1676400"/>
            <a:ext cx="228600" cy="7239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5321" y="1807517"/>
                <a:ext cx="2902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</a:rPr>
                      <m:t>𝐴𝑀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𝑀𝐵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=6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21" y="1807517"/>
                <a:ext cx="2902461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r="-2521" b="-3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985419" y="2552700"/>
            <a:ext cx="228600" cy="7239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3001" y="2683817"/>
                <a:ext cx="2819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</a:rPr>
                      <m:t>𝐴𝑁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01" y="2683817"/>
                <a:ext cx="281955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r="-2381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519" y="533400"/>
                <a:ext cx="10945654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b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 feladat. </a:t>
                </a:r>
                <a:r>
                  <a:rPr lang="hu-HU" sz="22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mellékelt ábrán  </a:t>
                </a:r>
                <a14:m>
                  <m:oMath xmlns:m="http://schemas.openxmlformats.org/officeDocument/2006/math"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 </m:t>
                    </m:r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oldalainak felezőpontjai</a:t>
                </a: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Számítsuk ki:</a:t>
                </a:r>
              </a:p>
              <a:p>
                <a:pPr marL="0" indent="288000">
                  <a:lnSpc>
                    <a:spcPct val="120000"/>
                  </a:lnSpc>
                  <a:buNone/>
                </a:pPr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hu-H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2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288000">
                  <a:lnSpc>
                    <a:spcPct val="120000"/>
                  </a:lnSpc>
                  <a:buNone/>
                </a:pPr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  <m:r>
                          <a:rPr lang="hu-H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288000">
                  <a:lnSpc>
                    <a:spcPct val="120000"/>
                  </a:lnSpc>
                  <a:buNone/>
                </a:pPr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c) ha </a:t>
                </a:r>
                <a14:m>
                  <m:oMath xmlns:m="http://schemas.openxmlformats.org/officeDocument/2006/math"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10 </m:t>
                    </m:r>
                    <m:r>
                      <m:rPr>
                        <m:sty m:val="p"/>
                      </m:rPr>
                      <a:rPr lang="hu-HU" sz="2200" i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számítsuk ki </a:t>
                </a:r>
                <a14:m>
                  <m:oMath xmlns:m="http://schemas.openxmlformats.org/officeDocument/2006/math">
                    <m:r>
                      <a:rPr lang="hu-HU" sz="22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sz="22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hosszát.</a:t>
                </a:r>
                <a:endParaRPr lang="hu-HU" sz="2200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Feltevés:</a:t>
                </a: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2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hu-HU" sz="22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hu-HU" sz="22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hu-HU" sz="22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hu-HU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hu-HU" sz="22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Következtetés: </a:t>
                </a: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hu-HU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hu-HU" sz="22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b</a:t>
                </a:r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  <m:r>
                          <a:rPr lang="hu-H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hu-HU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hu-HU" sz="2200" b="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c)</a:t>
                </a:r>
                <a:r>
                  <a:rPr lang="hu-HU" sz="22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2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hu-HU" sz="22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10 </m:t>
                    </m:r>
                    <m:r>
                      <m:rPr>
                        <m:sty m:val="p"/>
                      </m:rPr>
                      <a:rPr lang="hu-HU" sz="220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hu-HU" sz="22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2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hu-HU" sz="22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19" y="533400"/>
                <a:ext cx="10945654" cy="5791200"/>
              </a:xfrm>
              <a:blipFill rotWithShape="0">
                <a:blip r:embed="rId2"/>
                <a:stretch>
                  <a:fillRect l="-724" t="-211" b="-48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90519" y="1828800"/>
            <a:ext cx="4495800" cy="3676067"/>
            <a:chOff x="5928519" y="2590800"/>
            <a:chExt cx="4495800" cy="36760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519" y="2590800"/>
              <a:ext cx="4495800" cy="36760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16074" y="5650468"/>
              <a:ext cx="32252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i="1" dirty="0">
                  <a:latin typeface="Cambria" pitchFamily="18" charset="0"/>
                  <a:ea typeface="Cambria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43319" y="4648200"/>
              <a:ext cx="309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24000" t="-14035" r="-20000" b="-2982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74397" y="4127626"/>
                  <a:ext cx="395993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  C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397" y="4127626"/>
                  <a:ext cx="395993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t="-14035" r="-13846" b="-2982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0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16667" t="-30435" r="-1667" b="-4782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80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15225" y="1447800"/>
            <a:ext cx="4038600" cy="3295067"/>
            <a:chOff x="5928519" y="2590800"/>
            <a:chExt cx="4495800" cy="36760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519" y="2590800"/>
              <a:ext cx="4495800" cy="36760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16074" y="5650468"/>
              <a:ext cx="32252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i="1" dirty="0">
                  <a:latin typeface="Cambria" pitchFamily="18" charset="0"/>
                  <a:ea typeface="Cambria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43319" y="4648200"/>
              <a:ext cx="309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3"/>
                  <a:stretch>
                    <a:fillRect l="-26667" t="-15385" r="-33333" b="-42308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46466" y="4127626"/>
                  <a:ext cx="395994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  C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466" y="4127626"/>
                  <a:ext cx="395994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t="-15385" r="-27119" b="-42308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0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22222" t="-35000" r="-7407" b="-675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b="-2195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b="-225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685800"/>
                <a:ext cx="10945812" cy="5440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Bizonyítás:</a:t>
                </a:r>
              </a:p>
              <a:p>
                <a:pPr marL="0" indent="0">
                  <a:buNone/>
                </a:pPr>
                <a:r>
                  <a:rPr lang="hu-H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eltevésből ⇒ G súlypont, ezért</a:t>
                </a:r>
                <a:endParaRPr lang="hu-HU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2 </a:t>
                </a: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 +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9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10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:2=10:2=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5 cm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i="1" dirty="0" smtClean="0">
                  <a:latin typeface="Cambria Math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=10+5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=15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cm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685800"/>
                <a:ext cx="10945812" cy="5440363"/>
              </a:xfrm>
              <a:blipFill>
                <a:blip r:embed="rId8"/>
                <a:stretch>
                  <a:fillRect l="-891" t="-89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10" y="488883"/>
            <a:ext cx="9830819" cy="8001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1. Nevezetes vonalak a háromszögben</a:t>
            </a:r>
            <a:endParaRPr lang="hu-HU" sz="32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19" y="1666220"/>
                <a:ext cx="10439400" cy="450598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Értelmezés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Azt az egyenest, amely áthalad a háromszög csúcsán és merőleges a szemben fekvő oldalra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a háromszög  magasságának nevezzük.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–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ben</a:t>
                </a: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⊥</m:t>
                      </m:r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𝐵𝐶</m:t>
                      </m:r>
                    </m:oMath>
                  </m:oMathPara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𝐵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⊥</m:t>
                      </m:r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𝐴𝐶</m:t>
                      </m:r>
                    </m:oMath>
                  </m:oMathPara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𝐶𝐶</m:t>
                      </m:r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′⊥</m:t>
                      </m:r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𝐴𝐵</m:t>
                      </m:r>
                    </m:oMath>
                  </m:oMathPara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𝐴𝐴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′∩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𝐵𝐵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′∩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𝐶𝐶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′=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hol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H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magasságpont</a:t>
                </a:r>
                <a:r>
                  <a:rPr lang="hu-HU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(</a:t>
                </a:r>
                <a:r>
                  <a:rPr lang="hu-HU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ortocentrum</a:t>
                </a:r>
                <a:r>
                  <a:rPr lang="hu-HU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hu-HU" sz="1600" dirty="0"/>
              </a:p>
              <a:p>
                <a:pPr marL="0" indent="0">
                  <a:buNone/>
                </a:pPr>
                <a:endParaRPr lang="hu-HU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9" y="1666220"/>
                <a:ext cx="10439400" cy="4505980"/>
              </a:xfrm>
              <a:blipFill rotWithShape="0">
                <a:blip r:embed="rId2"/>
                <a:stretch>
                  <a:fillRect l="-935" t="-405" r="-8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63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1163782"/>
            <a:ext cx="417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háromszög magassága</a:t>
            </a:r>
            <a:endParaRPr lang="hu-HU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09519" y="2618070"/>
            <a:ext cx="5373763" cy="3581400"/>
            <a:chOff x="6004719" y="2590800"/>
            <a:chExt cx="5373763" cy="358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5" t="7308" r="5498" b="26917"/>
            <a:stretch/>
          </p:blipFill>
          <p:spPr>
            <a:xfrm>
              <a:off x="6004719" y="2590800"/>
              <a:ext cx="5373763" cy="3581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06245" y="3159299"/>
                  <a:ext cx="277750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245" y="3159299"/>
                  <a:ext cx="277750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36957" t="-29167" r="-17391" b="-4166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16187" y="4053624"/>
                  <a:ext cx="293131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hu-HU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187" y="4053624"/>
                  <a:ext cx="293131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6250" t="-2128" r="-22917" b="-851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300428" y="5764759"/>
                  <a:ext cx="23191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428" y="5764759"/>
                  <a:ext cx="23191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l="-47368" t="-31111" r="-36842" b="-4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134075" y="2621894"/>
              <a:ext cx="215058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4067" y="5615416"/>
              <a:ext cx="216707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33889" y="5475713"/>
              <a:ext cx="203509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63860" y="4552165"/>
              <a:ext cx="233205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718" y="609600"/>
                <a:ext cx="11049001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600" b="1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3. feladat. </a:t>
                </a:r>
                <a:r>
                  <a:rPr lang="hu-HU" sz="2600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600" i="1" spc="-8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hu-HU" sz="2600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derékszögű háromszögben </a:t>
                </a:r>
                <a:r>
                  <a:rPr lang="hu-HU" sz="2600" spc="-8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600" i="1" spc="-8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600" i="1" spc="-80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600" b="0" i="1" spc="-80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600" i="1" spc="-8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600" i="1" spc="-8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600" i="1" spc="-8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hu-HU" sz="2600" i="1" spc="-8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sz="2600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600" spc="-8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600" i="1" spc="-8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600" i="1" spc="-80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600" i="1" spc="-80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600" i="1" spc="-8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600" i="1" spc="-8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600" b="0" i="1" spc="-80" smtClean="0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hu-HU" sz="2600" i="1" spc="-8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hu-HU" sz="2600" i="1" spc="-8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  <m:r>
                      <a:rPr lang="hu-HU" sz="2600" i="1" spc="-8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600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 </a:t>
                </a:r>
                <a:r>
                  <a:rPr lang="hu-HU" sz="2600" i="1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AC = </a:t>
                </a:r>
                <a:r>
                  <a:rPr lang="hu-HU" sz="2600" spc="-8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12 cm. </a:t>
                </a:r>
              </a:p>
              <a:p>
                <a:pPr marL="0" indent="0">
                  <a:buNone/>
                </a:pPr>
                <a:r>
                  <a:rPr lang="hu-HU" sz="25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Számítsuk ki a háromszög </a:t>
                </a:r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magasságának hosszát és a háromszög területét!</a:t>
                </a:r>
                <a:endParaRPr lang="hu-HU" sz="25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5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Feltevés:</a:t>
                </a:r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5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5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>
                  <a:buNone/>
                </a:pPr>
                <a:r>
                  <a:rPr lang="hu-HU" sz="2500" dirty="0" smtClean="0">
                    <a:latin typeface="Cambria" pitchFamily="18" charset="0"/>
                    <a:ea typeface="Cambria" pitchFamily="18" charset="0"/>
                  </a:rPr>
                  <a:t>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5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500" dirty="0" smtClean="0">
                    <a:latin typeface="Cambria" pitchFamily="18" charset="0"/>
                    <a:ea typeface="Cambria" pitchFamily="18" charset="0"/>
                  </a:rPr>
                  <a:t>         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5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5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AC </a:t>
                </a:r>
                <a:r>
                  <a:rPr lang="hu-HU" sz="25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5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marL="0" indent="0">
                  <a:buNone/>
                </a:pPr>
                <a:r>
                  <a:rPr lang="hu-HU" sz="25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hu-HU" sz="25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hu-HU" sz="25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hu-HU" sz="25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5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hu-HU" sz="25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endParaRPr lang="hu-HU" sz="25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5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Következtetés: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5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5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5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hu-HU" sz="2500" i="1">
                                <a:latin typeface="Cambria Math"/>
                                <a:cs typeface="Times New Roman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5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5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hu-HU" sz="25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hu-HU" sz="2500" b="0" i="0" smtClean="0">
                        <a:latin typeface="Cambria Math"/>
                        <a:cs typeface="Times New Roman" pitchFamily="18" charset="0"/>
                      </a:rPr>
                      <m:t>?</m:t>
                    </m:r>
                    <m:r>
                      <a:rPr lang="hu-HU" sz="25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hu-HU" sz="25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5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hu-HU" sz="25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5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Bizonyítás:</a:t>
                </a:r>
              </a:p>
              <a:p>
                <a:pPr marL="0" indent="0">
                  <a:buNone/>
                </a:pPr>
                <a:r>
                  <a:rPr lang="hu-HU" sz="25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hu-HU" sz="25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5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hu-HU" sz="2500" dirty="0">
                    <a:latin typeface="Cambria" pitchFamily="18" charset="0"/>
                    <a:ea typeface="Cambria" pitchFamily="18" charset="0"/>
                  </a:rPr>
                  <a:t>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b="0" i="1" smtClean="0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50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hu-HU" sz="25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25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50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5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5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5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5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>
                  <a:buNone/>
                </a:pPr>
                <a:r>
                  <a:rPr lang="hu-HU" sz="25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5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5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5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500" i="1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hu-HU" sz="25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5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5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718" y="609600"/>
                <a:ext cx="11049001" cy="5715000"/>
              </a:xfrm>
              <a:blipFill rotWithShape="0">
                <a:blip r:embed="rId2"/>
                <a:stretch>
                  <a:fillRect l="-827" t="-1173" r="-4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>
            <a:off x="3109119" y="4800600"/>
            <a:ext cx="228600" cy="1219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13919" y="5091752"/>
                <a:ext cx="3573863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𝐴𝐵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=6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19" y="5091752"/>
                <a:ext cx="3573863" cy="623248"/>
              </a:xfrm>
              <a:prstGeom prst="rect">
                <a:avLst/>
              </a:prstGeom>
              <a:blipFill rotWithShape="0">
                <a:blip r:embed="rId3"/>
                <a:stretch>
                  <a:fillRect r="-2048" b="-106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42093" y="1810250"/>
            <a:ext cx="3958426" cy="2282651"/>
            <a:chOff x="6542093" y="1752600"/>
            <a:chExt cx="2712071" cy="1669197"/>
          </a:xfrm>
        </p:grpSpPr>
        <p:sp>
          <p:nvSpPr>
            <p:cNvPr id="11" name="Rectangle 10"/>
            <p:cNvSpPr/>
            <p:nvPr/>
          </p:nvSpPr>
          <p:spPr>
            <a:xfrm>
              <a:off x="6912593" y="2916495"/>
              <a:ext cx="197320" cy="210601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8214519" y="2819400"/>
              <a:ext cx="495300" cy="533400"/>
            </a:xfrm>
            <a:prstGeom prst="arc">
              <a:avLst>
                <a:gd name="adj1" fmla="val 10143327"/>
                <a:gd name="adj2" fmla="val 1499086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760214" y="2716768"/>
                  <a:ext cx="6067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214" y="2716768"/>
                  <a:ext cx="6067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 rot="17940000" flipH="1">
              <a:off x="7330955" y="2336811"/>
              <a:ext cx="155840" cy="151925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915913" y="2057400"/>
              <a:ext cx="0" cy="1066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15913" y="3124200"/>
              <a:ext cx="1981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19119" y="2057400"/>
              <a:ext cx="1981200" cy="1066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919119" y="2297668"/>
              <a:ext cx="457200" cy="838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933242" y="2976265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42093" y="305246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25421" y="1752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6985" y="199533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D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 rot="17820000" flipV="1">
              <a:off x="7820766" y="1134043"/>
              <a:ext cx="562849" cy="218459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20638" y="175441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itchFamily="18" charset="0"/>
                  <a:ea typeface="Cambria" pitchFamily="18" charset="0"/>
                </a:rPr>
                <a:t>12 </a:t>
              </a:r>
              <a:endParaRPr lang="en-US" dirty="0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4" name="Szövegdoboz 3"/>
          <p:cNvSpPr txBox="1"/>
          <p:nvPr/>
        </p:nvSpPr>
        <p:spPr>
          <a:xfrm>
            <a:off x="8247789" y="3740190"/>
            <a:ext cx="56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6</a:t>
            </a:r>
            <a:endParaRPr lang="ro-RO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918" y="762001"/>
                <a:ext cx="10591801" cy="53641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6∙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6∙6</m:t>
                        </m:r>
                        <m:rad>
                          <m:radPr>
                            <m:degHide m:val="on"/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18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18" y="762001"/>
                <a:ext cx="10591801" cy="5364164"/>
              </a:xfrm>
              <a:blipFill rotWithShape="1">
                <a:blip r:embed="rId2"/>
                <a:stretch>
                  <a:fillRect l="-921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3185319" y="838200"/>
            <a:ext cx="152400" cy="1066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3919" y="971797"/>
                <a:ext cx="3274486" cy="251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it</m:t>
                        </m:r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𝐵𝐶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   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144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36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108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cm</a:t>
                </a:r>
                <a:endParaRPr lang="en-US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19" y="971797"/>
                <a:ext cx="3274486" cy="2517612"/>
              </a:xfrm>
              <a:prstGeom prst="rect">
                <a:avLst/>
              </a:prstGeom>
              <a:blipFill rotWithShape="0">
                <a:blip r:embed="rId3"/>
                <a:stretch>
                  <a:fillRect b="-46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0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92" y="685801"/>
                <a:ext cx="10945654" cy="5867399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7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4. feladat. </a:t>
                </a:r>
                <a:r>
                  <a:rPr lang="hu-HU" sz="7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hu-HU" sz="7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u-HU" sz="7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háromszög oldalai rendre 20 cm, 21 cm és 29 cm. Számítsuk ki a leghosszabb oldalhoz tartozó oldalfelező hosszát. </a:t>
                </a:r>
                <a:endParaRPr lang="hu-HU" sz="7400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80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Feltevés:</a:t>
                </a:r>
                <a:r>
                  <a:rPr lang="hu-HU" sz="80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7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sz="7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d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hu-HU" sz="7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7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hu-HU" sz="7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hu-HU" sz="74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74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hu-HU" sz="7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cm</a:t>
                </a:r>
              </a:p>
              <a:p>
                <a:pPr marL="0" indent="0">
                  <a:buNone/>
                </a:pPr>
                <a:r>
                  <a:rPr lang="hu-HU" sz="7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hu-HU" sz="7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7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marL="0" indent="0">
                  <a:buNone/>
                </a:pPr>
                <a:r>
                  <a:rPr lang="hu-HU" sz="74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hu-HU" sz="7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hu-HU" sz="7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cm</a:t>
                </a:r>
              </a:p>
              <a:p>
                <a:pPr marL="0" indent="0">
                  <a:buNone/>
                </a:pPr>
                <a:r>
                  <a:rPr lang="hu-HU" sz="7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Következtetés:</a:t>
                </a:r>
                <a:r>
                  <a:rPr lang="hu-HU" sz="7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hu-HU" sz="74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7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Bizonyítás</a:t>
                </a:r>
                <a:r>
                  <a:rPr lang="hu-HU" sz="7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7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sz="7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7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hu-HU" sz="7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7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7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7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7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u-HU" sz="740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74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7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e>
                      <m:sup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7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7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7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7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7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e>
                      <m:sup>
                        <m:r>
                          <a:rPr lang="hu-HU" sz="7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7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7400" b="0" i="1" smtClean="0">
                          <a:latin typeface="Cambria Math"/>
                          <a:cs typeface="Times New Roman" panose="02020603050405020304" pitchFamily="18" charset="0"/>
                        </a:rPr>
                        <m:t>841</m:t>
                      </m:r>
                      <m:r>
                        <a:rPr lang="hu-HU" sz="7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=400+441</m:t>
                      </m:r>
                    </m:oMath>
                  </m:oMathPara>
                </a14:m>
                <a:endParaRPr lang="hu-HU" sz="7400" b="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7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841=841</m:t>
                    </m:r>
                  </m:oMath>
                </a14:m>
                <a:r>
                  <a:rPr lang="hu-HU" sz="7400" b="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igaz </a:t>
                </a:r>
                <a14:m>
                  <m:oMath xmlns:m="http://schemas.openxmlformats.org/officeDocument/2006/math">
                    <m:r>
                      <a:rPr lang="hu-HU" sz="7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hu-HU" sz="7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7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7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7400" b="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derékszögű, </a:t>
                </a:r>
                <a:r>
                  <a:rPr lang="hu-HU" sz="7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7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7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74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7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7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7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7400" dirty="0">
                    <a:latin typeface="Cambria" pitchFamily="18" charset="0"/>
                    <a:ea typeface="Cambria" pitchFamily="18" charset="0"/>
                  </a:rPr>
                  <a:t> 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7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7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7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7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7400" dirty="0" smtClean="0">
                    <a:latin typeface="Cambria" pitchFamily="18" charset="0"/>
                    <a:ea typeface="Cambria" pitchFamily="18" charset="0"/>
                  </a:rPr>
                  <a:t>derékszögű, </a:t>
                </a:r>
                <a:r>
                  <a:rPr lang="hu-HU" sz="7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7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7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7400" i="1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u-HU" sz="7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7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7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7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7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7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hu-HU" sz="7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</m:e>
                      </m:d>
                      <m:r>
                        <a:rPr lang="hu-HU" sz="7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</m:d>
                      <m:r>
                        <a:rPr lang="hu-HU" sz="7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7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𝐷𝐶</m:t>
                          </m:r>
                        </m:e>
                      </m:d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92" y="685801"/>
                <a:ext cx="10945654" cy="5867399"/>
              </a:xfrm>
              <a:blipFill rotWithShape="0">
                <a:blip r:embed="rId2"/>
                <a:stretch>
                  <a:fillRect l="-1003" t="-832" r="-6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soportba foglalás 3"/>
          <p:cNvGrpSpPr/>
          <p:nvPr/>
        </p:nvGrpSpPr>
        <p:grpSpPr>
          <a:xfrm>
            <a:off x="6766719" y="1524000"/>
            <a:ext cx="4353110" cy="2883932"/>
            <a:chOff x="6766719" y="1524000"/>
            <a:chExt cx="4353110" cy="2883932"/>
          </a:xfrm>
        </p:grpSpPr>
        <p:sp>
          <p:nvSpPr>
            <p:cNvPr id="9" name="TextBox 8"/>
            <p:cNvSpPr txBox="1"/>
            <p:nvPr/>
          </p:nvSpPr>
          <p:spPr>
            <a:xfrm>
              <a:off x="7833519" y="15240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66719" y="1905000"/>
              <a:ext cx="4353110" cy="2502932"/>
              <a:chOff x="6766719" y="1905000"/>
              <a:chExt cx="4353110" cy="25029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7300119" y="1905000"/>
                <a:ext cx="762000" cy="1524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062119" y="1905000"/>
                <a:ext cx="2743200" cy="1524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300119" y="3429000"/>
                <a:ext cx="35052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766719" y="319816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B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05319" y="3200146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C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062119" y="1905000"/>
                <a:ext cx="990600" cy="15259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864206" y="343097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" pitchFamily="18" charset="0"/>
                    <a:ea typeface="Cambria" pitchFamily="18" charset="0"/>
                  </a:rPr>
                  <a:t>D</a:t>
                </a:r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974903" y="3352800"/>
                <a:ext cx="47129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062119" y="3352800"/>
                <a:ext cx="47129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438113" y="3362201"/>
                <a:ext cx="47129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509919" y="3352800"/>
                <a:ext cx="47129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151756" y="22860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itchFamily="18" charset="0"/>
                    <a:ea typeface="Cambria" pitchFamily="18" charset="0"/>
                  </a:rPr>
                  <a:t>20</a:t>
                </a: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71467" y="2059125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itchFamily="18" charset="0"/>
                    <a:ea typeface="Cambria" pitchFamily="18" charset="0"/>
                  </a:rPr>
                  <a:t>21</a:t>
                </a: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16200000" flipH="1" flipV="1">
                <a:off x="8785610" y="2019709"/>
                <a:ext cx="534217" cy="35052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24119" y="4038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itchFamily="18" charset="0"/>
                    <a:ea typeface="Cambria" pitchFamily="18" charset="0"/>
                  </a:rPr>
                  <a:t>29</a:t>
                </a:r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</p:grpSp>
      <p:sp>
        <p:nvSpPr>
          <p:cNvPr id="30" name="Right Brace 29"/>
          <p:cNvSpPr/>
          <p:nvPr/>
        </p:nvSpPr>
        <p:spPr>
          <a:xfrm>
            <a:off x="4785519" y="5648201"/>
            <a:ext cx="152400" cy="6763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98012" y="5648201"/>
                <a:ext cx="3607847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14,5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12" y="5648201"/>
                <a:ext cx="3607847" cy="616964"/>
              </a:xfrm>
              <a:prstGeom prst="rect">
                <a:avLst/>
              </a:prstGeom>
              <a:blipFill rotWithShape="0">
                <a:blip r:embed="rId3"/>
                <a:stretch>
                  <a:fillRect l="-2703" r="-1014" b="-79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9" y="685800"/>
            <a:ext cx="10945654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6. </a:t>
            </a:r>
            <a:r>
              <a:rPr lang="hu-HU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Házi feladat</a:t>
            </a:r>
            <a:endParaRPr lang="en-US" b="1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919" y="1676400"/>
                <a:ext cx="10717054" cy="460216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háromszögben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rendre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oldalak felezőpontjai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ki: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1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háromszögben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szög szögfelezője. Ha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71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</a:t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számítsd ki 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szög mértékét.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1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háromszögben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10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6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 és a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oldalhoz tartozó oldalfelező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 5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cm. Számítsd ki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háromszög kerületét.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19" y="1676400"/>
                <a:ext cx="10717054" cy="4602164"/>
              </a:xfrm>
              <a:blipFill rotWithShape="0">
                <a:blip r:embed="rId2"/>
                <a:stretch>
                  <a:fillRect l="-910" t="-397" r="-10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9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919" y="838201"/>
                <a:ext cx="10515600" cy="52879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</a:rPr>
                          <m:t>⧍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oldalai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=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8 cm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5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=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7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hosszúságúak.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Igazold,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hogy a háromszög területe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hu-HU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b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sin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hu-HU" sz="2400" dirty="0" err="1">
                    <a:latin typeface="Cambria" pitchFamily="18" charset="0"/>
                    <a:ea typeface="Cambria" pitchFamily="18" charset="0"/>
                  </a:rPr>
                  <a:t>t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5.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ABCD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négyszögben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 = 6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 = 2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 =10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cm. </a:t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hu-HU" sz="2400" spc="-30" dirty="0" smtClean="0">
                    <a:latin typeface="Cambria" pitchFamily="18" charset="0"/>
                    <a:ea typeface="Cambria" pitchFamily="18" charset="0"/>
                  </a:rPr>
                  <a:t>Ha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pc="-3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b="0" i="1" spc="-30" smtClean="0">
                            <a:latin typeface="Cambria Math"/>
                          </a:rPr>
                          <m:t>(</m:t>
                        </m:r>
                        <m:r>
                          <a:rPr lang="hu-HU" sz="2400" i="1" spc="-30">
                            <a:latin typeface="Cambria Math"/>
                          </a:rPr>
                          <m:t>𝐵𝐴𝐷</m:t>
                        </m:r>
                      </m:e>
                    </m:acc>
                    <m:r>
                      <a:rPr lang="hu-HU" sz="2400" b="0" i="1" spc="-30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sz="2400" spc="-3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30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spc="-3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3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/>
                          </a:rPr>
                          <m:t>7</m:t>
                        </m:r>
                        <m:r>
                          <a:rPr lang="hu-HU" sz="2400" i="1" spc="-3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spc="-3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spc="-30" dirty="0">
                    <a:latin typeface="Cambria" pitchFamily="18" charset="0"/>
                    <a:ea typeface="Cambria" pitchFamily="18" charset="0"/>
                  </a:rPr>
                  <a:t>  és  </a:t>
                </a:r>
                <a:r>
                  <a:rPr lang="hu-HU" sz="2400" spc="-3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u-HU" sz="2400" b="0" i="0" spc="-3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hu-HU" sz="2400" i="1" spc="-3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 spc="-30">
                            <a:latin typeface="Cambria Math"/>
                          </a:rPr>
                          <m:t>𝐵𝐴𝐶</m:t>
                        </m:r>
                        <m:r>
                          <a:rPr lang="hu-HU" sz="2400" b="0" i="1" spc="-30" smtClean="0">
                            <a:latin typeface="Cambria Math"/>
                          </a:rPr>
                          <m:t>) </m:t>
                        </m:r>
                      </m:e>
                    </m:acc>
                    <m:r>
                      <a:rPr lang="hu-HU" sz="2400" i="1" spc="-30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spc="-3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3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 spc="-30"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spc="-3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spc="-30" dirty="0" smtClean="0">
                    <a:latin typeface="Cambria" pitchFamily="18" charset="0"/>
                    <a:ea typeface="Cambria" pitchFamily="18" charset="0"/>
                  </a:rPr>
                  <a:t>, igazold,  </a:t>
                </a:r>
                <a:r>
                  <a:rPr lang="hu-HU" sz="2400" spc="-30" dirty="0">
                    <a:latin typeface="Cambria" pitchFamily="18" charset="0"/>
                    <a:ea typeface="Cambria" pitchFamily="18" charset="0"/>
                  </a:rPr>
                  <a:t>hogy a négyszög területe  </a:t>
                </a:r>
                <a:r>
                  <a:rPr lang="hu-HU" sz="2400" spc="-30" dirty="0" smtClean="0">
                    <a:latin typeface="Cambria" pitchFamily="18" charset="0"/>
                    <a:ea typeface="Cambria" pitchFamily="18" charset="0"/>
                  </a:rPr>
                  <a:t>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3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i="0" spc="-3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hu-HU" sz="2400" i="1" spc="-3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spc="-3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919" y="838201"/>
                <a:ext cx="10515600" cy="5287964"/>
              </a:xfrm>
              <a:blipFill>
                <a:blip r:embed="rId2"/>
                <a:stretch>
                  <a:fillRect l="-928" t="-346" r="-87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519" y="838199"/>
            <a:ext cx="10363200" cy="528796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0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o-RO" sz="6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J</a:t>
            </a:r>
            <a:r>
              <a:rPr lang="en-US" sz="6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ó </a:t>
            </a:r>
            <a:r>
              <a:rPr lang="en-US" sz="60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munkát</a:t>
            </a:r>
            <a:r>
              <a:rPr lang="en-US" sz="6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sok</a:t>
            </a:r>
            <a:r>
              <a:rPr lang="en-US" sz="6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sikert</a:t>
            </a:r>
            <a:r>
              <a:rPr lang="en-US" sz="6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!</a:t>
            </a:r>
            <a:endParaRPr lang="ro-RO" sz="60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60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60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o-RO" sz="2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Kutos T</a:t>
            </a:r>
            <a:r>
              <a:rPr lang="en-US" sz="22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ünde-Emese</a:t>
            </a:r>
            <a:r>
              <a:rPr lang="en-US" sz="2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matematikatanár</a:t>
            </a:r>
            <a:endParaRPr lang="en-US" sz="22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Kolozsvári</a:t>
            </a:r>
            <a:r>
              <a:rPr lang="en-US" sz="2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Református</a:t>
            </a:r>
            <a:r>
              <a:rPr lang="en-US" sz="22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Kollégium</a:t>
            </a:r>
            <a:endParaRPr lang="en-US" sz="22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2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Durugy</a:t>
            </a:r>
            <a:r>
              <a:rPr lang="en-US" sz="22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Pál</a:t>
            </a:r>
            <a:r>
              <a:rPr lang="en-US" sz="22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matematikatanár</a:t>
            </a:r>
            <a:endParaRPr lang="en-US" sz="22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Várfalvi</a:t>
            </a:r>
            <a:r>
              <a:rPr lang="en-US" sz="22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Általános</a:t>
            </a:r>
            <a:r>
              <a:rPr lang="en-US" sz="22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Iskola</a:t>
            </a:r>
            <a:endParaRPr lang="en-US" sz="22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486" y="914400"/>
            <a:ext cx="10236214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)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A h</a:t>
            </a:r>
            <a:r>
              <a:rPr lang="hu-HU" sz="2400" dirty="0" err="1" smtClean="0">
                <a:latin typeface="Cambria" pitchFamily="18" charset="0"/>
                <a:ea typeface="Cambria" pitchFamily="18" charset="0"/>
              </a:rPr>
              <a:t>egyesszögű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háromszög magasságpontja a háromszög belsejében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helyezkedik el.</a:t>
            </a:r>
          </a:p>
          <a:p>
            <a:pPr marL="0" indent="0">
              <a:lnSpc>
                <a:spcPct val="120000"/>
              </a:lnSpc>
              <a:buNone/>
            </a:pP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)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A derékszögű háromszög magasságpontja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a derékszög csúcsában található.</a:t>
            </a:r>
          </a:p>
          <a:p>
            <a:pPr marL="0" indent="0">
              <a:lnSpc>
                <a:spcPct val="120000"/>
              </a:lnSpc>
              <a:buNone/>
            </a:pPr>
            <a:endParaRPr lang="hu-HU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)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A tompaszögű háromszög magasságpontja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a háromszögön kívül helyezkedik el.</a:t>
            </a:r>
            <a:endParaRPr lang="hu-HU" sz="24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71628" y="1775154"/>
            <a:ext cx="3150260" cy="1529018"/>
            <a:chOff x="8071628" y="1775154"/>
            <a:chExt cx="3150260" cy="1529018"/>
          </a:xfrm>
        </p:grpSpPr>
        <p:grpSp>
          <p:nvGrpSpPr>
            <p:cNvPr id="25" name="Group 24"/>
            <p:cNvGrpSpPr/>
            <p:nvPr/>
          </p:nvGrpSpPr>
          <p:grpSpPr>
            <a:xfrm>
              <a:off x="8071628" y="1775154"/>
              <a:ext cx="3150260" cy="1529018"/>
              <a:chOff x="8071628" y="1775154"/>
              <a:chExt cx="3150260" cy="1529018"/>
            </a:xfrm>
          </p:grpSpPr>
          <p:sp>
            <p:nvSpPr>
              <p:cNvPr id="7" name="Rectangle 6"/>
              <p:cNvSpPr/>
              <p:nvPr/>
            </p:nvSpPr>
            <p:spPr>
              <a:xfrm rot="-3780000" flipH="1">
                <a:off x="9316456" y="2336000"/>
                <a:ext cx="174844" cy="19559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8900319" y="2286000"/>
                <a:ext cx="457200" cy="83820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8071628" y="1775154"/>
                <a:ext cx="3150260" cy="1529018"/>
                <a:chOff x="8071628" y="1775154"/>
                <a:chExt cx="3150260" cy="1529018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8900319" y="2057400"/>
                  <a:ext cx="0" cy="106680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8900319" y="3124200"/>
                  <a:ext cx="1981200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8900319" y="2057400"/>
                  <a:ext cx="1981200" cy="1066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8558834" y="177515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" pitchFamily="18" charset="0"/>
                      <a:ea typeface="Cambria" pitchFamily="18" charset="0"/>
                    </a:rPr>
                    <a:t>A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8071628" y="2934840"/>
                      <a:ext cx="7986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Cambria" pitchFamily="18" charset="0"/>
                        </a:rPr>
                        <a:t>B</a:t>
                      </a:r>
                      <a14:m>
                        <m:oMath xmlns:m="http://schemas.openxmlformats.org/officeDocument/2006/math">
                          <m:r>
                            <a:rPr lang="hu-HU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oMath>
                      </a14:m>
                      <a:endParaRPr lang="en-US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628" y="2934840"/>
                      <a:ext cx="798617" cy="369332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l="-6107" t="-9836" b="-229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TextBox 12"/>
                <p:cNvSpPr txBox="1"/>
                <p:nvPr/>
              </p:nvSpPr>
              <p:spPr>
                <a:xfrm>
                  <a:off x="10907378" y="2934840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" pitchFamily="18" charset="0"/>
                      <a:ea typeface="Cambria" pitchFamily="18" charset="0"/>
                    </a:rPr>
                    <a:t>C</a:t>
                  </a:r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360839" y="1981200"/>
                  <a:ext cx="1490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i="1" dirty="0">
                      <a:latin typeface="Cambria" pitchFamily="18" charset="0"/>
                      <a:ea typeface="Cambria" pitchFamily="18" charset="0"/>
                    </a:rPr>
                    <a:t>D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8893650" y="2895600"/>
                <a:ext cx="23526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9128919" y="2895600"/>
              <a:ext cx="0" cy="2239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99319" y="457200"/>
            <a:ext cx="214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" pitchFamily="18" charset="0"/>
                <a:ea typeface="Cambria" pitchFamily="18" charset="0"/>
              </a:rPr>
              <a:t>Megjegyzések</a:t>
            </a:r>
            <a:endParaRPr lang="hu-HU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87284" y="3374571"/>
            <a:ext cx="3047999" cy="2873829"/>
            <a:chOff x="7487284" y="3374571"/>
            <a:chExt cx="3047999" cy="28738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9" t="14313" r="12189" b="6192"/>
            <a:stretch/>
          </p:blipFill>
          <p:spPr>
            <a:xfrm>
              <a:off x="7487284" y="3374571"/>
              <a:ext cx="3047999" cy="28738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271919" y="4553528"/>
              <a:ext cx="1250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900319" y="5410200"/>
                  <a:ext cx="248465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hu-HU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319" y="5410200"/>
                  <a:ext cx="248465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26829" t="-2222" r="-26829" b="-1111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720211" y="3685401"/>
                  <a:ext cx="1971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211" y="3685401"/>
                  <a:ext cx="1971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69697" t="-31111" r="-45455" b="-4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697263" y="3429000"/>
              <a:ext cx="1362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04919" y="4534486"/>
                  <a:ext cx="195566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919" y="4534486"/>
                  <a:ext cx="195566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75000" t="-31111" r="-46875" b="-4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701900" y="5971400"/>
              <a:ext cx="190240" cy="276999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95519" y="4676001"/>
              <a:ext cx="137858" cy="276999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3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3118" y="533400"/>
                <a:ext cx="10515601" cy="55927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A háromszög terület képlete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(bármely háromszög esetén használható)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oldal</m:t>
                        </m:r>
                        <m:r>
                          <a:rPr lang="hu-HU" sz="2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hu-HU" sz="240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hozz</m:t>
                        </m:r>
                        <m: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tartoz</m:t>
                        </m:r>
                        <m: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magass</m:t>
                        </m:r>
                        <m: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g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:endParaRPr lang="hu-HU" sz="2400" dirty="0" smtClean="0">
                  <a:latin typeface="Cambria" panose="02040503050406030204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𝐴𝐴</m:t>
                        </m:r>
                        <m:r>
                          <a:rPr lang="hu-HU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𝐵𝐵</m:t>
                        </m:r>
                        <m:r>
                          <a:rPr lang="hu-HU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𝐶𝐶</m:t>
                        </m:r>
                        <m:r>
                          <a:rPr lang="hu-HU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b="1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err="1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Heron</a:t>
                </a: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képlete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(akkor érdemes használni,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/>
                </a:r>
                <a:br>
                  <a:rPr lang="en-US" sz="24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ismerjük a háromszög oldalainak hosszát)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-ben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.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,</a:t>
                </a: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ahol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𝑝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(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félkerület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)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118" y="533400"/>
                <a:ext cx="10515601" cy="5592765"/>
              </a:xfrm>
              <a:blipFill rotWithShape="0">
                <a:blip r:embed="rId2"/>
                <a:stretch>
                  <a:fillRect l="-870" t="-8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33319" y="936190"/>
            <a:ext cx="4495800" cy="2619465"/>
            <a:chOff x="6004719" y="2590799"/>
            <a:chExt cx="5373763" cy="35813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5" t="7308" r="5498" b="26917"/>
            <a:stretch/>
          </p:blipFill>
          <p:spPr>
            <a:xfrm>
              <a:off x="6004719" y="2590799"/>
              <a:ext cx="5373763" cy="35813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006245" y="3159299"/>
                  <a:ext cx="277750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245" y="3159299"/>
                  <a:ext cx="277750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47368" t="-40000" r="-42105" b="-9428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516187" y="4053624"/>
                  <a:ext cx="293131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hu-HU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187" y="4053624"/>
                  <a:ext cx="293131" cy="28914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15000" t="-2941" r="-37500" b="-50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300428" y="5764759"/>
                  <a:ext cx="23191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0" bIns="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1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428" y="5764759"/>
                  <a:ext cx="23191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56250" t="-42424" r="-65625" b="-10303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134075" y="2621894"/>
              <a:ext cx="215058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24067" y="5615416"/>
              <a:ext cx="216707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33889" y="5475713"/>
              <a:ext cx="203509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63860" y="4552165"/>
              <a:ext cx="233205" cy="289143"/>
            </a:xfrm>
            <a:custGeom>
              <a:avLst/>
              <a:gdLst>
                <a:gd name="connsiteX0" fmla="*/ 0 w 174728"/>
                <a:gd name="connsiteY0" fmla="*/ 0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0 w 174728"/>
                <a:gd name="connsiteY4" fmla="*/ 0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76999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  <a:gd name="connsiteX0" fmla="*/ 9237 w 174728"/>
                <a:gd name="connsiteY0" fmla="*/ 9236 h 276999"/>
                <a:gd name="connsiteX1" fmla="*/ 174728 w 174728"/>
                <a:gd name="connsiteY1" fmla="*/ 0 h 276999"/>
                <a:gd name="connsiteX2" fmla="*/ 174728 w 174728"/>
                <a:gd name="connsiteY2" fmla="*/ 258526 h 276999"/>
                <a:gd name="connsiteX3" fmla="*/ 0 w 174728"/>
                <a:gd name="connsiteY3" fmla="*/ 276999 h 276999"/>
                <a:gd name="connsiteX4" fmla="*/ 9237 w 174728"/>
                <a:gd name="connsiteY4" fmla="*/ 9236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28" h="276999">
                  <a:moveTo>
                    <a:pt x="9237" y="9236"/>
                  </a:moveTo>
                  <a:lnTo>
                    <a:pt x="174728" y="0"/>
                  </a:lnTo>
                  <a:lnTo>
                    <a:pt x="174728" y="258526"/>
                  </a:lnTo>
                  <a:lnTo>
                    <a:pt x="0" y="276999"/>
                  </a:lnTo>
                  <a:lnTo>
                    <a:pt x="9237" y="923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9391" y="3667039"/>
            <a:ext cx="4259328" cy="2381682"/>
            <a:chOff x="7147719" y="3516868"/>
            <a:chExt cx="4259328" cy="238168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04919" y="3886200"/>
              <a:ext cx="457200" cy="1447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72195" y="3886200"/>
              <a:ext cx="3048000" cy="1828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04919" y="5334000"/>
              <a:ext cx="3505200" cy="381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85093" y="351686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A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7719" y="50386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B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97347" y="552921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802752" y="5407967"/>
                  <a:ext cx="369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752" y="5407967"/>
                  <a:ext cx="3698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66752" y="4208502"/>
                  <a:ext cx="366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i="1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6752" y="4208502"/>
                  <a:ext cx="36606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06916" y="4314735"/>
                  <a:ext cx="349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i="1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916" y="4314735"/>
                  <a:ext cx="34907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33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519" y="990600"/>
                <a:ext cx="1094565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A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derékszögű</a:t>
                </a:r>
                <a:r>
                  <a:rPr lang="en-US" sz="28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háromszög</a:t>
                </a:r>
                <a:r>
                  <a:rPr lang="en-US" sz="28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terület</a:t>
                </a:r>
                <a:r>
                  <a:rPr lang="en-US" sz="28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képlete</a:t>
                </a:r>
                <a:endParaRPr lang="en-US" sz="2800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i="1" dirty="0" smtClean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befog</m:t>
                            </m:r>
                            <m: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ó</m:t>
                            </m:r>
                          </m:e>
                          <m:sub>
                            <m: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befog</m:t>
                            </m:r>
                            <m: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ó</m:t>
                            </m:r>
                          </m:e>
                          <m:sub>
                            <m:r>
                              <a:rPr lang="en-US" sz="2400" i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                       </a:t>
                </a:r>
                <a:endParaRPr lang="en-US" sz="2400" i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                                                               </a:t>
                </a:r>
                <a:endParaRPr lang="en-US" sz="2400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" panose="02040503050406030204" pitchFamily="18" charset="0"/>
                  </a:rPr>
                  <a:t>                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19" y="990600"/>
                <a:ext cx="10945654" cy="4525963"/>
              </a:xfrm>
              <a:blipFill rotWithShape="0">
                <a:blip r:embed="rId2"/>
                <a:stretch>
                  <a:fillRect l="-1170" t="-14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995319" y="3962400"/>
            <a:ext cx="3276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95319" y="2209800"/>
            <a:ext cx="0" cy="1752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95319" y="2209800"/>
            <a:ext cx="3276600" cy="1752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95319" y="3733800"/>
            <a:ext cx="216000" cy="21600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18293" y="1905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itchFamily="18" charset="0"/>
                <a:ea typeface="Cambria" pitchFamily="18" charset="0"/>
              </a:rPr>
              <a:t>A</a:t>
            </a:r>
            <a:endParaRPr lang="en-US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8293" y="3886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8119" y="37966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itchFamily="18" charset="0"/>
                <a:ea typeface="Cambria" pitchFamily="18" charset="0"/>
              </a:rPr>
              <a:t>C</a:t>
            </a:r>
            <a:endParaRPr lang="en-US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93" y="685800"/>
            <a:ext cx="10337562" cy="655638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h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áromszög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oldalfelezője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3119" y="1447800"/>
                <a:ext cx="10515600" cy="4724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Értelmezés.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 szakaszt, amely a háromszög csúcsát összeköti a szemben fekvő oldal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felezőpontjával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a három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zög oldalfelezőjének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nevezzük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-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ben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𝐵𝐴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d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d>
                      <m:r>
                        <a:rPr lang="hu-HU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d>
                      <m:r>
                        <a:rPr lang="hu-HU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i="1" dirty="0" smtClean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u-HU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∩</m:t>
                    </m:r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𝐶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cs typeface="Times New Roman" pitchFamily="18" charset="0"/>
                  </a:rPr>
                  <a:t>,</a:t>
                </a:r>
                <a:endParaRPr lang="hu-HU" sz="2400" dirty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ahol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G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a háromszög 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súlypontja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</a:t>
                </a:r>
                <a:endParaRPr lang="hu-HU" sz="2400" i="1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119" y="1447800"/>
                <a:ext cx="10515600" cy="4724400"/>
              </a:xfrm>
              <a:blipFill rotWithShape="0">
                <a:blip r:embed="rId2"/>
                <a:stretch>
                  <a:fillRect l="-870" t="-903" r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85719" y="2496133"/>
            <a:ext cx="4495800" cy="3676067"/>
            <a:chOff x="5928519" y="2590800"/>
            <a:chExt cx="4495800" cy="36760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519" y="2590800"/>
              <a:ext cx="4495800" cy="36760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16074" y="5650468"/>
              <a:ext cx="32252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i="1" dirty="0">
                  <a:latin typeface="Cambria" pitchFamily="18" charset="0"/>
                  <a:ea typeface="Cambria" pitchFamily="18" charset="0"/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43319" y="4648200"/>
              <a:ext cx="309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586" y="3670426"/>
                  <a:ext cx="306225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24000" t="-15789" r="-20000" b="-2807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74397" y="4127626"/>
                  <a:ext cx="395993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  C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397" y="4127626"/>
                  <a:ext cx="395993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t="-15789" r="-13846" b="-2807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0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3939" y="5257026"/>
                  <a:ext cx="367268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16667" t="-31111" r="-1667" b="-4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844" y="2847975"/>
                  <a:ext cx="374709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950" y="4114800"/>
                  <a:ext cx="362370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92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1013487" y="685801"/>
                <a:ext cx="10337562" cy="54403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 súlypont tulajdonsága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súlypont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2:1 arányban osztja az oldalfelezőt.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𝐴𝐺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=2∙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𝐺𝐴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vagy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𝐺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  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𝐴𝐺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𝐴𝐴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oldalfelező tulajdonsága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oldalfelező két azonos területű háromszögre osztja a háromszöget.</a:t>
                </a:r>
                <a:endParaRPr lang="hu-HU" sz="2400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                            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3487" y="685801"/>
                <a:ext cx="10337562" cy="5440363"/>
              </a:xfrm>
              <a:blipFill rotWithShape="0">
                <a:blip r:embed="rId2"/>
                <a:stretch>
                  <a:fillRect l="-767" t="-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66719" y="1066801"/>
            <a:ext cx="4648200" cy="3505200"/>
            <a:chOff x="6385719" y="3733800"/>
            <a:chExt cx="2971800" cy="2289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3"/>
            <a:stretch/>
          </p:blipFill>
          <p:spPr>
            <a:xfrm>
              <a:off x="6385719" y="3733800"/>
              <a:ext cx="2971800" cy="2289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43594" y="5763332"/>
              <a:ext cx="213194" cy="2143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i="1" dirty="0">
                  <a:latin typeface="Cambria" pitchFamily="18" charset="0"/>
                  <a:ea typeface="Cambria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05672" y="5098510"/>
              <a:ext cx="204717" cy="2449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mbria" pitchFamily="18" charset="0"/>
                  <a:ea typeface="Cambria" pitchFamily="18" charset="0"/>
                </a:rPr>
                <a:t>C</a:t>
              </a:r>
              <a:endParaRPr lang="en-US" i="1" dirty="0">
                <a:latin typeface="Cambria" pitchFamily="18" charset="0"/>
                <a:ea typeface="Cambr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79763" y="4449935"/>
                  <a:ext cx="202420" cy="23196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763" y="4449935"/>
                  <a:ext cx="202420" cy="231963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21154" t="-13793" r="-15385" b="-2586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56788" y="4683144"/>
                  <a:ext cx="293401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72000" tIns="36000" rIns="36000" bIns="36000" rtlCol="0">
                  <a:spAutoFit/>
                </a:bodyPr>
                <a:lstStyle/>
                <a:p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hu-HU" i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788" y="4683144"/>
                  <a:ext cx="293401" cy="349702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262735"/>
                    <a:gd name="connsiteY0" fmla="*/ 23868 h 291631"/>
                    <a:gd name="connsiteX1" fmla="*/ 262735 w 262735"/>
                    <a:gd name="connsiteY1" fmla="*/ 0 h 291631"/>
                    <a:gd name="connsiteX2" fmla="*/ 174728 w 262735"/>
                    <a:gd name="connsiteY2" fmla="*/ 273158 h 291631"/>
                    <a:gd name="connsiteX3" fmla="*/ 0 w 262735"/>
                    <a:gd name="connsiteY3" fmla="*/ 291631 h 291631"/>
                    <a:gd name="connsiteX4" fmla="*/ 9237 w 262735"/>
                    <a:gd name="connsiteY4" fmla="*/ 23868 h 2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735" h="291631">
                      <a:moveTo>
                        <a:pt x="9237" y="23868"/>
                      </a:moveTo>
                      <a:lnTo>
                        <a:pt x="262735" y="0"/>
                      </a:lnTo>
                      <a:lnTo>
                        <a:pt x="174728" y="273158"/>
                      </a:lnTo>
                      <a:lnTo>
                        <a:pt x="0" y="291631"/>
                      </a:lnTo>
                      <a:lnTo>
                        <a:pt x="9237" y="23868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 l="-16000" t="-909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64217" y="5486400"/>
                  <a:ext cx="297902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hu-HU" i="0" smtClean="0">
                          <a:latin typeface="Cambria Math"/>
                          <a:ea typeface="Cambria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217" y="5486400"/>
                  <a:ext cx="297902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82918"/>
                    <a:gd name="connsiteY0" fmla="*/ 49717 h 317480"/>
                    <a:gd name="connsiteX1" fmla="*/ 182918 w 182918"/>
                    <a:gd name="connsiteY1" fmla="*/ 0 h 317480"/>
                    <a:gd name="connsiteX2" fmla="*/ 174728 w 182918"/>
                    <a:gd name="connsiteY2" fmla="*/ 299007 h 317480"/>
                    <a:gd name="connsiteX3" fmla="*/ 0 w 182918"/>
                    <a:gd name="connsiteY3" fmla="*/ 317480 h 317480"/>
                    <a:gd name="connsiteX4" fmla="*/ 9237 w 182918"/>
                    <a:gd name="connsiteY4" fmla="*/ 49717 h 317480"/>
                    <a:gd name="connsiteX0" fmla="*/ 0 w 203713"/>
                    <a:gd name="connsiteY0" fmla="*/ 64004 h 317480"/>
                    <a:gd name="connsiteX1" fmla="*/ 203713 w 203713"/>
                    <a:gd name="connsiteY1" fmla="*/ 0 h 317480"/>
                    <a:gd name="connsiteX2" fmla="*/ 195523 w 203713"/>
                    <a:gd name="connsiteY2" fmla="*/ 299007 h 317480"/>
                    <a:gd name="connsiteX3" fmla="*/ 20795 w 203713"/>
                    <a:gd name="connsiteY3" fmla="*/ 317480 h 317480"/>
                    <a:gd name="connsiteX4" fmla="*/ 0 w 203713"/>
                    <a:gd name="connsiteY4" fmla="*/ 64004 h 317480"/>
                    <a:gd name="connsiteX0" fmla="*/ 0 w 203713"/>
                    <a:gd name="connsiteY0" fmla="*/ 113130 h 366606"/>
                    <a:gd name="connsiteX1" fmla="*/ 203713 w 203713"/>
                    <a:gd name="connsiteY1" fmla="*/ 0 h 366606"/>
                    <a:gd name="connsiteX2" fmla="*/ 195523 w 203713"/>
                    <a:gd name="connsiteY2" fmla="*/ 348133 h 366606"/>
                    <a:gd name="connsiteX3" fmla="*/ 20795 w 203713"/>
                    <a:gd name="connsiteY3" fmla="*/ 366606 h 366606"/>
                    <a:gd name="connsiteX4" fmla="*/ 0 w 203713"/>
                    <a:gd name="connsiteY4" fmla="*/ 113130 h 366606"/>
                    <a:gd name="connsiteX0" fmla="*/ 0 w 210538"/>
                    <a:gd name="connsiteY0" fmla="*/ 74920 h 366606"/>
                    <a:gd name="connsiteX1" fmla="*/ 210538 w 210538"/>
                    <a:gd name="connsiteY1" fmla="*/ 0 h 366606"/>
                    <a:gd name="connsiteX2" fmla="*/ 202348 w 210538"/>
                    <a:gd name="connsiteY2" fmla="*/ 348133 h 366606"/>
                    <a:gd name="connsiteX3" fmla="*/ 27620 w 210538"/>
                    <a:gd name="connsiteY3" fmla="*/ 366606 h 366606"/>
                    <a:gd name="connsiteX4" fmla="*/ 0 w 210538"/>
                    <a:gd name="connsiteY4" fmla="*/ 74920 h 36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38" h="366606">
                      <a:moveTo>
                        <a:pt x="0" y="74920"/>
                      </a:moveTo>
                      <a:lnTo>
                        <a:pt x="210538" y="0"/>
                      </a:lnTo>
                      <a:lnTo>
                        <a:pt x="202348" y="348133"/>
                      </a:lnTo>
                      <a:lnTo>
                        <a:pt x="27620" y="366606"/>
                      </a:lnTo>
                      <a:lnTo>
                        <a:pt x="0" y="74920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 l="-2632" t="-20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12686" y="3810000"/>
                  <a:ext cx="32341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686" y="3810000"/>
                  <a:ext cx="323413" cy="276999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28" h="276999">
                      <a:moveTo>
                        <a:pt x="9237" y="9236"/>
                      </a:moveTo>
                      <a:lnTo>
                        <a:pt x="174728" y="0"/>
                      </a:lnTo>
                      <a:lnTo>
                        <a:pt x="174728" y="258526"/>
                      </a:lnTo>
                      <a:lnTo>
                        <a:pt x="0" y="276999"/>
                      </a:lnTo>
                      <a:lnTo>
                        <a:pt x="9237" y="9236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38817" y="4744696"/>
                  <a:ext cx="239533" cy="183738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817" y="4744696"/>
                  <a:ext cx="239533" cy="183738"/>
                </a:xfrm>
                <a:custGeom>
                  <a:avLst/>
                  <a:gdLst>
                    <a:gd name="connsiteX0" fmla="*/ 0 w 174728"/>
                    <a:gd name="connsiteY0" fmla="*/ 0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0 w 174728"/>
                    <a:gd name="connsiteY4" fmla="*/ 0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76999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9237 w 174728"/>
                    <a:gd name="connsiteY0" fmla="*/ 9236 h 276999"/>
                    <a:gd name="connsiteX1" fmla="*/ 174728 w 174728"/>
                    <a:gd name="connsiteY1" fmla="*/ 0 h 276999"/>
                    <a:gd name="connsiteX2" fmla="*/ 174728 w 174728"/>
                    <a:gd name="connsiteY2" fmla="*/ 258526 h 276999"/>
                    <a:gd name="connsiteX3" fmla="*/ 0 w 174728"/>
                    <a:gd name="connsiteY3" fmla="*/ 276999 h 276999"/>
                    <a:gd name="connsiteX4" fmla="*/ 9237 w 174728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65491 w 165491"/>
                    <a:gd name="connsiteY2" fmla="*/ 258526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  <a:gd name="connsiteX0" fmla="*/ 0 w 165491"/>
                    <a:gd name="connsiteY0" fmla="*/ 9236 h 276999"/>
                    <a:gd name="connsiteX1" fmla="*/ 165491 w 165491"/>
                    <a:gd name="connsiteY1" fmla="*/ 0 h 276999"/>
                    <a:gd name="connsiteX2" fmla="*/ 156791 w 165491"/>
                    <a:gd name="connsiteY2" fmla="*/ 265670 h 276999"/>
                    <a:gd name="connsiteX3" fmla="*/ 40788 w 165491"/>
                    <a:gd name="connsiteY3" fmla="*/ 276999 h 276999"/>
                    <a:gd name="connsiteX4" fmla="*/ 0 w 165491"/>
                    <a:gd name="connsiteY4" fmla="*/ 9236 h 2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91" h="276999">
                      <a:moveTo>
                        <a:pt x="0" y="9236"/>
                      </a:moveTo>
                      <a:lnTo>
                        <a:pt x="165491" y="0"/>
                      </a:lnTo>
                      <a:lnTo>
                        <a:pt x="156791" y="265670"/>
                      </a:lnTo>
                      <a:lnTo>
                        <a:pt x="40788" y="276999"/>
                      </a:lnTo>
                      <a:lnTo>
                        <a:pt x="0" y="9236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64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57" y="411162"/>
            <a:ext cx="10134865" cy="1036638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h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áromszög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szögfelezője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138" y="1219200"/>
                <a:ext cx="10337562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3000"/>
                  </a:lnSpc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Értelmezés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Azt a félegyenest, amelynek kezdőpontja a szög csúcsában van és a szöget két kongruens részre osztja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szögfelezőnek nevezzük.</a:t>
                </a:r>
              </a:p>
              <a:p>
                <a:pPr marL="0" indent="0">
                  <a:lnSpc>
                    <a:spcPct val="113000"/>
                  </a:lnSpc>
                  <a:buNone/>
                </a:pPr>
                <a:endParaRPr lang="en-US" sz="1400" i="1" dirty="0" smtClean="0">
                  <a:latin typeface="Cambria" panose="02040503050406030204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3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-ben</a:t>
                </a:r>
              </a:p>
              <a:p>
                <a:pPr marL="0" indent="0">
                  <a:lnSpc>
                    <a:spcPct val="113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𝐴𝐴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′⊂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𝐵𝐴𝐶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𝐵𝐴𝐴</m:t>
                        </m:r>
                        <m:r>
                          <a:rPr lang="en-US" sz="2400" b="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3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𝐵𝐵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′⊂</m:t>
                        </m:r>
                      </m:e>
                    </m:d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𝐵</m:t>
                            </m:r>
                            <m:r>
                              <a:rPr lang="en-US" sz="2400" i="1" dirty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i="1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𝐵𝐵</m:t>
                        </m:r>
                        <m: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3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𝐶𝐶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′⊂</m:t>
                        </m:r>
                      </m:e>
                    </m:d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𝐴𝐶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𝐶𝐶</m:t>
                        </m:r>
                        <m: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3000"/>
                  </a:lnSpc>
                  <a:buNone/>
                </a:pPr>
                <a:endParaRPr lang="hu-HU" sz="1600" dirty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3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𝐴𝐴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′∩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𝐵𝐵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′∩</m:t>
                        </m:r>
                        <m:d>
                          <m:dPr>
                            <m:endChr m:val=""/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  <a:cs typeface="Times New Roman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b="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b="0" i="1">
                                    <a:latin typeface="Cambria Math"/>
                                    <a:ea typeface="Cambria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lnSpc>
                    <a:spcPct val="113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ahol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I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háromszögbe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írt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kör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középpontja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</a:t>
                </a:r>
                <a:endParaRPr lang="hu-HU" sz="2400" i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138" y="1219200"/>
                <a:ext cx="10337562" cy="5410200"/>
              </a:xfrm>
              <a:blipFill rotWithShape="0">
                <a:blip r:embed="rId2"/>
                <a:stretch>
                  <a:fillRect l="-944" t="-676" r="-10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18519" r="3818" b="14815"/>
          <a:stretch/>
        </p:blipFill>
        <p:spPr>
          <a:xfrm>
            <a:off x="6004720" y="2175642"/>
            <a:ext cx="5334000" cy="3310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7033" y="4819003"/>
            <a:ext cx="333457" cy="32824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i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8555" y="4734011"/>
            <a:ext cx="320198" cy="3751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itchFamily="18" charset="0"/>
                <a:ea typeface="Cambria" pitchFamily="18" charset="0"/>
              </a:rPr>
              <a:t>C</a:t>
            </a:r>
            <a:endParaRPr lang="en-US" i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71719" y="2949982"/>
                <a:ext cx="316606" cy="355193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8" h="276999">
                    <a:moveTo>
                      <a:pt x="9237" y="9236"/>
                    </a:moveTo>
                    <a:lnTo>
                      <a:pt x="174728" y="0"/>
                    </a:lnTo>
                    <a:lnTo>
                      <a:pt x="174728" y="258526"/>
                    </a:lnTo>
                    <a:lnTo>
                      <a:pt x="0" y="276999"/>
                    </a:lnTo>
                    <a:lnTo>
                      <a:pt x="9237" y="9236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none" lIns="72000" tIns="36000" rIns="36000" bIns="36000" rtlCol="0">
                <a:spAutoFit/>
              </a:bodyPr>
              <a:lstStyle/>
              <a:p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hu-HU" i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719" y="2949982"/>
                <a:ext cx="316606" cy="355193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8" h="276999">
                    <a:moveTo>
                      <a:pt x="9237" y="9236"/>
                    </a:moveTo>
                    <a:lnTo>
                      <a:pt x="174728" y="0"/>
                    </a:lnTo>
                    <a:lnTo>
                      <a:pt x="174728" y="258526"/>
                    </a:lnTo>
                    <a:lnTo>
                      <a:pt x="0" y="276999"/>
                    </a:lnTo>
                    <a:lnTo>
                      <a:pt x="9237" y="9236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 l="-23529" t="-13793" r="-15686" b="-258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6213" y="3295540"/>
                <a:ext cx="458909" cy="535481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262735"/>
                  <a:gd name="connsiteY0" fmla="*/ 23868 h 291631"/>
                  <a:gd name="connsiteX1" fmla="*/ 262735 w 262735"/>
                  <a:gd name="connsiteY1" fmla="*/ 0 h 291631"/>
                  <a:gd name="connsiteX2" fmla="*/ 174728 w 262735"/>
                  <a:gd name="connsiteY2" fmla="*/ 273158 h 291631"/>
                  <a:gd name="connsiteX3" fmla="*/ 0 w 262735"/>
                  <a:gd name="connsiteY3" fmla="*/ 291631 h 291631"/>
                  <a:gd name="connsiteX4" fmla="*/ 9237 w 262735"/>
                  <a:gd name="connsiteY4" fmla="*/ 23868 h 2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735" h="291631">
                    <a:moveTo>
                      <a:pt x="9237" y="23868"/>
                    </a:moveTo>
                    <a:lnTo>
                      <a:pt x="262735" y="0"/>
                    </a:lnTo>
                    <a:lnTo>
                      <a:pt x="174728" y="273158"/>
                    </a:lnTo>
                    <a:lnTo>
                      <a:pt x="0" y="291631"/>
                    </a:lnTo>
                    <a:lnTo>
                      <a:pt x="9237" y="2386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none" lIns="72000" tIns="36000" rIns="36000" bIns="36000" rtlCol="0">
                <a:spAutoFit/>
              </a:bodyPr>
              <a:lstStyle/>
              <a:p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hu-HU" i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13" y="3295540"/>
                <a:ext cx="458909" cy="535481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262735"/>
                  <a:gd name="connsiteY0" fmla="*/ 23868 h 291631"/>
                  <a:gd name="connsiteX1" fmla="*/ 262735 w 262735"/>
                  <a:gd name="connsiteY1" fmla="*/ 0 h 291631"/>
                  <a:gd name="connsiteX2" fmla="*/ 174728 w 262735"/>
                  <a:gd name="connsiteY2" fmla="*/ 273158 h 291631"/>
                  <a:gd name="connsiteX3" fmla="*/ 0 w 262735"/>
                  <a:gd name="connsiteY3" fmla="*/ 291631 h 291631"/>
                  <a:gd name="connsiteX4" fmla="*/ 9237 w 262735"/>
                  <a:gd name="connsiteY4" fmla="*/ 23868 h 2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735" h="291631">
                    <a:moveTo>
                      <a:pt x="9237" y="23868"/>
                    </a:moveTo>
                    <a:lnTo>
                      <a:pt x="262735" y="0"/>
                    </a:lnTo>
                    <a:lnTo>
                      <a:pt x="174728" y="273158"/>
                    </a:lnTo>
                    <a:lnTo>
                      <a:pt x="0" y="291631"/>
                    </a:lnTo>
                    <a:lnTo>
                      <a:pt x="9237" y="2386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l="-16000" t="-9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9719" y="5033670"/>
                <a:ext cx="465949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82918"/>
                  <a:gd name="connsiteY0" fmla="*/ 49717 h 317480"/>
                  <a:gd name="connsiteX1" fmla="*/ 182918 w 182918"/>
                  <a:gd name="connsiteY1" fmla="*/ 0 h 317480"/>
                  <a:gd name="connsiteX2" fmla="*/ 174728 w 182918"/>
                  <a:gd name="connsiteY2" fmla="*/ 299007 h 317480"/>
                  <a:gd name="connsiteX3" fmla="*/ 0 w 182918"/>
                  <a:gd name="connsiteY3" fmla="*/ 317480 h 317480"/>
                  <a:gd name="connsiteX4" fmla="*/ 9237 w 182918"/>
                  <a:gd name="connsiteY4" fmla="*/ 49717 h 317480"/>
                  <a:gd name="connsiteX0" fmla="*/ 0 w 203713"/>
                  <a:gd name="connsiteY0" fmla="*/ 64004 h 317480"/>
                  <a:gd name="connsiteX1" fmla="*/ 203713 w 203713"/>
                  <a:gd name="connsiteY1" fmla="*/ 0 h 317480"/>
                  <a:gd name="connsiteX2" fmla="*/ 195523 w 203713"/>
                  <a:gd name="connsiteY2" fmla="*/ 299007 h 317480"/>
                  <a:gd name="connsiteX3" fmla="*/ 20795 w 203713"/>
                  <a:gd name="connsiteY3" fmla="*/ 317480 h 317480"/>
                  <a:gd name="connsiteX4" fmla="*/ 0 w 203713"/>
                  <a:gd name="connsiteY4" fmla="*/ 64004 h 317480"/>
                  <a:gd name="connsiteX0" fmla="*/ 0 w 203713"/>
                  <a:gd name="connsiteY0" fmla="*/ 113130 h 366606"/>
                  <a:gd name="connsiteX1" fmla="*/ 203713 w 203713"/>
                  <a:gd name="connsiteY1" fmla="*/ 0 h 366606"/>
                  <a:gd name="connsiteX2" fmla="*/ 195523 w 203713"/>
                  <a:gd name="connsiteY2" fmla="*/ 348133 h 366606"/>
                  <a:gd name="connsiteX3" fmla="*/ 20795 w 203713"/>
                  <a:gd name="connsiteY3" fmla="*/ 366606 h 366606"/>
                  <a:gd name="connsiteX4" fmla="*/ 0 w 203713"/>
                  <a:gd name="connsiteY4" fmla="*/ 113130 h 366606"/>
                  <a:gd name="connsiteX0" fmla="*/ 0 w 210538"/>
                  <a:gd name="connsiteY0" fmla="*/ 74920 h 366606"/>
                  <a:gd name="connsiteX1" fmla="*/ 210538 w 210538"/>
                  <a:gd name="connsiteY1" fmla="*/ 0 h 366606"/>
                  <a:gd name="connsiteX2" fmla="*/ 202348 w 210538"/>
                  <a:gd name="connsiteY2" fmla="*/ 348133 h 366606"/>
                  <a:gd name="connsiteX3" fmla="*/ 27620 w 210538"/>
                  <a:gd name="connsiteY3" fmla="*/ 366606 h 366606"/>
                  <a:gd name="connsiteX4" fmla="*/ 0 w 210538"/>
                  <a:gd name="connsiteY4" fmla="*/ 74920 h 36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538" h="366606">
                    <a:moveTo>
                      <a:pt x="0" y="74920"/>
                    </a:moveTo>
                    <a:lnTo>
                      <a:pt x="210538" y="0"/>
                    </a:lnTo>
                    <a:lnTo>
                      <a:pt x="202348" y="348133"/>
                    </a:lnTo>
                    <a:lnTo>
                      <a:pt x="27620" y="366606"/>
                    </a:lnTo>
                    <a:lnTo>
                      <a:pt x="0" y="7492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i="0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719" y="5033670"/>
                <a:ext cx="465949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82918"/>
                  <a:gd name="connsiteY0" fmla="*/ 49717 h 317480"/>
                  <a:gd name="connsiteX1" fmla="*/ 182918 w 182918"/>
                  <a:gd name="connsiteY1" fmla="*/ 0 h 317480"/>
                  <a:gd name="connsiteX2" fmla="*/ 174728 w 182918"/>
                  <a:gd name="connsiteY2" fmla="*/ 299007 h 317480"/>
                  <a:gd name="connsiteX3" fmla="*/ 0 w 182918"/>
                  <a:gd name="connsiteY3" fmla="*/ 317480 h 317480"/>
                  <a:gd name="connsiteX4" fmla="*/ 9237 w 182918"/>
                  <a:gd name="connsiteY4" fmla="*/ 49717 h 317480"/>
                  <a:gd name="connsiteX0" fmla="*/ 0 w 203713"/>
                  <a:gd name="connsiteY0" fmla="*/ 64004 h 317480"/>
                  <a:gd name="connsiteX1" fmla="*/ 203713 w 203713"/>
                  <a:gd name="connsiteY1" fmla="*/ 0 h 317480"/>
                  <a:gd name="connsiteX2" fmla="*/ 195523 w 203713"/>
                  <a:gd name="connsiteY2" fmla="*/ 299007 h 317480"/>
                  <a:gd name="connsiteX3" fmla="*/ 20795 w 203713"/>
                  <a:gd name="connsiteY3" fmla="*/ 317480 h 317480"/>
                  <a:gd name="connsiteX4" fmla="*/ 0 w 203713"/>
                  <a:gd name="connsiteY4" fmla="*/ 64004 h 317480"/>
                  <a:gd name="connsiteX0" fmla="*/ 0 w 203713"/>
                  <a:gd name="connsiteY0" fmla="*/ 113130 h 366606"/>
                  <a:gd name="connsiteX1" fmla="*/ 203713 w 203713"/>
                  <a:gd name="connsiteY1" fmla="*/ 0 h 366606"/>
                  <a:gd name="connsiteX2" fmla="*/ 195523 w 203713"/>
                  <a:gd name="connsiteY2" fmla="*/ 348133 h 366606"/>
                  <a:gd name="connsiteX3" fmla="*/ 20795 w 203713"/>
                  <a:gd name="connsiteY3" fmla="*/ 366606 h 366606"/>
                  <a:gd name="connsiteX4" fmla="*/ 0 w 203713"/>
                  <a:gd name="connsiteY4" fmla="*/ 113130 h 366606"/>
                  <a:gd name="connsiteX0" fmla="*/ 0 w 210538"/>
                  <a:gd name="connsiteY0" fmla="*/ 74920 h 366606"/>
                  <a:gd name="connsiteX1" fmla="*/ 210538 w 210538"/>
                  <a:gd name="connsiteY1" fmla="*/ 0 h 366606"/>
                  <a:gd name="connsiteX2" fmla="*/ 202348 w 210538"/>
                  <a:gd name="connsiteY2" fmla="*/ 348133 h 366606"/>
                  <a:gd name="connsiteX3" fmla="*/ 27620 w 210538"/>
                  <a:gd name="connsiteY3" fmla="*/ 366606 h 366606"/>
                  <a:gd name="connsiteX4" fmla="*/ 0 w 210538"/>
                  <a:gd name="connsiteY4" fmla="*/ 74920 h 36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538" h="366606">
                    <a:moveTo>
                      <a:pt x="0" y="74920"/>
                    </a:moveTo>
                    <a:lnTo>
                      <a:pt x="210538" y="0"/>
                    </a:lnTo>
                    <a:lnTo>
                      <a:pt x="202348" y="348133"/>
                    </a:lnTo>
                    <a:lnTo>
                      <a:pt x="27620" y="366606"/>
                    </a:lnTo>
                    <a:lnTo>
                      <a:pt x="0" y="7492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t="-31111" b="-4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71519" y="2255838"/>
                <a:ext cx="287061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8" h="276999">
                    <a:moveTo>
                      <a:pt x="9237" y="9236"/>
                    </a:moveTo>
                    <a:lnTo>
                      <a:pt x="174728" y="0"/>
                    </a:lnTo>
                    <a:lnTo>
                      <a:pt x="174728" y="258526"/>
                    </a:lnTo>
                    <a:lnTo>
                      <a:pt x="0" y="276999"/>
                    </a:lnTo>
                    <a:lnTo>
                      <a:pt x="9237" y="9236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none" lIns="0" tIns="0" rIns="36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19" y="2255838"/>
                <a:ext cx="287061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8" h="276999">
                    <a:moveTo>
                      <a:pt x="9237" y="9236"/>
                    </a:moveTo>
                    <a:lnTo>
                      <a:pt x="174728" y="0"/>
                    </a:lnTo>
                    <a:lnTo>
                      <a:pt x="174728" y="258526"/>
                    </a:lnTo>
                    <a:lnTo>
                      <a:pt x="0" y="276999"/>
                    </a:lnTo>
                    <a:lnTo>
                      <a:pt x="9237" y="9236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 l="-19149" b="-1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8685" y="3524250"/>
                <a:ext cx="322067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0 w 165491"/>
                  <a:gd name="connsiteY0" fmla="*/ 9236 h 276999"/>
                  <a:gd name="connsiteX1" fmla="*/ 165491 w 165491"/>
                  <a:gd name="connsiteY1" fmla="*/ 0 h 276999"/>
                  <a:gd name="connsiteX2" fmla="*/ 165491 w 165491"/>
                  <a:gd name="connsiteY2" fmla="*/ 258526 h 276999"/>
                  <a:gd name="connsiteX3" fmla="*/ 40788 w 165491"/>
                  <a:gd name="connsiteY3" fmla="*/ 276999 h 276999"/>
                  <a:gd name="connsiteX4" fmla="*/ 0 w 165491"/>
                  <a:gd name="connsiteY4" fmla="*/ 9236 h 276999"/>
                  <a:gd name="connsiteX0" fmla="*/ 0 w 165491"/>
                  <a:gd name="connsiteY0" fmla="*/ 9236 h 276999"/>
                  <a:gd name="connsiteX1" fmla="*/ 165491 w 165491"/>
                  <a:gd name="connsiteY1" fmla="*/ 0 h 276999"/>
                  <a:gd name="connsiteX2" fmla="*/ 156791 w 165491"/>
                  <a:gd name="connsiteY2" fmla="*/ 265670 h 276999"/>
                  <a:gd name="connsiteX3" fmla="*/ 40788 w 165491"/>
                  <a:gd name="connsiteY3" fmla="*/ 276999 h 276999"/>
                  <a:gd name="connsiteX4" fmla="*/ 0 w 165491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491" h="276999">
                    <a:moveTo>
                      <a:pt x="0" y="9236"/>
                    </a:moveTo>
                    <a:lnTo>
                      <a:pt x="165491" y="0"/>
                    </a:lnTo>
                    <a:lnTo>
                      <a:pt x="156791" y="265670"/>
                    </a:lnTo>
                    <a:lnTo>
                      <a:pt x="40788" y="276999"/>
                    </a:lnTo>
                    <a:lnTo>
                      <a:pt x="0" y="9236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itchFamily="18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85" y="3524250"/>
                <a:ext cx="322067" cy="276999"/>
              </a:xfrm>
              <a:custGeom>
                <a:avLst/>
                <a:gdLst>
                  <a:gd name="connsiteX0" fmla="*/ 0 w 174728"/>
                  <a:gd name="connsiteY0" fmla="*/ 0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0 w 174728"/>
                  <a:gd name="connsiteY4" fmla="*/ 0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76999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9237 w 174728"/>
                  <a:gd name="connsiteY0" fmla="*/ 9236 h 276999"/>
                  <a:gd name="connsiteX1" fmla="*/ 174728 w 174728"/>
                  <a:gd name="connsiteY1" fmla="*/ 0 h 276999"/>
                  <a:gd name="connsiteX2" fmla="*/ 174728 w 174728"/>
                  <a:gd name="connsiteY2" fmla="*/ 258526 h 276999"/>
                  <a:gd name="connsiteX3" fmla="*/ 0 w 174728"/>
                  <a:gd name="connsiteY3" fmla="*/ 276999 h 276999"/>
                  <a:gd name="connsiteX4" fmla="*/ 9237 w 174728"/>
                  <a:gd name="connsiteY4" fmla="*/ 9236 h 276999"/>
                  <a:gd name="connsiteX0" fmla="*/ 0 w 165491"/>
                  <a:gd name="connsiteY0" fmla="*/ 9236 h 276999"/>
                  <a:gd name="connsiteX1" fmla="*/ 165491 w 165491"/>
                  <a:gd name="connsiteY1" fmla="*/ 0 h 276999"/>
                  <a:gd name="connsiteX2" fmla="*/ 165491 w 165491"/>
                  <a:gd name="connsiteY2" fmla="*/ 258526 h 276999"/>
                  <a:gd name="connsiteX3" fmla="*/ 40788 w 165491"/>
                  <a:gd name="connsiteY3" fmla="*/ 276999 h 276999"/>
                  <a:gd name="connsiteX4" fmla="*/ 0 w 165491"/>
                  <a:gd name="connsiteY4" fmla="*/ 9236 h 276999"/>
                  <a:gd name="connsiteX0" fmla="*/ 0 w 165491"/>
                  <a:gd name="connsiteY0" fmla="*/ 9236 h 276999"/>
                  <a:gd name="connsiteX1" fmla="*/ 165491 w 165491"/>
                  <a:gd name="connsiteY1" fmla="*/ 0 h 276999"/>
                  <a:gd name="connsiteX2" fmla="*/ 156791 w 165491"/>
                  <a:gd name="connsiteY2" fmla="*/ 265670 h 276999"/>
                  <a:gd name="connsiteX3" fmla="*/ 40788 w 165491"/>
                  <a:gd name="connsiteY3" fmla="*/ 276999 h 276999"/>
                  <a:gd name="connsiteX4" fmla="*/ 0 w 165491"/>
                  <a:gd name="connsiteY4" fmla="*/ 9236 h 2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491" h="276999">
                    <a:moveTo>
                      <a:pt x="0" y="9236"/>
                    </a:moveTo>
                    <a:lnTo>
                      <a:pt x="165491" y="0"/>
                    </a:lnTo>
                    <a:lnTo>
                      <a:pt x="156791" y="265670"/>
                    </a:lnTo>
                    <a:lnTo>
                      <a:pt x="40788" y="276999"/>
                    </a:lnTo>
                    <a:lnTo>
                      <a:pt x="0" y="9236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3459</Words>
  <Application>Microsoft Office PowerPoint</Application>
  <PresentationFormat>Custom</PresentationFormat>
  <Paragraphs>546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Háromszögek</vt:lpstr>
      <vt:lpstr>Tartalom</vt:lpstr>
      <vt:lpstr>1. Nevezetes vonalak a háromszögben</vt:lpstr>
      <vt:lpstr>PowerPoint Presentation</vt:lpstr>
      <vt:lpstr>PowerPoint Presentation</vt:lpstr>
      <vt:lpstr>PowerPoint Presentation</vt:lpstr>
      <vt:lpstr>A háromszög oldalfelezője</vt:lpstr>
      <vt:lpstr>PowerPoint Presentation</vt:lpstr>
      <vt:lpstr>A háromszög szögfelezője</vt:lpstr>
      <vt:lpstr>PowerPoint Presentation</vt:lpstr>
      <vt:lpstr>A háromszög oldalfelező merőlegese </vt:lpstr>
      <vt:lpstr>PowerPoint Presentation</vt:lpstr>
      <vt:lpstr>PowerPoint Presentation</vt:lpstr>
      <vt:lpstr>2. Az általános háromszögek kongruencia esetei</vt:lpstr>
      <vt:lpstr>PowerPoint Presentation</vt:lpstr>
      <vt:lpstr>PowerPoint Presentation</vt:lpstr>
      <vt:lpstr>3. Sajátos háromszögek tulajdonságai </vt:lpstr>
      <vt:lpstr>A derékszögű háromszög</vt:lpstr>
      <vt:lpstr>PowerPoint Presentation</vt:lpstr>
      <vt:lpstr>Az egyenlő oldalú háromszög</vt:lpstr>
      <vt:lpstr>PowerPoint Presentation</vt:lpstr>
      <vt:lpstr>4. Metrikus összefüggések a derékszögű háromszögben</vt:lpstr>
      <vt:lpstr>PowerPoint Presentation</vt:lpstr>
      <vt:lpstr>Szögfüggvények </vt:lpstr>
      <vt:lpstr>A terület kiszámítása szögfüggvény segítségével</vt:lpstr>
      <vt:lpstr>5. Megoldott feladatok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Házi feladat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Háromszögek</dc:title>
  <dc:creator>User</dc:creator>
  <cp:lastModifiedBy>BTL</cp:lastModifiedBy>
  <cp:revision>298</cp:revision>
  <dcterms:created xsi:type="dcterms:W3CDTF">2020-04-21T13:49:36Z</dcterms:created>
  <dcterms:modified xsi:type="dcterms:W3CDTF">2020-04-29T12:35:10Z</dcterms:modified>
</cp:coreProperties>
</file>