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1"/>
  </p:notesMasterIdLst>
  <p:handoutMasterIdLst>
    <p:handoutMasterId r:id="rId22"/>
  </p:handoutMasterIdLst>
  <p:sldIdLst>
    <p:sldId id="258" r:id="rId2"/>
    <p:sldId id="306" r:id="rId3"/>
    <p:sldId id="307" r:id="rId4"/>
    <p:sldId id="308" r:id="rId5"/>
    <p:sldId id="309" r:id="rId6"/>
    <p:sldId id="285" r:id="rId7"/>
    <p:sldId id="297" r:id="rId8"/>
    <p:sldId id="287" r:id="rId9"/>
    <p:sldId id="299" r:id="rId10"/>
    <p:sldId id="300" r:id="rId11"/>
    <p:sldId id="302" r:id="rId12"/>
    <p:sldId id="298" r:id="rId13"/>
    <p:sldId id="312" r:id="rId14"/>
    <p:sldId id="313" r:id="rId15"/>
    <p:sldId id="314" r:id="rId16"/>
    <p:sldId id="286" r:id="rId17"/>
    <p:sldId id="273" r:id="rId18"/>
    <p:sldId id="284" r:id="rId19"/>
    <p:sldId id="315" r:id="rId20"/>
  </p:sldIdLst>
  <p:sldSz cx="10404475" cy="6480175"/>
  <p:notesSz cx="6858000" cy="9144000"/>
  <p:defaultTextStyle>
    <a:defPPr>
      <a:defRPr lang="hu-HU"/>
    </a:defPPr>
    <a:lvl1pPr marL="0" algn="l" defTabSz="881207" rtl="0" eaLnBrk="1" latinLnBrk="0" hangingPunct="1">
      <a:defRPr sz="1735" kern="1200">
        <a:solidFill>
          <a:schemeClr val="tx1"/>
        </a:solidFill>
        <a:latin typeface="+mn-lt"/>
        <a:ea typeface="+mn-ea"/>
        <a:cs typeface="+mn-cs"/>
      </a:defRPr>
    </a:lvl1pPr>
    <a:lvl2pPr marL="440604" algn="l" defTabSz="881207" rtl="0" eaLnBrk="1" latinLnBrk="0" hangingPunct="1">
      <a:defRPr sz="1735" kern="1200">
        <a:solidFill>
          <a:schemeClr val="tx1"/>
        </a:solidFill>
        <a:latin typeface="+mn-lt"/>
        <a:ea typeface="+mn-ea"/>
        <a:cs typeface="+mn-cs"/>
      </a:defRPr>
    </a:lvl2pPr>
    <a:lvl3pPr marL="881207" algn="l" defTabSz="881207" rtl="0" eaLnBrk="1" latinLnBrk="0" hangingPunct="1">
      <a:defRPr sz="1735" kern="1200">
        <a:solidFill>
          <a:schemeClr val="tx1"/>
        </a:solidFill>
        <a:latin typeface="+mn-lt"/>
        <a:ea typeface="+mn-ea"/>
        <a:cs typeface="+mn-cs"/>
      </a:defRPr>
    </a:lvl3pPr>
    <a:lvl4pPr marL="1321811" algn="l" defTabSz="881207" rtl="0" eaLnBrk="1" latinLnBrk="0" hangingPunct="1">
      <a:defRPr sz="1735" kern="1200">
        <a:solidFill>
          <a:schemeClr val="tx1"/>
        </a:solidFill>
        <a:latin typeface="+mn-lt"/>
        <a:ea typeface="+mn-ea"/>
        <a:cs typeface="+mn-cs"/>
      </a:defRPr>
    </a:lvl4pPr>
    <a:lvl5pPr marL="1762415" algn="l" defTabSz="881207" rtl="0" eaLnBrk="1" latinLnBrk="0" hangingPunct="1">
      <a:defRPr sz="1735" kern="1200">
        <a:solidFill>
          <a:schemeClr val="tx1"/>
        </a:solidFill>
        <a:latin typeface="+mn-lt"/>
        <a:ea typeface="+mn-ea"/>
        <a:cs typeface="+mn-cs"/>
      </a:defRPr>
    </a:lvl5pPr>
    <a:lvl6pPr marL="2203018" algn="l" defTabSz="881207" rtl="0" eaLnBrk="1" latinLnBrk="0" hangingPunct="1">
      <a:defRPr sz="1735" kern="1200">
        <a:solidFill>
          <a:schemeClr val="tx1"/>
        </a:solidFill>
        <a:latin typeface="+mn-lt"/>
        <a:ea typeface="+mn-ea"/>
        <a:cs typeface="+mn-cs"/>
      </a:defRPr>
    </a:lvl6pPr>
    <a:lvl7pPr marL="2643622" algn="l" defTabSz="881207" rtl="0" eaLnBrk="1" latinLnBrk="0" hangingPunct="1">
      <a:defRPr sz="1735" kern="1200">
        <a:solidFill>
          <a:schemeClr val="tx1"/>
        </a:solidFill>
        <a:latin typeface="+mn-lt"/>
        <a:ea typeface="+mn-ea"/>
        <a:cs typeface="+mn-cs"/>
      </a:defRPr>
    </a:lvl7pPr>
    <a:lvl8pPr marL="3084225" algn="l" defTabSz="881207" rtl="0" eaLnBrk="1" latinLnBrk="0" hangingPunct="1">
      <a:defRPr sz="1735" kern="1200">
        <a:solidFill>
          <a:schemeClr val="tx1"/>
        </a:solidFill>
        <a:latin typeface="+mn-lt"/>
        <a:ea typeface="+mn-ea"/>
        <a:cs typeface="+mn-cs"/>
      </a:defRPr>
    </a:lvl8pPr>
    <a:lvl9pPr marL="3524829" algn="l" defTabSz="881207" rtl="0" eaLnBrk="1" latinLnBrk="0" hangingPunct="1">
      <a:defRPr sz="173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1" userDrawn="1">
          <p15:clr>
            <a:srgbClr val="A4A3A4"/>
          </p15:clr>
        </p15:guide>
        <p15:guide id="2" pos="327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960" y="67"/>
      </p:cViewPr>
      <p:guideLst>
        <p:guide orient="horz" pos="2041"/>
        <p:guide pos="32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3.wmf"/><Relationship Id="rId1" Type="http://schemas.openxmlformats.org/officeDocument/2006/relationships/image" Target="../media/image72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3" Type="http://schemas.openxmlformats.org/officeDocument/2006/relationships/image" Target="../media/image76.wmf"/><Relationship Id="rId7" Type="http://schemas.openxmlformats.org/officeDocument/2006/relationships/image" Target="../media/image80.wmf"/><Relationship Id="rId12" Type="http://schemas.openxmlformats.org/officeDocument/2006/relationships/image" Target="../media/image84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6" Type="http://schemas.openxmlformats.org/officeDocument/2006/relationships/image" Target="../media/image79.wmf"/><Relationship Id="rId11" Type="http://schemas.openxmlformats.org/officeDocument/2006/relationships/image" Target="../media/image59.wmf"/><Relationship Id="rId5" Type="http://schemas.openxmlformats.org/officeDocument/2006/relationships/image" Target="../media/image78.wmf"/><Relationship Id="rId10" Type="http://schemas.openxmlformats.org/officeDocument/2006/relationships/image" Target="../media/image83.wmf"/><Relationship Id="rId4" Type="http://schemas.openxmlformats.org/officeDocument/2006/relationships/image" Target="../media/image77.wmf"/><Relationship Id="rId9" Type="http://schemas.openxmlformats.org/officeDocument/2006/relationships/image" Target="../media/image8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4" Type="http://schemas.openxmlformats.org/officeDocument/2006/relationships/image" Target="../media/image8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6" Type="http://schemas.openxmlformats.org/officeDocument/2006/relationships/image" Target="../media/image94.wmf"/><Relationship Id="rId5" Type="http://schemas.openxmlformats.org/officeDocument/2006/relationships/image" Target="../media/image93.wmf"/><Relationship Id="rId4" Type="http://schemas.openxmlformats.org/officeDocument/2006/relationships/image" Target="../media/image92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wmf"/><Relationship Id="rId3" Type="http://schemas.openxmlformats.org/officeDocument/2006/relationships/image" Target="../media/image97.wmf"/><Relationship Id="rId7" Type="http://schemas.openxmlformats.org/officeDocument/2006/relationships/image" Target="../media/image101.wmf"/><Relationship Id="rId12" Type="http://schemas.openxmlformats.org/officeDocument/2006/relationships/image" Target="../media/image106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Relationship Id="rId6" Type="http://schemas.openxmlformats.org/officeDocument/2006/relationships/image" Target="../media/image100.wmf"/><Relationship Id="rId11" Type="http://schemas.openxmlformats.org/officeDocument/2006/relationships/image" Target="../media/image105.wmf"/><Relationship Id="rId5" Type="http://schemas.openxmlformats.org/officeDocument/2006/relationships/image" Target="../media/image99.wmf"/><Relationship Id="rId10" Type="http://schemas.openxmlformats.org/officeDocument/2006/relationships/image" Target="../media/image104.wmf"/><Relationship Id="rId4" Type="http://schemas.openxmlformats.org/officeDocument/2006/relationships/image" Target="../media/image98.wmf"/><Relationship Id="rId9" Type="http://schemas.openxmlformats.org/officeDocument/2006/relationships/image" Target="../media/image10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image" Target="../media/image11.wmf"/><Relationship Id="rId7" Type="http://schemas.openxmlformats.org/officeDocument/2006/relationships/image" Target="../media/image3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17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36.wmf"/><Relationship Id="rId18" Type="http://schemas.openxmlformats.org/officeDocument/2006/relationships/image" Target="../media/image41.wmf"/><Relationship Id="rId26" Type="http://schemas.openxmlformats.org/officeDocument/2006/relationships/image" Target="../media/image49.wmf"/><Relationship Id="rId3" Type="http://schemas.openxmlformats.org/officeDocument/2006/relationships/image" Target="../media/image26.wmf"/><Relationship Id="rId21" Type="http://schemas.openxmlformats.org/officeDocument/2006/relationships/image" Target="../media/image44.wmf"/><Relationship Id="rId7" Type="http://schemas.openxmlformats.org/officeDocument/2006/relationships/image" Target="../media/image30.wmf"/><Relationship Id="rId12" Type="http://schemas.openxmlformats.org/officeDocument/2006/relationships/image" Target="../media/image35.wmf"/><Relationship Id="rId17" Type="http://schemas.openxmlformats.org/officeDocument/2006/relationships/image" Target="../media/image40.wmf"/><Relationship Id="rId25" Type="http://schemas.openxmlformats.org/officeDocument/2006/relationships/image" Target="../media/image48.wmf"/><Relationship Id="rId2" Type="http://schemas.openxmlformats.org/officeDocument/2006/relationships/image" Target="../media/image25.wmf"/><Relationship Id="rId16" Type="http://schemas.openxmlformats.org/officeDocument/2006/relationships/image" Target="../media/image39.wmf"/><Relationship Id="rId20" Type="http://schemas.openxmlformats.org/officeDocument/2006/relationships/image" Target="../media/image43.wmf"/><Relationship Id="rId29" Type="http://schemas.openxmlformats.org/officeDocument/2006/relationships/image" Target="../media/image52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11" Type="http://schemas.openxmlformats.org/officeDocument/2006/relationships/image" Target="../media/image34.wmf"/><Relationship Id="rId24" Type="http://schemas.openxmlformats.org/officeDocument/2006/relationships/image" Target="../media/image47.wmf"/><Relationship Id="rId5" Type="http://schemas.openxmlformats.org/officeDocument/2006/relationships/image" Target="../media/image28.wmf"/><Relationship Id="rId15" Type="http://schemas.openxmlformats.org/officeDocument/2006/relationships/image" Target="../media/image38.wmf"/><Relationship Id="rId23" Type="http://schemas.openxmlformats.org/officeDocument/2006/relationships/image" Target="../media/image46.wmf"/><Relationship Id="rId28" Type="http://schemas.openxmlformats.org/officeDocument/2006/relationships/image" Target="../media/image51.wmf"/><Relationship Id="rId10" Type="http://schemas.openxmlformats.org/officeDocument/2006/relationships/image" Target="../media/image33.wmf"/><Relationship Id="rId19" Type="http://schemas.openxmlformats.org/officeDocument/2006/relationships/image" Target="../media/image42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Relationship Id="rId14" Type="http://schemas.openxmlformats.org/officeDocument/2006/relationships/image" Target="../media/image37.wmf"/><Relationship Id="rId22" Type="http://schemas.openxmlformats.org/officeDocument/2006/relationships/image" Target="../media/image45.wmf"/><Relationship Id="rId27" Type="http://schemas.openxmlformats.org/officeDocument/2006/relationships/image" Target="../media/image50.wmf"/><Relationship Id="rId30" Type="http://schemas.openxmlformats.org/officeDocument/2006/relationships/image" Target="../media/image5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3181D-58BA-4D17-8E9B-3D3646000E65}" type="datetimeFigureOut">
              <a:rPr lang="hu-HU" smtClean="0"/>
              <a:t>2020. 03. 31.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28519-635A-4154-BBC2-A9B5100A94B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2230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F9692-5BE4-4CA3-B443-2090578A12C8}" type="datetimeFigureOut">
              <a:rPr lang="hu-HU" smtClean="0"/>
              <a:t>2020. 03. 31.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685800"/>
            <a:ext cx="55054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FF919-1DB3-4B82-A6E0-DC2FF51DB5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26425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881207" rtl="0" eaLnBrk="1" latinLnBrk="0" hangingPunct="1">
      <a:defRPr sz="1156" kern="1200">
        <a:solidFill>
          <a:schemeClr val="tx1"/>
        </a:solidFill>
        <a:latin typeface="+mn-lt"/>
        <a:ea typeface="+mn-ea"/>
        <a:cs typeface="+mn-cs"/>
      </a:defRPr>
    </a:lvl1pPr>
    <a:lvl2pPr marL="440604" algn="l" defTabSz="881207" rtl="0" eaLnBrk="1" latinLnBrk="0" hangingPunct="1">
      <a:defRPr sz="1156" kern="1200">
        <a:solidFill>
          <a:schemeClr val="tx1"/>
        </a:solidFill>
        <a:latin typeface="+mn-lt"/>
        <a:ea typeface="+mn-ea"/>
        <a:cs typeface="+mn-cs"/>
      </a:defRPr>
    </a:lvl2pPr>
    <a:lvl3pPr marL="881207" algn="l" defTabSz="881207" rtl="0" eaLnBrk="1" latinLnBrk="0" hangingPunct="1">
      <a:defRPr sz="1156" kern="1200">
        <a:solidFill>
          <a:schemeClr val="tx1"/>
        </a:solidFill>
        <a:latin typeface="+mn-lt"/>
        <a:ea typeface="+mn-ea"/>
        <a:cs typeface="+mn-cs"/>
      </a:defRPr>
    </a:lvl3pPr>
    <a:lvl4pPr marL="1321811" algn="l" defTabSz="881207" rtl="0" eaLnBrk="1" latinLnBrk="0" hangingPunct="1">
      <a:defRPr sz="1156" kern="1200">
        <a:solidFill>
          <a:schemeClr val="tx1"/>
        </a:solidFill>
        <a:latin typeface="+mn-lt"/>
        <a:ea typeface="+mn-ea"/>
        <a:cs typeface="+mn-cs"/>
      </a:defRPr>
    </a:lvl4pPr>
    <a:lvl5pPr marL="1762415" algn="l" defTabSz="881207" rtl="0" eaLnBrk="1" latinLnBrk="0" hangingPunct="1">
      <a:defRPr sz="1156" kern="1200">
        <a:solidFill>
          <a:schemeClr val="tx1"/>
        </a:solidFill>
        <a:latin typeface="+mn-lt"/>
        <a:ea typeface="+mn-ea"/>
        <a:cs typeface="+mn-cs"/>
      </a:defRPr>
    </a:lvl5pPr>
    <a:lvl6pPr marL="2203018" algn="l" defTabSz="881207" rtl="0" eaLnBrk="1" latinLnBrk="0" hangingPunct="1">
      <a:defRPr sz="1156" kern="1200">
        <a:solidFill>
          <a:schemeClr val="tx1"/>
        </a:solidFill>
        <a:latin typeface="+mn-lt"/>
        <a:ea typeface="+mn-ea"/>
        <a:cs typeface="+mn-cs"/>
      </a:defRPr>
    </a:lvl6pPr>
    <a:lvl7pPr marL="2643622" algn="l" defTabSz="881207" rtl="0" eaLnBrk="1" latinLnBrk="0" hangingPunct="1">
      <a:defRPr sz="1156" kern="1200">
        <a:solidFill>
          <a:schemeClr val="tx1"/>
        </a:solidFill>
        <a:latin typeface="+mn-lt"/>
        <a:ea typeface="+mn-ea"/>
        <a:cs typeface="+mn-cs"/>
      </a:defRPr>
    </a:lvl7pPr>
    <a:lvl8pPr marL="3084225" algn="l" defTabSz="881207" rtl="0" eaLnBrk="1" latinLnBrk="0" hangingPunct="1">
      <a:defRPr sz="1156" kern="1200">
        <a:solidFill>
          <a:schemeClr val="tx1"/>
        </a:solidFill>
        <a:latin typeface="+mn-lt"/>
        <a:ea typeface="+mn-ea"/>
        <a:cs typeface="+mn-cs"/>
      </a:defRPr>
    </a:lvl8pPr>
    <a:lvl9pPr marL="3524829" algn="l" defTabSz="881207" rtl="0" eaLnBrk="1" latinLnBrk="0" hangingPunct="1">
      <a:defRPr sz="11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76275" y="685800"/>
            <a:ext cx="550545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FF919-1DB3-4B82-A6E0-DC2FF51DB599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6265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76275" y="685800"/>
            <a:ext cx="550545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FF919-1DB3-4B82-A6E0-DC2FF51DB599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4728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ekerekített téglalap 14"/>
          <p:cNvSpPr/>
          <p:nvPr/>
        </p:nvSpPr>
        <p:spPr>
          <a:xfrm>
            <a:off x="346817" y="311050"/>
            <a:ext cx="9708174" cy="585542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490"/>
          </a:p>
        </p:txBody>
      </p:sp>
      <p:sp>
        <p:nvSpPr>
          <p:cNvPr id="10" name="Lekerekített téglalap 9"/>
          <p:cNvSpPr/>
          <p:nvPr/>
        </p:nvSpPr>
        <p:spPr>
          <a:xfrm>
            <a:off x="476300" y="410243"/>
            <a:ext cx="9451879" cy="2937679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490"/>
          </a:p>
        </p:txBody>
      </p:sp>
      <p:sp>
        <p:nvSpPr>
          <p:cNvPr id="5" name="Cím 4"/>
          <p:cNvSpPr>
            <a:spLocks noGrp="1"/>
          </p:cNvSpPr>
          <p:nvPr>
            <p:ph type="ctrTitle"/>
          </p:nvPr>
        </p:nvSpPr>
        <p:spPr>
          <a:xfrm>
            <a:off x="821954" y="1719928"/>
            <a:ext cx="8843804" cy="1728047"/>
          </a:xfrm>
        </p:spPr>
        <p:txBody>
          <a:bodyPr lIns="45720" rIns="45720" bIns="45720"/>
          <a:lstStyle>
            <a:lvl1pPr algn="r">
              <a:defRPr sz="3724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0" name="Alcím 19"/>
          <p:cNvSpPr>
            <a:spLocks noGrp="1"/>
          </p:cNvSpPr>
          <p:nvPr>
            <p:ph type="subTitle" idx="1"/>
          </p:nvPr>
        </p:nvSpPr>
        <p:spPr>
          <a:xfrm>
            <a:off x="821954" y="3482014"/>
            <a:ext cx="8843804" cy="864023"/>
          </a:xfrm>
        </p:spPr>
        <p:txBody>
          <a:bodyPr lIns="182880" tIns="0"/>
          <a:lstStyle>
            <a:lvl1pPr marL="30269" indent="0" algn="r">
              <a:spcBef>
                <a:spcPts val="0"/>
              </a:spcBef>
              <a:buNone/>
              <a:defRPr sz="1655">
                <a:solidFill>
                  <a:schemeClr val="bg2">
                    <a:shade val="25000"/>
                  </a:schemeClr>
                </a:solidFill>
              </a:defRPr>
            </a:lvl1pPr>
            <a:lvl2pPr marL="378364" indent="0" algn="ctr">
              <a:buNone/>
            </a:lvl2pPr>
            <a:lvl3pPr marL="756729" indent="0" algn="ctr">
              <a:buNone/>
            </a:lvl3pPr>
            <a:lvl4pPr marL="1135093" indent="0" algn="ctr">
              <a:buNone/>
            </a:lvl4pPr>
            <a:lvl5pPr marL="1513457" indent="0" algn="ctr">
              <a:buNone/>
            </a:lvl5pPr>
            <a:lvl6pPr marL="1891821" indent="0" algn="ctr">
              <a:buNone/>
            </a:lvl6pPr>
            <a:lvl7pPr marL="2270186" indent="0" algn="ctr">
              <a:buNone/>
            </a:lvl7pPr>
            <a:lvl8pPr marL="2648549" indent="0" algn="ctr">
              <a:buNone/>
            </a:lvl8pPr>
            <a:lvl9pPr marL="3026914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19" name="Dátum hely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8C71-25F1-469C-A3AE-DE0891A2E462}" type="datetime1">
              <a:rPr lang="hu-HU" smtClean="0"/>
              <a:t>2020. 03. 31.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Dia számának hely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92C0-DC67-4987-8B3A-BDAEFDC3E2E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2247" y="4708929"/>
            <a:ext cx="9312004" cy="993627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572247" y="501135"/>
            <a:ext cx="9312004" cy="3957227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2E4A-5D4D-4390-8EAD-9FD0F72C3B71}" type="datetime1">
              <a:rPr lang="hu-HU" smtClean="0"/>
              <a:t>2020. 03. 31.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92C0-DC67-4987-8B3A-BDAEFDC3E2E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7543245" y="504021"/>
            <a:ext cx="2254302" cy="496813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6928" y="504019"/>
            <a:ext cx="6762909" cy="496813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C04-C4DF-43CF-A00B-B66411431F40}" type="datetime1">
              <a:rPr lang="hu-HU" smtClean="0"/>
              <a:t>2020. 03. 31.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92C0-DC67-4987-8B3A-BDAEFDC3E2E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2247" y="4708929"/>
            <a:ext cx="9312004" cy="993627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2247" y="501135"/>
            <a:ext cx="9312004" cy="3957227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1BCD-4C31-4EAD-AA2B-9BD84F6F0865}" type="datetime1">
              <a:rPr lang="hu-HU" smtClean="0"/>
              <a:t>2020. 03. 31.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92C0-DC67-4987-8B3A-BDAEFDC3E2E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ekerekített téglalap 13"/>
          <p:cNvSpPr/>
          <p:nvPr/>
        </p:nvSpPr>
        <p:spPr>
          <a:xfrm>
            <a:off x="346817" y="311050"/>
            <a:ext cx="9708174" cy="585542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490"/>
          </a:p>
        </p:txBody>
      </p:sp>
      <p:sp>
        <p:nvSpPr>
          <p:cNvPr id="11" name="Lekerekített téglalap 10"/>
          <p:cNvSpPr/>
          <p:nvPr/>
        </p:nvSpPr>
        <p:spPr>
          <a:xfrm>
            <a:off x="476300" y="410244"/>
            <a:ext cx="9451879" cy="4102154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49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2904" y="4657088"/>
            <a:ext cx="9312004" cy="639377"/>
          </a:xfrm>
        </p:spPr>
        <p:txBody>
          <a:bodyPr lIns="91440" bIns="0" anchor="b"/>
          <a:lstStyle>
            <a:lvl1pPr algn="l">
              <a:buNone/>
              <a:defRPr sz="2979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2904" y="5314618"/>
            <a:ext cx="9312004" cy="397451"/>
          </a:xfrm>
        </p:spPr>
        <p:txBody>
          <a:bodyPr lIns="118872" tIns="0" anchor="t"/>
          <a:lstStyle>
            <a:lvl1pPr marL="0" marR="30269" indent="0" algn="l">
              <a:spcBef>
                <a:spcPts val="0"/>
              </a:spcBef>
              <a:spcAft>
                <a:spcPts val="0"/>
              </a:spcAft>
              <a:buNone/>
              <a:defRPr sz="149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324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59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59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BB42-6FDE-497F-8C54-1187400D29C1}" type="datetime1">
              <a:rPr lang="hu-HU" smtClean="0"/>
              <a:t>2020. 03. 31.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92C0-DC67-4987-8B3A-BDAEFDC3E2E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585255" y="501134"/>
            <a:ext cx="4473924" cy="4147312"/>
          </a:xfrm>
        </p:spPr>
        <p:txBody>
          <a:bodyPr/>
          <a:lstStyle>
            <a:lvl1pPr>
              <a:defRPr sz="2152"/>
            </a:lvl1pPr>
            <a:lvl2pPr>
              <a:defRPr sz="1821"/>
            </a:lvl2pPr>
            <a:lvl3pPr>
              <a:defRPr sz="1655"/>
            </a:lvl3pPr>
            <a:lvl4pPr>
              <a:defRPr sz="1490"/>
            </a:lvl4pPr>
            <a:lvl5pPr>
              <a:defRPr sz="149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410874" y="501134"/>
            <a:ext cx="4473924" cy="4147312"/>
          </a:xfrm>
        </p:spPr>
        <p:txBody>
          <a:bodyPr/>
          <a:lstStyle>
            <a:lvl1pPr>
              <a:defRPr sz="2152"/>
            </a:lvl1pPr>
            <a:lvl2pPr>
              <a:defRPr sz="1821"/>
            </a:lvl2pPr>
            <a:lvl3pPr>
              <a:defRPr sz="1655"/>
            </a:lvl3pPr>
            <a:lvl4pPr>
              <a:defRPr sz="1490"/>
            </a:lvl4pPr>
            <a:lvl5pPr>
              <a:defRPr sz="149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FF46-3540-4C22-9272-B624FF5A00C0}" type="datetime1">
              <a:rPr lang="hu-HU" smtClean="0"/>
              <a:t>2020. 03. 31.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92C0-DC67-4987-8B3A-BDAEFDC3E2E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2247" y="4708929"/>
            <a:ext cx="9312004" cy="993627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90928" y="547515"/>
            <a:ext cx="4473924" cy="748520"/>
          </a:xfrm>
        </p:spPr>
        <p:txBody>
          <a:bodyPr lIns="146304" anchor="ctr"/>
          <a:lstStyle>
            <a:lvl1pPr marL="0" indent="0" algn="l">
              <a:buNone/>
              <a:defRPr sz="1987" b="1">
                <a:solidFill>
                  <a:schemeClr val="tx1"/>
                </a:solidFill>
              </a:defRPr>
            </a:lvl1pPr>
            <a:lvl2pPr>
              <a:buNone/>
              <a:defRPr sz="1655" b="1"/>
            </a:lvl2pPr>
            <a:lvl3pPr>
              <a:buNone/>
              <a:defRPr sz="1490" b="1"/>
            </a:lvl3pPr>
            <a:lvl4pPr>
              <a:buNone/>
              <a:defRPr sz="1324" b="1"/>
            </a:lvl4pPr>
            <a:lvl5pPr>
              <a:buNone/>
              <a:defRPr sz="1324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5293458" y="547515"/>
            <a:ext cx="4473924" cy="748520"/>
          </a:xfrm>
        </p:spPr>
        <p:txBody>
          <a:bodyPr lIns="137160" anchor="ctr"/>
          <a:lstStyle>
            <a:lvl1pPr marL="0" indent="0" algn="l">
              <a:buNone/>
              <a:defRPr sz="1987" b="1">
                <a:solidFill>
                  <a:schemeClr val="tx1"/>
                </a:solidFill>
              </a:defRPr>
            </a:lvl1pPr>
            <a:lvl2pPr>
              <a:buNone/>
              <a:defRPr sz="1655" b="1"/>
            </a:lvl2pPr>
            <a:lvl3pPr>
              <a:buNone/>
              <a:defRPr sz="1490" b="1"/>
            </a:lvl3pPr>
            <a:lvl4pPr>
              <a:buNone/>
              <a:defRPr sz="1324" b="1"/>
            </a:lvl4pPr>
            <a:lvl5pPr>
              <a:buNone/>
              <a:defRPr sz="1324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690928" y="1368039"/>
            <a:ext cx="4473924" cy="3297689"/>
          </a:xfrm>
        </p:spPr>
        <p:txBody>
          <a:bodyPr anchor="t"/>
          <a:lstStyle>
            <a:lvl1pPr algn="l">
              <a:defRPr sz="1987"/>
            </a:lvl1pPr>
            <a:lvl2pPr algn="l">
              <a:defRPr sz="1655"/>
            </a:lvl2pPr>
            <a:lvl3pPr algn="l">
              <a:defRPr sz="1490"/>
            </a:lvl3pPr>
            <a:lvl4pPr algn="l">
              <a:defRPr sz="1324"/>
            </a:lvl4pPr>
            <a:lvl5pPr algn="l">
              <a:defRPr sz="1324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5293458" y="1368039"/>
            <a:ext cx="4473924" cy="3297689"/>
          </a:xfrm>
        </p:spPr>
        <p:txBody>
          <a:bodyPr anchor="t"/>
          <a:lstStyle>
            <a:lvl1pPr algn="l">
              <a:defRPr sz="1987"/>
            </a:lvl1pPr>
            <a:lvl2pPr algn="l">
              <a:defRPr sz="1655"/>
            </a:lvl2pPr>
            <a:lvl3pPr algn="l">
              <a:defRPr sz="1490"/>
            </a:lvl3pPr>
            <a:lvl4pPr algn="l">
              <a:defRPr sz="1324"/>
            </a:lvl4pPr>
            <a:lvl5pPr algn="l">
              <a:defRPr sz="1324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997EC-6FCA-42ED-9B9A-02C48A243C22}" type="datetime1">
              <a:rPr lang="hu-HU" smtClean="0"/>
              <a:t>2020. 03. 31.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92C0-DC67-4987-8B3A-BDAEFDC3E2E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A9E7-991F-441C-AEA8-41D3ED38BA57}" type="datetime1">
              <a:rPr lang="hu-HU" smtClean="0"/>
              <a:t>2020. 03. 31.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92C0-DC67-4987-8B3A-BDAEFDC3E2E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ekerekített téglalap 6"/>
          <p:cNvSpPr/>
          <p:nvPr/>
        </p:nvSpPr>
        <p:spPr>
          <a:xfrm>
            <a:off x="346817" y="311050"/>
            <a:ext cx="9708174" cy="585542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490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34025-DFFC-4D51-AEF8-FA3106611A61}" type="datetime1">
              <a:rPr lang="hu-HU" smtClean="0"/>
              <a:t>2020. 03. 31.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92C0-DC67-4987-8B3A-BDAEFDC3E2E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290" y="504016"/>
            <a:ext cx="3381454" cy="864023"/>
          </a:xfrm>
        </p:spPr>
        <p:txBody>
          <a:bodyPr anchor="b"/>
          <a:lstStyle>
            <a:lvl1pPr algn="l">
              <a:buNone/>
              <a:defRPr sz="1821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302361" y="1368039"/>
            <a:ext cx="3381454" cy="3974386"/>
          </a:xfrm>
        </p:spPr>
        <p:txBody>
          <a:bodyPr lIns="91440"/>
          <a:lstStyle>
            <a:lvl1pPr marL="15134" marR="15134" indent="0">
              <a:spcBef>
                <a:spcPts val="0"/>
              </a:spcBef>
              <a:buNone/>
              <a:defRPr sz="1159">
                <a:solidFill>
                  <a:schemeClr val="tx1"/>
                </a:solidFill>
              </a:defRPr>
            </a:lvl1pPr>
            <a:lvl2pPr>
              <a:buNone/>
              <a:defRPr sz="993">
                <a:solidFill>
                  <a:schemeClr val="tx1"/>
                </a:solidFill>
              </a:defRPr>
            </a:lvl2pPr>
            <a:lvl3pPr>
              <a:buNone/>
              <a:defRPr sz="827">
                <a:solidFill>
                  <a:schemeClr val="tx1"/>
                </a:solidFill>
              </a:defRPr>
            </a:lvl3pPr>
            <a:lvl4pPr>
              <a:buNone/>
              <a:defRPr sz="744">
                <a:solidFill>
                  <a:schemeClr val="tx1"/>
                </a:solidFill>
              </a:defRPr>
            </a:lvl4pPr>
            <a:lvl5pPr>
              <a:buNone/>
              <a:defRPr sz="744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866326" y="878900"/>
            <a:ext cx="5263862" cy="4464122"/>
          </a:xfrm>
        </p:spPr>
        <p:txBody>
          <a:bodyPr/>
          <a:lstStyle>
            <a:lvl1pPr>
              <a:defRPr sz="2317">
                <a:solidFill>
                  <a:schemeClr val="tx1"/>
                </a:solidFill>
              </a:defRPr>
            </a:lvl1pPr>
            <a:lvl2pPr>
              <a:defRPr sz="2152">
                <a:solidFill>
                  <a:schemeClr val="tx1"/>
                </a:solidFill>
              </a:defRPr>
            </a:lvl2pPr>
            <a:lvl3pPr>
              <a:defRPr sz="1987">
                <a:solidFill>
                  <a:schemeClr val="tx1"/>
                </a:solidFill>
              </a:defRPr>
            </a:lvl3pPr>
            <a:lvl4pPr>
              <a:defRPr sz="1655">
                <a:solidFill>
                  <a:schemeClr val="tx1"/>
                </a:solidFill>
              </a:defRPr>
            </a:lvl4pPr>
            <a:lvl5pPr>
              <a:defRPr sz="1655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44E0-D10A-4B37-A7FB-5DFCEEC33D70}" type="datetime1">
              <a:rPr lang="hu-HU" smtClean="0"/>
              <a:t>2020. 03. 31.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92C0-DC67-4987-8B3A-BDAEFDC3E2E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ekerekített téglalap 14"/>
          <p:cNvSpPr/>
          <p:nvPr/>
        </p:nvSpPr>
        <p:spPr>
          <a:xfrm>
            <a:off x="346817" y="311050"/>
            <a:ext cx="9708174" cy="585542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490"/>
          </a:p>
        </p:txBody>
      </p:sp>
      <p:sp>
        <p:nvSpPr>
          <p:cNvPr id="11" name="Egy sarkán kerekített téglalap 10"/>
          <p:cNvSpPr/>
          <p:nvPr/>
        </p:nvSpPr>
        <p:spPr>
          <a:xfrm>
            <a:off x="7283134" y="410245"/>
            <a:ext cx="2645045" cy="4104111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49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20225" y="4735931"/>
            <a:ext cx="9364027" cy="993627"/>
          </a:xfrm>
        </p:spPr>
        <p:txBody>
          <a:bodyPr anchor="t"/>
          <a:lstStyle>
            <a:lvl1pPr algn="l">
              <a:buNone/>
              <a:defRPr sz="2979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 bwMode="grayWhite">
          <a:xfrm>
            <a:off x="7353580" y="504015"/>
            <a:ext cx="2549096" cy="3979459"/>
          </a:xfrm>
        </p:spPr>
        <p:txBody>
          <a:bodyPr lIns="91440"/>
          <a:lstStyle>
            <a:lvl1pPr marL="37836" indent="0" algn="l">
              <a:spcBef>
                <a:spcPts val="0"/>
              </a:spcBef>
              <a:buNone/>
              <a:defRPr sz="1159">
                <a:solidFill>
                  <a:srgbClr val="FFFFFF"/>
                </a:solidFill>
              </a:defRPr>
            </a:lvl1pPr>
            <a:lvl2pPr>
              <a:defRPr sz="993">
                <a:solidFill>
                  <a:srgbClr val="FFFFFF"/>
                </a:solidFill>
              </a:defRPr>
            </a:lvl2pPr>
            <a:lvl3pPr>
              <a:defRPr sz="827">
                <a:solidFill>
                  <a:srgbClr val="FFFFFF"/>
                </a:solidFill>
              </a:defRPr>
            </a:lvl3pPr>
            <a:lvl4pPr>
              <a:defRPr sz="744">
                <a:solidFill>
                  <a:srgbClr val="FFFFFF"/>
                </a:solidFill>
              </a:defRPr>
            </a:lvl4pPr>
            <a:lvl5pPr>
              <a:defRPr sz="744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DF1DB-B51C-4115-AA72-F6983B5F80F2}" type="datetime1">
              <a:rPr lang="hu-HU" smtClean="0"/>
              <a:t>2020. 03. 31.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92C0-DC67-4987-8B3A-BDAEFDC3E2E0}" type="slidenum">
              <a:rPr lang="hu-HU" smtClean="0"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79580" y="411762"/>
            <a:ext cx="6742100" cy="4104111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2649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ekerekített téglalap 6"/>
          <p:cNvSpPr/>
          <p:nvPr/>
        </p:nvSpPr>
        <p:spPr>
          <a:xfrm>
            <a:off x="346817" y="311050"/>
            <a:ext cx="9708174" cy="585542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490"/>
          </a:p>
        </p:txBody>
      </p:sp>
      <p:sp>
        <p:nvSpPr>
          <p:cNvPr id="9" name="Lekerekített téglalap 8"/>
          <p:cNvSpPr/>
          <p:nvPr/>
        </p:nvSpPr>
        <p:spPr>
          <a:xfrm>
            <a:off x="476300" y="410243"/>
            <a:ext cx="9451879" cy="518414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490"/>
          </a:p>
        </p:txBody>
      </p:sp>
      <p:sp>
        <p:nvSpPr>
          <p:cNvPr id="13" name="Cím helye 12"/>
          <p:cNvSpPr>
            <a:spLocks noGrp="1"/>
          </p:cNvSpPr>
          <p:nvPr>
            <p:ph type="title"/>
          </p:nvPr>
        </p:nvSpPr>
        <p:spPr>
          <a:xfrm>
            <a:off x="572247" y="4710923"/>
            <a:ext cx="9312004" cy="993627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idx="1"/>
          </p:nvPr>
        </p:nvSpPr>
        <p:spPr>
          <a:xfrm>
            <a:off x="572247" y="501135"/>
            <a:ext cx="9312004" cy="3957227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2"/>
          </p:nvPr>
        </p:nvSpPr>
        <p:spPr>
          <a:xfrm>
            <a:off x="4296884" y="5775160"/>
            <a:ext cx="2601119" cy="345009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827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3EF8338-C89D-4247-835F-84DD4C3BF81D}" type="datetime1">
              <a:rPr lang="hu-HU" smtClean="0"/>
              <a:t>2020. 03. 31.</a:t>
            </a:fld>
            <a:endParaRPr lang="hu-HU"/>
          </a:p>
        </p:txBody>
      </p:sp>
      <p:sp>
        <p:nvSpPr>
          <p:cNvPr id="18" name="Élőláb helye 17"/>
          <p:cNvSpPr>
            <a:spLocks noGrp="1"/>
          </p:cNvSpPr>
          <p:nvPr>
            <p:ph type="ftr" sz="quarter" idx="3"/>
          </p:nvPr>
        </p:nvSpPr>
        <p:spPr>
          <a:xfrm>
            <a:off x="6898003" y="5775160"/>
            <a:ext cx="2601119" cy="345009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827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>
          <a:xfrm>
            <a:off x="9499123" y="5775160"/>
            <a:ext cx="520223" cy="345009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827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9DF92C0-DC67-4987-8B3A-BDAEFDC3E2E0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2979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19451" indent="-219451" algn="l" rtl="0" eaLnBrk="1" latinLnBrk="0" hangingPunct="1">
        <a:spcBef>
          <a:spcPts val="207"/>
        </a:spcBef>
        <a:buClr>
          <a:schemeClr val="accent1"/>
        </a:buClr>
        <a:buSzPct val="80000"/>
        <a:buFont typeface="Wingdings 2"/>
        <a:buChar char=""/>
        <a:defRPr kumimoji="0" sz="2317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4037" indent="-166480" algn="l" rtl="0" eaLnBrk="1" latinLnBrk="0" hangingPunct="1">
        <a:spcBef>
          <a:spcPts val="207"/>
        </a:spcBef>
        <a:buClr>
          <a:schemeClr val="accent1"/>
        </a:buClr>
        <a:buSzPct val="100000"/>
        <a:buFont typeface="Verdana"/>
        <a:buChar char="◦"/>
        <a:defRPr kumimoji="0" sz="1987" kern="1200">
          <a:solidFill>
            <a:schemeClr val="tx1"/>
          </a:solidFill>
          <a:latin typeface="+mn-lt"/>
          <a:ea typeface="+mn-ea"/>
          <a:cs typeface="+mn-cs"/>
        </a:defRPr>
      </a:lvl2pPr>
      <a:lvl3pPr marL="650787" indent="-151345" algn="l" rtl="0" eaLnBrk="1" latinLnBrk="0" hangingPunct="1">
        <a:spcBef>
          <a:spcPts val="207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1821" kern="1200">
          <a:solidFill>
            <a:schemeClr val="tx1"/>
          </a:solidFill>
          <a:latin typeface="+mn-lt"/>
          <a:ea typeface="+mn-ea"/>
          <a:cs typeface="+mn-cs"/>
        </a:defRPr>
      </a:lvl3pPr>
      <a:lvl4pPr marL="847536" indent="-151345" algn="l" rtl="0" eaLnBrk="1" latinLnBrk="0" hangingPunct="1">
        <a:spcBef>
          <a:spcPts val="19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572" kern="1200">
          <a:solidFill>
            <a:schemeClr val="tx1"/>
          </a:solidFill>
          <a:latin typeface="+mn-lt"/>
          <a:ea typeface="+mn-ea"/>
          <a:cs typeface="+mn-cs"/>
        </a:defRPr>
      </a:lvl4pPr>
      <a:lvl5pPr marL="1059419" indent="-151345" algn="l" rtl="0" eaLnBrk="1" latinLnBrk="0" hangingPunct="1">
        <a:spcBef>
          <a:spcPts val="207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233468" indent="-151345" algn="l" rtl="0" eaLnBrk="1" latinLnBrk="0" hangingPunct="1">
        <a:spcBef>
          <a:spcPts val="20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406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07515" indent="-151345" algn="l" rtl="0" eaLnBrk="1" latinLnBrk="0" hangingPunct="1">
        <a:spcBef>
          <a:spcPts val="211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241" kern="1200">
          <a:solidFill>
            <a:schemeClr val="tx1"/>
          </a:solidFill>
          <a:latin typeface="+mn-lt"/>
          <a:ea typeface="+mn-ea"/>
          <a:cs typeface="+mn-cs"/>
        </a:defRPr>
      </a:lvl7pPr>
      <a:lvl8pPr marL="1589130" indent="-151345" algn="l" rtl="0" eaLnBrk="1" latinLnBrk="0" hangingPunct="1">
        <a:spcBef>
          <a:spcPts val="213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241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778312" indent="-151345" algn="l" rtl="0" eaLnBrk="1" latinLnBrk="0" hangingPunct="1">
        <a:spcBef>
          <a:spcPts val="211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241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783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7567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1350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51345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89182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2701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64854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02691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65.bin"/><Relationship Id="rId12" Type="http://schemas.openxmlformats.org/officeDocument/2006/relationships/image" Target="../media/image6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61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7.bin"/><Relationship Id="rId10" Type="http://schemas.openxmlformats.org/officeDocument/2006/relationships/image" Target="../media/image62.wmf"/><Relationship Id="rId4" Type="http://schemas.openxmlformats.org/officeDocument/2006/relationships/image" Target="../media/image60.wmf"/><Relationship Id="rId9" Type="http://schemas.openxmlformats.org/officeDocument/2006/relationships/oleObject" Target="../embeddings/oleObject6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5.wmf"/><Relationship Id="rId5" Type="http://schemas.openxmlformats.org/officeDocument/2006/relationships/oleObject" Target="../embeddings/oleObject71.bin"/><Relationship Id="rId4" Type="http://schemas.openxmlformats.org/officeDocument/2006/relationships/image" Target="../media/image6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5.bin"/><Relationship Id="rId12" Type="http://schemas.openxmlformats.org/officeDocument/2006/relationships/image" Target="../media/image7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8.wmf"/><Relationship Id="rId11" Type="http://schemas.openxmlformats.org/officeDocument/2006/relationships/oleObject" Target="../embeddings/oleObject77.bin"/><Relationship Id="rId5" Type="http://schemas.openxmlformats.org/officeDocument/2006/relationships/oleObject" Target="../embeddings/oleObject74.bin"/><Relationship Id="rId10" Type="http://schemas.openxmlformats.org/officeDocument/2006/relationships/image" Target="../media/image70.wmf"/><Relationship Id="rId4" Type="http://schemas.openxmlformats.org/officeDocument/2006/relationships/image" Target="../media/image67.wmf"/><Relationship Id="rId9" Type="http://schemas.openxmlformats.org/officeDocument/2006/relationships/oleObject" Target="../embeddings/oleObject7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73.wmf"/><Relationship Id="rId5" Type="http://schemas.openxmlformats.org/officeDocument/2006/relationships/oleObject" Target="../embeddings/oleObject79.bin"/><Relationship Id="rId4" Type="http://schemas.openxmlformats.org/officeDocument/2006/relationships/image" Target="../media/image7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13" Type="http://schemas.openxmlformats.org/officeDocument/2006/relationships/image" Target="../media/image78.wmf"/><Relationship Id="rId18" Type="http://schemas.openxmlformats.org/officeDocument/2006/relationships/oleObject" Target="../embeddings/oleObject87.bin"/><Relationship Id="rId26" Type="http://schemas.openxmlformats.org/officeDocument/2006/relationships/oleObject" Target="../embeddings/oleObject90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82.wmf"/><Relationship Id="rId7" Type="http://schemas.openxmlformats.org/officeDocument/2006/relationships/image" Target="../media/image75.wmf"/><Relationship Id="rId12" Type="http://schemas.openxmlformats.org/officeDocument/2006/relationships/oleObject" Target="../embeddings/oleObject84.bin"/><Relationship Id="rId17" Type="http://schemas.openxmlformats.org/officeDocument/2006/relationships/image" Target="../media/image80.wmf"/><Relationship Id="rId25" Type="http://schemas.openxmlformats.org/officeDocument/2006/relationships/image" Target="../media/image5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6.bin"/><Relationship Id="rId20" Type="http://schemas.openxmlformats.org/officeDocument/2006/relationships/oleObject" Target="../embeddings/oleObject88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1.bin"/><Relationship Id="rId11" Type="http://schemas.openxmlformats.org/officeDocument/2006/relationships/image" Target="../media/image77.wmf"/><Relationship Id="rId24" Type="http://schemas.openxmlformats.org/officeDocument/2006/relationships/oleObject" Target="../embeddings/oleObject65.bin"/><Relationship Id="rId5" Type="http://schemas.openxmlformats.org/officeDocument/2006/relationships/image" Target="../media/image74.wmf"/><Relationship Id="rId15" Type="http://schemas.openxmlformats.org/officeDocument/2006/relationships/image" Target="../media/image79.wmf"/><Relationship Id="rId23" Type="http://schemas.openxmlformats.org/officeDocument/2006/relationships/image" Target="../media/image83.wmf"/><Relationship Id="rId10" Type="http://schemas.openxmlformats.org/officeDocument/2006/relationships/oleObject" Target="../embeddings/oleObject83.bin"/><Relationship Id="rId19" Type="http://schemas.openxmlformats.org/officeDocument/2006/relationships/image" Target="../media/image81.wmf"/><Relationship Id="rId4" Type="http://schemas.openxmlformats.org/officeDocument/2006/relationships/oleObject" Target="../embeddings/oleObject80.bin"/><Relationship Id="rId9" Type="http://schemas.openxmlformats.org/officeDocument/2006/relationships/image" Target="../media/image76.wmf"/><Relationship Id="rId14" Type="http://schemas.openxmlformats.org/officeDocument/2006/relationships/oleObject" Target="../embeddings/oleObject85.bin"/><Relationship Id="rId22" Type="http://schemas.openxmlformats.org/officeDocument/2006/relationships/oleObject" Target="../embeddings/oleObject89.bin"/><Relationship Id="rId27" Type="http://schemas.openxmlformats.org/officeDocument/2006/relationships/image" Target="../media/image8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3" Type="http://schemas.openxmlformats.org/officeDocument/2006/relationships/oleObject" Target="../embeddings/oleObject91.bin"/><Relationship Id="rId7" Type="http://schemas.openxmlformats.org/officeDocument/2006/relationships/oleObject" Target="../embeddings/oleObject9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86.wmf"/><Relationship Id="rId5" Type="http://schemas.openxmlformats.org/officeDocument/2006/relationships/oleObject" Target="../embeddings/oleObject92.bin"/><Relationship Id="rId10" Type="http://schemas.openxmlformats.org/officeDocument/2006/relationships/image" Target="../media/image88.wmf"/><Relationship Id="rId4" Type="http://schemas.openxmlformats.org/officeDocument/2006/relationships/image" Target="../media/image85.wmf"/><Relationship Id="rId9" Type="http://schemas.openxmlformats.org/officeDocument/2006/relationships/oleObject" Target="../embeddings/oleObject94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13" Type="http://schemas.openxmlformats.org/officeDocument/2006/relationships/oleObject" Target="../embeddings/oleObject100.bin"/><Relationship Id="rId3" Type="http://schemas.openxmlformats.org/officeDocument/2006/relationships/oleObject" Target="../embeddings/oleObject95.bin"/><Relationship Id="rId7" Type="http://schemas.openxmlformats.org/officeDocument/2006/relationships/oleObject" Target="../embeddings/oleObject97.bin"/><Relationship Id="rId12" Type="http://schemas.openxmlformats.org/officeDocument/2006/relationships/image" Target="../media/image9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90.wmf"/><Relationship Id="rId11" Type="http://schemas.openxmlformats.org/officeDocument/2006/relationships/oleObject" Target="../embeddings/oleObject99.bin"/><Relationship Id="rId5" Type="http://schemas.openxmlformats.org/officeDocument/2006/relationships/oleObject" Target="../embeddings/oleObject96.bin"/><Relationship Id="rId10" Type="http://schemas.openxmlformats.org/officeDocument/2006/relationships/image" Target="../media/image92.wmf"/><Relationship Id="rId4" Type="http://schemas.openxmlformats.org/officeDocument/2006/relationships/image" Target="../media/image89.wmf"/><Relationship Id="rId9" Type="http://schemas.openxmlformats.org/officeDocument/2006/relationships/oleObject" Target="../embeddings/oleObject98.bin"/><Relationship Id="rId14" Type="http://schemas.openxmlformats.org/officeDocument/2006/relationships/image" Target="../media/image94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13" Type="http://schemas.openxmlformats.org/officeDocument/2006/relationships/oleObject" Target="../embeddings/oleObject106.bin"/><Relationship Id="rId18" Type="http://schemas.openxmlformats.org/officeDocument/2006/relationships/image" Target="../media/image102.wmf"/><Relationship Id="rId26" Type="http://schemas.openxmlformats.org/officeDocument/2006/relationships/image" Target="../media/image106.wmf"/><Relationship Id="rId3" Type="http://schemas.openxmlformats.org/officeDocument/2006/relationships/oleObject" Target="../embeddings/oleObject101.bin"/><Relationship Id="rId21" Type="http://schemas.openxmlformats.org/officeDocument/2006/relationships/oleObject" Target="../embeddings/oleObject110.bin"/><Relationship Id="rId7" Type="http://schemas.openxmlformats.org/officeDocument/2006/relationships/oleObject" Target="../embeddings/oleObject103.bin"/><Relationship Id="rId12" Type="http://schemas.openxmlformats.org/officeDocument/2006/relationships/image" Target="../media/image99.wmf"/><Relationship Id="rId17" Type="http://schemas.openxmlformats.org/officeDocument/2006/relationships/oleObject" Target="../embeddings/oleObject108.bin"/><Relationship Id="rId25" Type="http://schemas.openxmlformats.org/officeDocument/2006/relationships/oleObject" Target="../embeddings/oleObject11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1.wmf"/><Relationship Id="rId20" Type="http://schemas.openxmlformats.org/officeDocument/2006/relationships/image" Target="../media/image103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96.wmf"/><Relationship Id="rId11" Type="http://schemas.openxmlformats.org/officeDocument/2006/relationships/oleObject" Target="../embeddings/oleObject105.bin"/><Relationship Id="rId24" Type="http://schemas.openxmlformats.org/officeDocument/2006/relationships/image" Target="../media/image105.wmf"/><Relationship Id="rId5" Type="http://schemas.openxmlformats.org/officeDocument/2006/relationships/oleObject" Target="../embeddings/oleObject102.bin"/><Relationship Id="rId15" Type="http://schemas.openxmlformats.org/officeDocument/2006/relationships/oleObject" Target="../embeddings/oleObject107.bin"/><Relationship Id="rId23" Type="http://schemas.openxmlformats.org/officeDocument/2006/relationships/oleObject" Target="../embeddings/oleObject111.bin"/><Relationship Id="rId10" Type="http://schemas.openxmlformats.org/officeDocument/2006/relationships/image" Target="../media/image98.wmf"/><Relationship Id="rId19" Type="http://schemas.openxmlformats.org/officeDocument/2006/relationships/oleObject" Target="../embeddings/oleObject109.bin"/><Relationship Id="rId4" Type="http://schemas.openxmlformats.org/officeDocument/2006/relationships/image" Target="../media/image95.wmf"/><Relationship Id="rId9" Type="http://schemas.openxmlformats.org/officeDocument/2006/relationships/oleObject" Target="../embeddings/oleObject104.bin"/><Relationship Id="rId14" Type="http://schemas.openxmlformats.org/officeDocument/2006/relationships/image" Target="../media/image100.wmf"/><Relationship Id="rId22" Type="http://schemas.openxmlformats.org/officeDocument/2006/relationships/image" Target="../media/image104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7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1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7.bin"/><Relationship Id="rId1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16.bin"/><Relationship Id="rId19" Type="http://schemas.openxmlformats.org/officeDocument/2006/relationships/image" Target="../media/image2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22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1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5.bin"/><Relationship Id="rId18" Type="http://schemas.openxmlformats.org/officeDocument/2006/relationships/image" Target="../media/image31.wmf"/><Relationship Id="rId26" Type="http://schemas.openxmlformats.org/officeDocument/2006/relationships/image" Target="../media/image35.wmf"/><Relationship Id="rId39" Type="http://schemas.openxmlformats.org/officeDocument/2006/relationships/oleObject" Target="../embeddings/oleObject48.bin"/><Relationship Id="rId21" Type="http://schemas.openxmlformats.org/officeDocument/2006/relationships/oleObject" Target="../embeddings/oleObject39.bin"/><Relationship Id="rId34" Type="http://schemas.openxmlformats.org/officeDocument/2006/relationships/image" Target="../media/image39.wmf"/><Relationship Id="rId42" Type="http://schemas.openxmlformats.org/officeDocument/2006/relationships/image" Target="../media/image43.wmf"/><Relationship Id="rId47" Type="http://schemas.openxmlformats.org/officeDocument/2006/relationships/oleObject" Target="../embeddings/oleObject52.bin"/><Relationship Id="rId50" Type="http://schemas.openxmlformats.org/officeDocument/2006/relationships/image" Target="../media/image47.wmf"/><Relationship Id="rId55" Type="http://schemas.openxmlformats.org/officeDocument/2006/relationships/oleObject" Target="../embeddings/oleObject56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0.wmf"/><Relationship Id="rId20" Type="http://schemas.openxmlformats.org/officeDocument/2006/relationships/image" Target="../media/image32.wmf"/><Relationship Id="rId29" Type="http://schemas.openxmlformats.org/officeDocument/2006/relationships/oleObject" Target="../embeddings/oleObject43.bin"/><Relationship Id="rId41" Type="http://schemas.openxmlformats.org/officeDocument/2006/relationships/oleObject" Target="../embeddings/oleObject49.bin"/><Relationship Id="rId54" Type="http://schemas.openxmlformats.org/officeDocument/2006/relationships/image" Target="../media/image49.wmf"/><Relationship Id="rId62" Type="http://schemas.openxmlformats.org/officeDocument/2006/relationships/image" Target="../media/image53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34.bin"/><Relationship Id="rId24" Type="http://schemas.openxmlformats.org/officeDocument/2006/relationships/image" Target="../media/image34.wmf"/><Relationship Id="rId32" Type="http://schemas.openxmlformats.org/officeDocument/2006/relationships/image" Target="../media/image38.wmf"/><Relationship Id="rId37" Type="http://schemas.openxmlformats.org/officeDocument/2006/relationships/oleObject" Target="../embeddings/oleObject47.bin"/><Relationship Id="rId40" Type="http://schemas.openxmlformats.org/officeDocument/2006/relationships/image" Target="../media/image42.wmf"/><Relationship Id="rId45" Type="http://schemas.openxmlformats.org/officeDocument/2006/relationships/oleObject" Target="../embeddings/oleObject51.bin"/><Relationship Id="rId53" Type="http://schemas.openxmlformats.org/officeDocument/2006/relationships/oleObject" Target="../embeddings/oleObject55.bin"/><Relationship Id="rId58" Type="http://schemas.openxmlformats.org/officeDocument/2006/relationships/image" Target="../media/image51.wmf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36.bin"/><Relationship Id="rId23" Type="http://schemas.openxmlformats.org/officeDocument/2006/relationships/oleObject" Target="../embeddings/oleObject40.bin"/><Relationship Id="rId28" Type="http://schemas.openxmlformats.org/officeDocument/2006/relationships/image" Target="../media/image36.wmf"/><Relationship Id="rId36" Type="http://schemas.openxmlformats.org/officeDocument/2006/relationships/image" Target="../media/image40.wmf"/><Relationship Id="rId49" Type="http://schemas.openxmlformats.org/officeDocument/2006/relationships/oleObject" Target="../embeddings/oleObject53.bin"/><Relationship Id="rId57" Type="http://schemas.openxmlformats.org/officeDocument/2006/relationships/oleObject" Target="../embeddings/oleObject57.bin"/><Relationship Id="rId61" Type="http://schemas.openxmlformats.org/officeDocument/2006/relationships/oleObject" Target="../embeddings/oleObject59.bin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38.bin"/><Relationship Id="rId31" Type="http://schemas.openxmlformats.org/officeDocument/2006/relationships/oleObject" Target="../embeddings/oleObject44.bin"/><Relationship Id="rId44" Type="http://schemas.openxmlformats.org/officeDocument/2006/relationships/image" Target="../media/image44.wmf"/><Relationship Id="rId52" Type="http://schemas.openxmlformats.org/officeDocument/2006/relationships/image" Target="../media/image48.wmf"/><Relationship Id="rId60" Type="http://schemas.openxmlformats.org/officeDocument/2006/relationships/image" Target="../media/image52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29.wmf"/><Relationship Id="rId22" Type="http://schemas.openxmlformats.org/officeDocument/2006/relationships/image" Target="../media/image33.wmf"/><Relationship Id="rId27" Type="http://schemas.openxmlformats.org/officeDocument/2006/relationships/oleObject" Target="../embeddings/oleObject42.bin"/><Relationship Id="rId30" Type="http://schemas.openxmlformats.org/officeDocument/2006/relationships/image" Target="../media/image37.wmf"/><Relationship Id="rId35" Type="http://schemas.openxmlformats.org/officeDocument/2006/relationships/oleObject" Target="../embeddings/oleObject46.bin"/><Relationship Id="rId43" Type="http://schemas.openxmlformats.org/officeDocument/2006/relationships/oleObject" Target="../embeddings/oleObject50.bin"/><Relationship Id="rId48" Type="http://schemas.openxmlformats.org/officeDocument/2006/relationships/image" Target="../media/image46.wmf"/><Relationship Id="rId56" Type="http://schemas.openxmlformats.org/officeDocument/2006/relationships/image" Target="../media/image50.wmf"/><Relationship Id="rId8" Type="http://schemas.openxmlformats.org/officeDocument/2006/relationships/image" Target="../media/image26.wmf"/><Relationship Id="rId51" Type="http://schemas.openxmlformats.org/officeDocument/2006/relationships/oleObject" Target="../embeddings/oleObject54.bin"/><Relationship Id="rId3" Type="http://schemas.openxmlformats.org/officeDocument/2006/relationships/oleObject" Target="../embeddings/oleObject30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37.bin"/><Relationship Id="rId25" Type="http://schemas.openxmlformats.org/officeDocument/2006/relationships/oleObject" Target="../embeddings/oleObject41.bin"/><Relationship Id="rId33" Type="http://schemas.openxmlformats.org/officeDocument/2006/relationships/oleObject" Target="../embeddings/oleObject45.bin"/><Relationship Id="rId38" Type="http://schemas.openxmlformats.org/officeDocument/2006/relationships/image" Target="../media/image41.wmf"/><Relationship Id="rId46" Type="http://schemas.openxmlformats.org/officeDocument/2006/relationships/image" Target="../media/image45.wmf"/><Relationship Id="rId59" Type="http://schemas.openxmlformats.org/officeDocument/2006/relationships/oleObject" Target="../embeddings/oleObject5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oleObject" Target="../embeddings/oleObject65.bin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5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64.bin"/><Relationship Id="rId5" Type="http://schemas.openxmlformats.org/officeDocument/2006/relationships/oleObject" Target="../embeddings/oleObject61.bin"/><Relationship Id="rId10" Type="http://schemas.openxmlformats.org/officeDocument/2006/relationships/image" Target="../media/image57.wmf"/><Relationship Id="rId4" Type="http://schemas.openxmlformats.org/officeDocument/2006/relationships/image" Target="../media/image54.wmf"/><Relationship Id="rId9" Type="http://schemas.openxmlformats.org/officeDocument/2006/relationships/oleObject" Target="../embeddings/oleObject63.bin"/><Relationship Id="rId14" Type="http://schemas.openxmlformats.org/officeDocument/2006/relationships/image" Target="../media/image5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103362" y="1213901"/>
            <a:ext cx="6316938" cy="3534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97"/>
              </a:spcAft>
            </a:pPr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1.Polinomok:</a:t>
            </a:r>
          </a:p>
          <a:p>
            <a:pPr>
              <a:spcAft>
                <a:spcPts val="497"/>
              </a:spcAft>
            </a:pP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- érettségi típusfeladat;</a:t>
            </a:r>
          </a:p>
          <a:p>
            <a:pPr>
              <a:spcAft>
                <a:spcPts val="497"/>
              </a:spcAft>
            </a:pP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- osztása </a:t>
            </a:r>
            <a:r>
              <a:rPr lang="hu-HU" sz="1987" i="1" dirty="0">
                <a:latin typeface="Times New Roman" pitchFamily="18" charset="0"/>
                <a:cs typeface="Times New Roman" pitchFamily="18" charset="0"/>
              </a:rPr>
              <a:t>X-a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alakú </a:t>
            </a:r>
            <a:r>
              <a:rPr lang="hu-HU" sz="1987" dirty="0" err="1">
                <a:latin typeface="Times New Roman" pitchFamily="18" charset="0"/>
                <a:cs typeface="Times New Roman" pitchFamily="18" charset="0"/>
              </a:rPr>
              <a:t>binommal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spcAft>
                <a:spcPts val="497"/>
              </a:spcAft>
            </a:pP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- a </a:t>
            </a:r>
            <a:r>
              <a:rPr lang="hu-HU" sz="1987" dirty="0" err="1">
                <a:latin typeface="Times New Roman" pitchFamily="18" charset="0"/>
                <a:cs typeface="Times New Roman" pitchFamily="18" charset="0"/>
              </a:rPr>
              <a:t>Horner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-séma;</a:t>
            </a:r>
          </a:p>
          <a:p>
            <a:pPr>
              <a:spcAft>
                <a:spcPts val="497"/>
              </a:spcAft>
            </a:pP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- oszthatósága;</a:t>
            </a:r>
          </a:p>
          <a:p>
            <a:pPr>
              <a:spcAft>
                <a:spcPts val="497"/>
              </a:spcAft>
            </a:pP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hu-HU" sz="1987" dirty="0" err="1">
                <a:latin typeface="Times New Roman" pitchFamily="18" charset="0"/>
                <a:cs typeface="Times New Roman" pitchFamily="18" charset="0"/>
              </a:rPr>
              <a:t>Bézout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tétele.</a:t>
            </a:r>
          </a:p>
          <a:p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987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2. Feladatok</a:t>
            </a:r>
          </a:p>
          <a:p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3. Összegzés</a:t>
            </a:r>
            <a:endParaRPr lang="en-US" sz="1987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en-US" sz="1987" b="1" dirty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hu-HU" sz="1987" b="1" dirty="0" err="1">
                <a:latin typeface="Times New Roman" pitchFamily="18" charset="0"/>
                <a:cs typeface="Times New Roman" pitchFamily="18" charset="0"/>
              </a:rPr>
              <a:t>ázi</a:t>
            </a:r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 feladat</a:t>
            </a:r>
            <a:endParaRPr lang="hu-HU" sz="1987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924582" y="379587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Felkészítő matematikából a XII. osztály számára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1864988" y="5820401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Polinomok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Érettségi feladat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/1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0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924582" y="856338"/>
            <a:ext cx="6674500" cy="448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17" b="1" dirty="0" err="1">
                <a:latin typeface="Times New Roman" pitchFamily="18" charset="0"/>
                <a:cs typeface="Times New Roman" pitchFamily="18" charset="0"/>
              </a:rPr>
              <a:t>Feladat</a:t>
            </a:r>
            <a:endParaRPr lang="hu-HU" sz="2317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1924582" y="1613571"/>
            <a:ext cx="6793687" cy="3144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36" b="1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497"/>
              </a:spcAft>
            </a:pPr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987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Határozzuk meg az</a:t>
            </a:r>
            <a:r>
              <a:rPr lang="en-US" sz="198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87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98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987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valós paraméter értékét úgy, hogy </a:t>
            </a:r>
            <a:r>
              <a:rPr lang="en-US" sz="198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</a:p>
          <a:p>
            <a:pPr>
              <a:spcAft>
                <a:spcPts val="331"/>
              </a:spcAft>
            </a:pPr>
            <a:r>
              <a:rPr lang="en-US" sz="198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</a:t>
            </a:r>
            <a:r>
              <a:rPr lang="hu-HU" sz="1987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polinom osztható legyen                              </a:t>
            </a:r>
          </a:p>
          <a:p>
            <a:pPr>
              <a:spcAft>
                <a:spcPts val="247"/>
              </a:spcAft>
            </a:pPr>
            <a:r>
              <a:rPr lang="en-US" sz="1987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a                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87" dirty="0" err="1">
                <a:latin typeface="Times New Roman" pitchFamily="18" charset="0"/>
                <a:cs typeface="Times New Roman" pitchFamily="18" charset="0"/>
              </a:rPr>
              <a:t>polinommal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Aft>
                <a:spcPts val="497"/>
              </a:spcAft>
            </a:pPr>
            <a:endParaRPr lang="en-US" sz="1987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497"/>
              </a:spcAft>
            </a:pPr>
            <a:r>
              <a:rPr lang="en-US" sz="1987" b="1" dirty="0" err="1">
                <a:latin typeface="Times New Roman" pitchFamily="18" charset="0"/>
                <a:cs typeface="Times New Roman" pitchFamily="18" charset="0"/>
              </a:rPr>
              <a:t>Megold</a:t>
            </a:r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ás: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Az               az </a:t>
            </a:r>
            <a:r>
              <a:rPr lang="hu-HU" sz="1987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hu-HU" sz="1987" dirty="0" err="1">
                <a:latin typeface="Times New Roman" pitchFamily="18" charset="0"/>
                <a:cs typeface="Times New Roman" pitchFamily="18" charset="0"/>
              </a:rPr>
              <a:t>nek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hu-HU" sz="1987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hu-HU" sz="1987" dirty="0" err="1">
                <a:latin typeface="Times New Roman" pitchFamily="18" charset="0"/>
                <a:cs typeface="Times New Roman" pitchFamily="18" charset="0"/>
              </a:rPr>
              <a:t>vel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való osztási maradéka 0.</a:t>
            </a:r>
          </a:p>
          <a:p>
            <a:pPr>
              <a:spcAft>
                <a:spcPts val="497"/>
              </a:spcAft>
            </a:pPr>
            <a:endParaRPr lang="hu-HU" sz="1987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497"/>
              </a:spcAft>
            </a:pP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Aft>
                <a:spcPts val="497"/>
              </a:spcAft>
            </a:pPr>
            <a:r>
              <a:rPr lang="en-US" sz="1987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hu-HU" sz="1987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987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5204011"/>
              </p:ext>
            </p:extLst>
          </p:nvPr>
        </p:nvGraphicFramePr>
        <p:xfrm>
          <a:off x="2047865" y="2227671"/>
          <a:ext cx="3940126" cy="416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3" name="Equation" r:id="rId3" imgW="2501640" imgH="253800" progId="Equation.DSMT4">
                  <p:embed/>
                </p:oleObj>
              </mc:Choice>
              <mc:Fallback>
                <p:oleObj name="Equation" r:id="rId3" imgW="2501640" imgH="253800" progId="Equation.DSMT4">
                  <p:embed/>
                  <p:pic>
                    <p:nvPicPr>
                      <p:cNvPr id="4" name="Objektum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65" y="2227671"/>
                        <a:ext cx="3940126" cy="4164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762708"/>
              </p:ext>
            </p:extLst>
          </p:nvPr>
        </p:nvGraphicFramePr>
        <p:xfrm>
          <a:off x="2239774" y="2611038"/>
          <a:ext cx="995871" cy="331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4" name="Equation" r:id="rId5" imgW="634680" imgH="203040" progId="Equation.DSMT4">
                  <p:embed/>
                </p:oleObj>
              </mc:Choice>
              <mc:Fallback>
                <p:oleObj name="Equation" r:id="rId5" imgW="634680" imgH="203040" progId="Equation.DSMT4">
                  <p:embed/>
                  <p:pic>
                    <p:nvPicPr>
                      <p:cNvPr id="5" name="Objektum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774" y="2611038"/>
                        <a:ext cx="995871" cy="331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églalap 10"/>
          <p:cNvSpPr/>
          <p:nvPr/>
        </p:nvSpPr>
        <p:spPr>
          <a:xfrm>
            <a:off x="1924582" y="379587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Felkészítő matematikából a XII. osztály számára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ktum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6180844"/>
              </p:ext>
            </p:extLst>
          </p:nvPr>
        </p:nvGraphicFramePr>
        <p:xfrm>
          <a:off x="3474020" y="3305141"/>
          <a:ext cx="796171" cy="352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5" name="Equation" r:id="rId7" imgW="507960" imgH="215640" progId="Equation.DSMT4">
                  <p:embed/>
                </p:oleObj>
              </mc:Choice>
              <mc:Fallback>
                <p:oleObj name="Equation" r:id="rId7" imgW="507960" imgH="215640" progId="Equation.DSMT4">
                  <p:embed/>
                  <p:pic>
                    <p:nvPicPr>
                      <p:cNvPr id="9" name="Objektum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4020" y="3305141"/>
                        <a:ext cx="796171" cy="3521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um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7609430"/>
              </p:ext>
            </p:extLst>
          </p:nvPr>
        </p:nvGraphicFramePr>
        <p:xfrm>
          <a:off x="2025172" y="3794662"/>
          <a:ext cx="4740238" cy="458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6" name="Equation" r:id="rId9" imgW="3009600" imgH="279360" progId="Equation.DSMT4">
                  <p:embed/>
                </p:oleObj>
              </mc:Choice>
              <mc:Fallback>
                <p:oleObj name="Equation" r:id="rId9" imgW="3009600" imgH="279360" progId="Equation.DSMT4">
                  <p:embed/>
                  <p:pic>
                    <p:nvPicPr>
                      <p:cNvPr id="4" name="Objektum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172" y="3794662"/>
                        <a:ext cx="4740238" cy="4585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um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501782"/>
              </p:ext>
            </p:extLst>
          </p:nvPr>
        </p:nvGraphicFramePr>
        <p:xfrm>
          <a:off x="2024821" y="4371283"/>
          <a:ext cx="5918729" cy="417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7" name="Equation" r:id="rId11" imgW="3759120" imgH="253800" progId="Equation.DSMT4">
                  <p:embed/>
                </p:oleObj>
              </mc:Choice>
              <mc:Fallback>
                <p:oleObj name="Equation" r:id="rId11" imgW="3759120" imgH="253800" progId="Equation.DSMT4">
                  <p:embed/>
                  <p:pic>
                    <p:nvPicPr>
                      <p:cNvPr id="12" name="Objektum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4821" y="4371283"/>
                        <a:ext cx="5918729" cy="4177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églalap 13"/>
          <p:cNvSpPr/>
          <p:nvPr/>
        </p:nvSpPr>
        <p:spPr>
          <a:xfrm>
            <a:off x="1864988" y="5820401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Feladat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hu-HU" sz="1324" b="1" dirty="0" err="1">
                <a:latin typeface="Times New Roman" pitchFamily="18" charset="0"/>
                <a:cs typeface="Times New Roman" pitchFamily="18" charset="0"/>
              </a:rPr>
              <a:t>Bézout</a:t>
            </a:r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-tétele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/10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41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924582" y="856338"/>
            <a:ext cx="6674500" cy="448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317" b="1" dirty="0" err="1">
                <a:latin typeface="Times New Roman" pitchFamily="18" charset="0"/>
                <a:cs typeface="Times New Roman" pitchFamily="18" charset="0"/>
              </a:rPr>
              <a:t>Bézout</a:t>
            </a:r>
            <a:r>
              <a:rPr lang="hu-HU" sz="2317" b="1" dirty="0">
                <a:latin typeface="Times New Roman" pitchFamily="18" charset="0"/>
                <a:cs typeface="Times New Roman" pitchFamily="18" charset="0"/>
              </a:rPr>
              <a:t> tétele</a:t>
            </a:r>
            <a:endParaRPr lang="hu-HU" sz="2317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1924582" y="1571463"/>
            <a:ext cx="6793687" cy="3525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36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 Tétel</a:t>
            </a:r>
            <a:endParaRPr lang="en-US" sz="1987" b="1" dirty="0">
              <a:latin typeface="Times New Roman" pitchFamily="18" charset="0"/>
              <a:cs typeface="Times New Roman" pitchFamily="18" charset="0"/>
            </a:endParaRPr>
          </a:p>
          <a:p>
            <a:endParaRPr lang="hu-HU" sz="1987" b="1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247"/>
              </a:spcAft>
            </a:pPr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87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87" dirty="0" err="1" smtClean="0">
                <a:latin typeface="Times New Roman" pitchFamily="18" charset="0"/>
                <a:cs typeface="Times New Roman" pitchFamily="18" charset="0"/>
              </a:rPr>
              <a:t>Az</a:t>
            </a:r>
            <a:r>
              <a:rPr lang="en-US" sz="1987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hu-HU" sz="1987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u-HU" sz="1987" dirty="0" err="1">
                <a:latin typeface="Times New Roman" pitchFamily="18" charset="0"/>
                <a:cs typeface="Times New Roman" pitchFamily="18" charset="0"/>
              </a:rPr>
              <a:t>olinomnak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az           szám akkor és csak akkor gyöke az </a:t>
            </a:r>
            <a:r>
              <a:rPr lang="hu-HU" sz="1987" i="1" dirty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polinomnak, ha az </a:t>
            </a:r>
            <a:r>
              <a:rPr lang="hu-HU" sz="1987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 polinom osztható                                          </a:t>
            </a:r>
          </a:p>
          <a:p>
            <a:pPr>
              <a:spcAft>
                <a:spcPts val="247"/>
              </a:spcAft>
            </a:pP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         - </a:t>
            </a:r>
            <a:r>
              <a:rPr lang="hu-HU" sz="1987" dirty="0" err="1">
                <a:latin typeface="Times New Roman" pitchFamily="18" charset="0"/>
                <a:cs typeface="Times New Roman" pitchFamily="18" charset="0"/>
              </a:rPr>
              <a:t>val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hu-HU" sz="1436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hu-HU" sz="1436" dirty="0">
              <a:latin typeface="Times New Roman" pitchFamily="18" charset="0"/>
              <a:cs typeface="Times New Roman" pitchFamily="18" charset="0"/>
            </a:endParaRPr>
          </a:p>
          <a:p>
            <a:endParaRPr lang="hu-HU" sz="1436" dirty="0">
              <a:latin typeface="Times New Roman" pitchFamily="18" charset="0"/>
              <a:cs typeface="Times New Roman" pitchFamily="18" charset="0"/>
            </a:endParaRPr>
          </a:p>
          <a:p>
            <a:endParaRPr lang="hu-HU" sz="1436" dirty="0">
              <a:latin typeface="Times New Roman" pitchFamily="18" charset="0"/>
              <a:cs typeface="Times New Roman" pitchFamily="18" charset="0"/>
            </a:endParaRPr>
          </a:p>
          <a:p>
            <a:endParaRPr lang="hu-HU" sz="1436" dirty="0">
              <a:latin typeface="Times New Roman" pitchFamily="18" charset="0"/>
              <a:cs typeface="Times New Roman" pitchFamily="18" charset="0"/>
            </a:endParaRPr>
          </a:p>
          <a:p>
            <a:endParaRPr lang="en-US" sz="1436" dirty="0">
              <a:latin typeface="Times New Roman" pitchFamily="18" charset="0"/>
              <a:cs typeface="Times New Roman" pitchFamily="18" charset="0"/>
            </a:endParaRPr>
          </a:p>
          <a:p>
            <a:endParaRPr lang="hu-HU" sz="1436" dirty="0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/>
          </p:nvPr>
        </p:nvGraphicFramePr>
        <p:xfrm>
          <a:off x="2468891" y="2405776"/>
          <a:ext cx="1660660" cy="416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01" name="Equation" r:id="rId3" imgW="1054080" imgH="253800" progId="Equation.DSMT4">
                  <p:embed/>
                </p:oleObj>
              </mc:Choice>
              <mc:Fallback>
                <p:oleObj name="Equation" r:id="rId3" imgW="1054080" imgH="253800" progId="Equation.DSMT4">
                  <p:embed/>
                  <p:pic>
                    <p:nvPicPr>
                      <p:cNvPr id="4" name="Objektum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8891" y="2405776"/>
                        <a:ext cx="1660660" cy="416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5678384"/>
              </p:ext>
            </p:extLst>
          </p:nvPr>
        </p:nvGraphicFramePr>
        <p:xfrm>
          <a:off x="5972603" y="2465369"/>
          <a:ext cx="597786" cy="290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02" name="Equation" r:id="rId5" imgW="380880" imgH="177480" progId="Equation.DSMT4">
                  <p:embed/>
                </p:oleObj>
              </mc:Choice>
              <mc:Fallback>
                <p:oleObj name="Equation" r:id="rId5" imgW="380880" imgH="177480" progId="Equation.DSMT4">
                  <p:embed/>
                  <p:pic>
                    <p:nvPicPr>
                      <p:cNvPr id="5" name="Objektum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2603" y="2465369"/>
                        <a:ext cx="597786" cy="2903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églalap 10"/>
          <p:cNvSpPr/>
          <p:nvPr/>
        </p:nvSpPr>
        <p:spPr>
          <a:xfrm>
            <a:off x="1924582" y="379587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Felkészítő matematikából a XII. osztály számára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Objektum 22"/>
          <p:cNvGraphicFramePr>
            <a:graphicFrameLocks noChangeAspect="1"/>
          </p:cNvGraphicFramePr>
          <p:nvPr>
            <p:extLst/>
          </p:nvPr>
        </p:nvGraphicFramePr>
        <p:xfrm>
          <a:off x="2025818" y="3068923"/>
          <a:ext cx="620120" cy="290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03" name="Equation" r:id="rId7" imgW="393480" imgH="177480" progId="Equation.DSMT4">
                  <p:embed/>
                </p:oleObj>
              </mc:Choice>
              <mc:Fallback>
                <p:oleObj name="Equation" r:id="rId7" imgW="393480" imgH="177480" progId="Equation.DSMT4">
                  <p:embed/>
                  <p:pic>
                    <p:nvPicPr>
                      <p:cNvPr id="23" name="Objektum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818" y="3068923"/>
                        <a:ext cx="620120" cy="2903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églalap 7"/>
          <p:cNvSpPr/>
          <p:nvPr/>
        </p:nvSpPr>
        <p:spPr>
          <a:xfrm>
            <a:off x="1864988" y="5820401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 err="1">
                <a:latin typeface="Times New Roman" pitchFamily="18" charset="0"/>
                <a:cs typeface="Times New Roman" pitchFamily="18" charset="0"/>
              </a:rPr>
              <a:t>Bézout</a:t>
            </a:r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-tétele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Feladat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/11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41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924582" y="856338"/>
            <a:ext cx="6674500" cy="448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17" b="1" dirty="0" err="1">
                <a:latin typeface="Times New Roman" pitchFamily="18" charset="0"/>
                <a:cs typeface="Times New Roman" pitchFamily="18" charset="0"/>
              </a:rPr>
              <a:t>Feladat</a:t>
            </a:r>
            <a:endParaRPr lang="hu-HU" sz="2317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1924582" y="1485919"/>
            <a:ext cx="6793687" cy="4118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36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A B</a:t>
            </a:r>
            <a:r>
              <a:rPr lang="hu-HU" sz="1987" dirty="0" err="1">
                <a:latin typeface="Times New Roman" pitchFamily="18" charset="0"/>
                <a:cs typeface="Times New Roman" pitchFamily="18" charset="0"/>
              </a:rPr>
              <a:t>ézout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tételét alkalmazva határozzuk meg az </a:t>
            </a:r>
            <a:r>
              <a:rPr lang="hu-HU" sz="1987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és </a:t>
            </a:r>
            <a:r>
              <a:rPr lang="hu-HU" sz="1987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valós paraméterek értékét úgy, hogy az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u-HU" sz="1987" dirty="0" err="1">
                <a:latin typeface="Times New Roman" pitchFamily="18" charset="0"/>
                <a:cs typeface="Times New Roman" pitchFamily="18" charset="0"/>
              </a:rPr>
              <a:t>olinom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87" dirty="0" err="1">
                <a:latin typeface="Times New Roman" pitchFamily="18" charset="0"/>
                <a:cs typeface="Times New Roman" pitchFamily="18" charset="0"/>
              </a:rPr>
              <a:t>oszthat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ó legyen  a                             </a:t>
            </a:r>
            <a:r>
              <a:rPr lang="en-US" sz="1987" dirty="0" err="1">
                <a:latin typeface="Times New Roman" pitchFamily="18" charset="0"/>
                <a:cs typeface="Times New Roman" pitchFamily="18" charset="0"/>
              </a:rPr>
              <a:t>polinommal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1987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987" b="1" dirty="0" err="1">
                <a:latin typeface="Times New Roman" pitchFamily="18" charset="0"/>
                <a:cs typeface="Times New Roman" pitchFamily="18" charset="0"/>
              </a:rPr>
              <a:t>Megold</a:t>
            </a:r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á</a:t>
            </a:r>
            <a:r>
              <a:rPr lang="en-US" sz="1987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1987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polinom felírható 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1987" dirty="0" err="1">
                <a:latin typeface="Times New Roman" pitchFamily="18" charset="0"/>
                <a:cs typeface="Times New Roman" pitchFamily="18" charset="0"/>
              </a:rPr>
              <a:t>alakban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A B</a:t>
            </a:r>
            <a:r>
              <a:rPr lang="hu-HU" sz="1987" dirty="0" err="1">
                <a:latin typeface="Times New Roman" pitchFamily="18" charset="0"/>
                <a:cs typeface="Times New Roman" pitchFamily="18" charset="0"/>
              </a:rPr>
              <a:t>ézout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tétel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1987" dirty="0" err="1">
                <a:latin typeface="Times New Roman" pitchFamily="18" charset="0"/>
                <a:cs typeface="Times New Roman" pitchFamily="18" charset="0"/>
              </a:rPr>
              <a:t>szerint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                                .</a:t>
            </a:r>
          </a:p>
          <a:p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Ahonnan kapjuk, hogy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:</a:t>
            </a:r>
            <a:endParaRPr lang="hu-HU" sz="1987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</a:t>
            </a:r>
            <a:endParaRPr lang="hu-HU" sz="1436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87" b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</a:t>
            </a:r>
          </a:p>
          <a:p>
            <a:r>
              <a:rPr lang="en-US" sz="1987" b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.</a:t>
            </a:r>
            <a:endParaRPr lang="hu-HU" sz="1436" dirty="0">
              <a:latin typeface="Times New Roman" pitchFamily="18" charset="0"/>
              <a:cs typeface="Times New Roman" pitchFamily="18" charset="0"/>
            </a:endParaRPr>
          </a:p>
          <a:p>
            <a:endParaRPr lang="hu-HU" sz="1436" dirty="0">
              <a:latin typeface="Times New Roman" pitchFamily="18" charset="0"/>
              <a:cs typeface="Times New Roman" pitchFamily="18" charset="0"/>
            </a:endParaRPr>
          </a:p>
          <a:p>
            <a:endParaRPr lang="hu-HU" sz="1436" dirty="0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0410363"/>
              </p:ext>
            </p:extLst>
          </p:nvPr>
        </p:nvGraphicFramePr>
        <p:xfrm>
          <a:off x="5397840" y="1988621"/>
          <a:ext cx="2960022" cy="374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9" name="Equation" r:id="rId3" imgW="1879560" imgH="228600" progId="Equation.DSMT4">
                  <p:embed/>
                </p:oleObj>
              </mc:Choice>
              <mc:Fallback>
                <p:oleObj name="Equation" r:id="rId3" imgW="1879560" imgH="228600" progId="Equation.DSMT4">
                  <p:embed/>
                  <p:pic>
                    <p:nvPicPr>
                      <p:cNvPr id="4" name="Objektum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840" y="1988621"/>
                        <a:ext cx="2960022" cy="3744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3377376"/>
              </p:ext>
            </p:extLst>
          </p:nvPr>
        </p:nvGraphicFramePr>
        <p:xfrm>
          <a:off x="4844675" y="2343521"/>
          <a:ext cx="1634384" cy="373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0" name="Equation" r:id="rId5" imgW="1041120" imgH="228600" progId="Equation.DSMT4">
                  <p:embed/>
                </p:oleObj>
              </mc:Choice>
              <mc:Fallback>
                <p:oleObj name="Equation" r:id="rId5" imgW="1041120" imgH="228600" progId="Equation.DSMT4">
                  <p:embed/>
                  <p:pic>
                    <p:nvPicPr>
                      <p:cNvPr id="5" name="Objektum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4675" y="2343521"/>
                        <a:ext cx="1634384" cy="3731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églalap 10"/>
          <p:cNvSpPr/>
          <p:nvPr/>
        </p:nvSpPr>
        <p:spPr>
          <a:xfrm>
            <a:off x="1924582" y="379587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Felkészítő matematikából a XII. osztály számára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ktum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939070"/>
              </p:ext>
            </p:extLst>
          </p:nvPr>
        </p:nvGraphicFramePr>
        <p:xfrm>
          <a:off x="4308332" y="3257469"/>
          <a:ext cx="1873498" cy="395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1" name="Equation" r:id="rId7" imgW="1193760" imgH="253800" progId="Equation.DSMT4">
                  <p:embed/>
                </p:oleObj>
              </mc:Choice>
              <mc:Fallback>
                <p:oleObj name="Equation" r:id="rId7" imgW="1193760" imgH="253800" progId="Equation.DSMT4">
                  <p:embed/>
                  <p:pic>
                    <p:nvPicPr>
                      <p:cNvPr id="5" name="Objektum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8332" y="3257469"/>
                        <a:ext cx="1873498" cy="3954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ktum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6636065"/>
              </p:ext>
            </p:extLst>
          </p:nvPr>
        </p:nvGraphicFramePr>
        <p:xfrm>
          <a:off x="4308331" y="3538057"/>
          <a:ext cx="2060059" cy="416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2" name="Equation" r:id="rId9" imgW="1307880" imgH="253800" progId="Equation.DSMT4">
                  <p:embed/>
                </p:oleObj>
              </mc:Choice>
              <mc:Fallback>
                <p:oleObj name="Equation" r:id="rId9" imgW="1307880" imgH="253800" progId="Equation.DSMT4">
                  <p:embed/>
                  <p:pic>
                    <p:nvPicPr>
                      <p:cNvPr id="4" name="Objektum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8331" y="3538057"/>
                        <a:ext cx="2060059" cy="4164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um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860137"/>
              </p:ext>
            </p:extLst>
          </p:nvPr>
        </p:nvGraphicFramePr>
        <p:xfrm>
          <a:off x="2043769" y="4396901"/>
          <a:ext cx="5240802" cy="75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3" name="Equation" r:id="rId11" imgW="3327120" imgH="457200" progId="Equation.DSMT4">
                  <p:embed/>
                </p:oleObj>
              </mc:Choice>
              <mc:Fallback>
                <p:oleObj name="Equation" r:id="rId11" imgW="3327120" imgH="457200" progId="Equation.DSMT4">
                  <p:embed/>
                  <p:pic>
                    <p:nvPicPr>
                      <p:cNvPr id="15" name="Objektum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769" y="4396901"/>
                        <a:ext cx="5240802" cy="750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églalap 9"/>
          <p:cNvSpPr/>
          <p:nvPr/>
        </p:nvSpPr>
        <p:spPr>
          <a:xfrm>
            <a:off x="1864988" y="5820401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Feladat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/12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49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1924582" y="1273495"/>
            <a:ext cx="6674500" cy="1639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36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Aft>
                <a:spcPts val="497"/>
              </a:spcAft>
            </a:pP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Hat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á</a:t>
            </a:r>
            <a:r>
              <a:rPr lang="en-US" sz="1987" dirty="0" err="1">
                <a:latin typeface="Times New Roman" pitchFamily="18" charset="0"/>
                <a:cs typeface="Times New Roman" pitchFamily="18" charset="0"/>
              </a:rPr>
              <a:t>rozz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á</a:t>
            </a:r>
            <a:r>
              <a:rPr lang="en-US" sz="1987" dirty="0" err="1">
                <a:latin typeface="Times New Roman" pitchFamily="18" charset="0"/>
                <a:cs typeface="Times New Roman" pitchFamily="18" charset="0"/>
              </a:rPr>
              <a:t>tok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meg az </a:t>
            </a:r>
            <a:r>
              <a:rPr lang="hu-HU" sz="1987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és </a:t>
            </a:r>
            <a:r>
              <a:rPr lang="hu-HU" sz="1987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komplex paraméterek értéket úgy, hogy az                                   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polinom osztható legyen a  </a:t>
            </a:r>
            <a:endParaRPr lang="en-US" sz="1987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497"/>
              </a:spcAft>
            </a:pP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1987" dirty="0" err="1">
                <a:latin typeface="Times New Roman" pitchFamily="18" charset="0"/>
                <a:cs typeface="Times New Roman" pitchFamily="18" charset="0"/>
              </a:rPr>
              <a:t>polinommal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.</a:t>
            </a:r>
            <a:endParaRPr lang="hu-HU" sz="1987" dirty="0">
              <a:latin typeface="Times New Roman" pitchFamily="18" charset="0"/>
              <a:cs typeface="Times New Roman" pitchFamily="18" charset="0"/>
            </a:endParaRPr>
          </a:p>
          <a:p>
            <a:endParaRPr lang="hu-HU" sz="182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924582" y="856338"/>
            <a:ext cx="6674500" cy="448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1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hu-HU" sz="231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eladat:</a:t>
            </a:r>
            <a:endParaRPr lang="hu-HU" sz="231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1924582" y="379587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Felkészítő matematikából a XII. osztály számára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ktum 18"/>
          <p:cNvGraphicFramePr>
            <a:graphicFrameLocks noChangeAspect="1"/>
          </p:cNvGraphicFramePr>
          <p:nvPr>
            <p:extLst/>
          </p:nvPr>
        </p:nvGraphicFramePr>
        <p:xfrm>
          <a:off x="2064852" y="2185576"/>
          <a:ext cx="1479354" cy="37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6" name="Equation" r:id="rId3" imgW="939600" imgH="228600" progId="Equation.DSMT4">
                  <p:embed/>
                </p:oleObj>
              </mc:Choice>
              <mc:Fallback>
                <p:oleObj name="Equation" r:id="rId3" imgW="939600" imgH="228600" progId="Equation.DSMT4">
                  <p:embed/>
                  <p:pic>
                    <p:nvPicPr>
                      <p:cNvPr id="19" name="Objektum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4852" y="2185576"/>
                        <a:ext cx="1479354" cy="374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ktum 19"/>
          <p:cNvGraphicFramePr>
            <a:graphicFrameLocks noChangeAspect="1"/>
          </p:cNvGraphicFramePr>
          <p:nvPr>
            <p:extLst/>
          </p:nvPr>
        </p:nvGraphicFramePr>
        <p:xfrm>
          <a:off x="2804529" y="1813667"/>
          <a:ext cx="2200638" cy="375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7" name="Equation" r:id="rId5" imgW="1396800" imgH="228600" progId="Equation.DSMT4">
                  <p:embed/>
                </p:oleObj>
              </mc:Choice>
              <mc:Fallback>
                <p:oleObj name="Equation" r:id="rId5" imgW="1396800" imgH="228600" progId="Equation.DSMT4">
                  <p:embed/>
                  <p:pic>
                    <p:nvPicPr>
                      <p:cNvPr id="20" name="Objektum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4529" y="1813667"/>
                        <a:ext cx="2200638" cy="3757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églalap 7"/>
          <p:cNvSpPr/>
          <p:nvPr/>
        </p:nvSpPr>
        <p:spPr>
          <a:xfrm>
            <a:off x="1864988" y="5820401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Feladat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/13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69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506105" y="2353037"/>
            <a:ext cx="152895" cy="297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5676" tIns="37837" rIns="75676" bIns="37837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u-HU" sz="1436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411419"/>
              </p:ext>
            </p:extLst>
          </p:nvPr>
        </p:nvGraphicFramePr>
        <p:xfrm>
          <a:off x="1950862" y="1869431"/>
          <a:ext cx="6495720" cy="2671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7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7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6547">
                <a:tc rowSpan="2">
                  <a:txBody>
                    <a:bodyPr/>
                    <a:lstStyle/>
                    <a:p>
                      <a:endParaRPr lang="hu-HU" sz="1400" dirty="0"/>
                    </a:p>
                  </a:txBody>
                  <a:tcPr marL="75676" marR="75676" marT="37837" marB="37837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400" dirty="0"/>
                    </a:p>
                  </a:txBody>
                  <a:tcPr marL="75676" marR="75676" marT="37837" marB="378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349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hu-HU" sz="1400" dirty="0"/>
                    </a:p>
                  </a:txBody>
                  <a:tcPr marL="75676" marR="75676" marT="37837" marB="378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792">
                <a:tc>
                  <a:txBody>
                    <a:bodyPr/>
                    <a:lstStyle/>
                    <a:p>
                      <a:endParaRPr lang="hu-HU" sz="1400" dirty="0"/>
                    </a:p>
                  </a:txBody>
                  <a:tcPr marL="75676" marR="75676" marT="37837" marB="37837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5416"/>
                  </a:ext>
                </a:extLst>
              </a:tr>
              <a:tr h="302702">
                <a:tc>
                  <a:txBody>
                    <a:bodyPr/>
                    <a:lstStyle/>
                    <a:p>
                      <a:endParaRPr lang="hu-HU" sz="1400" dirty="0"/>
                    </a:p>
                  </a:txBody>
                  <a:tcPr marL="75676" marR="75676" marT="37837" marB="37837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hu-HU" sz="1400" dirty="0"/>
                    </a:p>
                  </a:txBody>
                  <a:tcPr marL="75676" marR="75676" marT="37837" marB="378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381">
                <a:tc rowSpan="2">
                  <a:txBody>
                    <a:bodyPr/>
                    <a:lstStyle/>
                    <a:p>
                      <a:endParaRPr lang="hu-HU" sz="1400" dirty="0"/>
                    </a:p>
                  </a:txBody>
                  <a:tcPr marL="75676" marR="75676" marT="37837" marB="37837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605282"/>
                  </a:ext>
                </a:extLst>
              </a:tr>
              <a:tr h="759820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400" dirty="0"/>
                    </a:p>
                  </a:txBody>
                  <a:tcPr marL="75676" marR="75676" marT="37837" marB="3783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Objektum 7"/>
          <p:cNvGraphicFramePr>
            <a:graphicFrameLocks noChangeAspect="1"/>
          </p:cNvGraphicFramePr>
          <p:nvPr>
            <p:extLst/>
          </p:nvPr>
        </p:nvGraphicFramePr>
        <p:xfrm>
          <a:off x="2584444" y="1928903"/>
          <a:ext cx="2200638" cy="375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50" name="Equation" r:id="rId4" imgW="1396800" imgH="228600" progId="Equation.DSMT4">
                  <p:embed/>
                </p:oleObj>
              </mc:Choice>
              <mc:Fallback>
                <p:oleObj name="Equation" r:id="rId4" imgW="1396800" imgH="228600" progId="Equation.DSMT4">
                  <p:embed/>
                  <p:pic>
                    <p:nvPicPr>
                      <p:cNvPr id="8" name="Objektum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4444" y="1928903"/>
                        <a:ext cx="2200638" cy="37575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bg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um 8"/>
          <p:cNvGraphicFramePr>
            <a:graphicFrameLocks noChangeAspect="1"/>
          </p:cNvGraphicFramePr>
          <p:nvPr>
            <p:extLst/>
          </p:nvPr>
        </p:nvGraphicFramePr>
        <p:xfrm>
          <a:off x="5648935" y="2460998"/>
          <a:ext cx="279842" cy="270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51" name="Equation" r:id="rId6" imgW="177480" imgH="164880" progId="Equation.DSMT4">
                  <p:embed/>
                </p:oleObj>
              </mc:Choice>
              <mc:Fallback>
                <p:oleObj name="Equation" r:id="rId6" imgW="177480" imgH="164880" progId="Equation.DSMT4">
                  <p:embed/>
                  <p:pic>
                    <p:nvPicPr>
                      <p:cNvPr id="9" name="Objektum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8935" y="2460998"/>
                        <a:ext cx="279842" cy="2706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um 9"/>
          <p:cNvGraphicFramePr>
            <a:graphicFrameLocks noChangeAspect="1"/>
          </p:cNvGraphicFramePr>
          <p:nvPr>
            <p:extLst/>
          </p:nvPr>
        </p:nvGraphicFramePr>
        <p:xfrm>
          <a:off x="5639740" y="1973900"/>
          <a:ext cx="1079954" cy="31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52" name="Equation" r:id="rId8" imgW="685800" imgH="190440" progId="Equation.DSMT4">
                  <p:embed/>
                </p:oleObj>
              </mc:Choice>
              <mc:Fallback>
                <p:oleObj name="Equation" r:id="rId8" imgW="685800" imgH="190440" progId="Equation.DSMT4">
                  <p:embed/>
                  <p:pic>
                    <p:nvPicPr>
                      <p:cNvPr id="10" name="Objektum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9740" y="1973900"/>
                        <a:ext cx="1079954" cy="31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um 11"/>
          <p:cNvGraphicFramePr>
            <a:graphicFrameLocks noChangeAspect="1"/>
          </p:cNvGraphicFramePr>
          <p:nvPr>
            <p:extLst/>
          </p:nvPr>
        </p:nvGraphicFramePr>
        <p:xfrm>
          <a:off x="2460927" y="2207430"/>
          <a:ext cx="2020645" cy="37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53" name="Equation" r:id="rId10" imgW="1282680" imgH="228600" progId="Equation.DSMT4">
                  <p:embed/>
                </p:oleObj>
              </mc:Choice>
              <mc:Fallback>
                <p:oleObj name="Equation" r:id="rId10" imgW="1282680" imgH="228600" progId="Equation.DSMT4">
                  <p:embed/>
                  <p:pic>
                    <p:nvPicPr>
                      <p:cNvPr id="12" name="Objektum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927" y="2207430"/>
                        <a:ext cx="2020645" cy="374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um 12"/>
          <p:cNvGraphicFramePr>
            <a:graphicFrameLocks noChangeAspect="1"/>
          </p:cNvGraphicFramePr>
          <p:nvPr>
            <p:extLst/>
          </p:nvPr>
        </p:nvGraphicFramePr>
        <p:xfrm>
          <a:off x="5937973" y="2454428"/>
          <a:ext cx="620120" cy="291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54" name="Equation" r:id="rId12" imgW="393480" imgH="177480" progId="Equation.DSMT4">
                  <p:embed/>
                </p:oleObj>
              </mc:Choice>
              <mc:Fallback>
                <p:oleObj name="Equation" r:id="rId12" imgW="393480" imgH="177480" progId="Equation.DSMT4">
                  <p:embed/>
                  <p:pic>
                    <p:nvPicPr>
                      <p:cNvPr id="13" name="Objektum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973" y="2454428"/>
                        <a:ext cx="620120" cy="2916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um 13"/>
          <p:cNvGraphicFramePr>
            <a:graphicFrameLocks noChangeAspect="1"/>
          </p:cNvGraphicFramePr>
          <p:nvPr>
            <p:extLst/>
          </p:nvPr>
        </p:nvGraphicFramePr>
        <p:xfrm>
          <a:off x="2743149" y="2564788"/>
          <a:ext cx="2339902" cy="416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55" name="Equation" r:id="rId14" imgW="1485720" imgH="253800" progId="Equation.DSMT4">
                  <p:embed/>
                </p:oleObj>
              </mc:Choice>
              <mc:Fallback>
                <p:oleObj name="Equation" r:id="rId14" imgW="1485720" imgH="253800" progId="Equation.DSMT4">
                  <p:embed/>
                  <p:pic>
                    <p:nvPicPr>
                      <p:cNvPr id="14" name="Objektum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149" y="2564788"/>
                        <a:ext cx="2339902" cy="4164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ktum 14"/>
          <p:cNvGraphicFramePr>
            <a:graphicFrameLocks noChangeAspect="1"/>
          </p:cNvGraphicFramePr>
          <p:nvPr>
            <p:extLst/>
          </p:nvPr>
        </p:nvGraphicFramePr>
        <p:xfrm>
          <a:off x="2282145" y="2883204"/>
          <a:ext cx="2840465" cy="416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56" name="Equation" r:id="rId16" imgW="1803240" imgH="253800" progId="Equation.DSMT4">
                  <p:embed/>
                </p:oleObj>
              </mc:Choice>
              <mc:Fallback>
                <p:oleObj name="Equation" r:id="rId16" imgW="1803240" imgH="253800" progId="Equation.DSMT4">
                  <p:embed/>
                  <p:pic>
                    <p:nvPicPr>
                      <p:cNvPr id="15" name="Objektum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145" y="2883204"/>
                        <a:ext cx="2840465" cy="416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um 15"/>
          <p:cNvGraphicFramePr>
            <a:graphicFrameLocks noChangeAspect="1"/>
          </p:cNvGraphicFramePr>
          <p:nvPr>
            <p:extLst/>
          </p:nvPr>
        </p:nvGraphicFramePr>
        <p:xfrm>
          <a:off x="3403630" y="3203301"/>
          <a:ext cx="1619931" cy="415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57" name="Equation" r:id="rId18" imgW="1028520" imgH="253800" progId="Equation.DSMT4">
                  <p:embed/>
                </p:oleObj>
              </mc:Choice>
              <mc:Fallback>
                <p:oleObj name="Equation" r:id="rId18" imgW="1028520" imgH="253800" progId="Equation.DSMT4">
                  <p:embed/>
                  <p:pic>
                    <p:nvPicPr>
                      <p:cNvPr id="16" name="Objektum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3630" y="3203301"/>
                        <a:ext cx="1619931" cy="4151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ktum 19"/>
          <p:cNvGraphicFramePr>
            <a:graphicFrameLocks noChangeAspect="1"/>
          </p:cNvGraphicFramePr>
          <p:nvPr>
            <p:extLst/>
          </p:nvPr>
        </p:nvGraphicFramePr>
        <p:xfrm>
          <a:off x="5023455" y="3327006"/>
          <a:ext cx="441442" cy="270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58" name="Equation" r:id="rId20" imgW="279360" imgH="164880" progId="Equation.DSMT4">
                  <p:embed/>
                </p:oleObj>
              </mc:Choice>
              <mc:Fallback>
                <p:oleObj name="Equation" r:id="rId20" imgW="279360" imgH="164880" progId="Equation.DSMT4">
                  <p:embed/>
                  <p:pic>
                    <p:nvPicPr>
                      <p:cNvPr id="20" name="Objektum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3455" y="3327006"/>
                        <a:ext cx="441442" cy="2706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ktum 20"/>
          <p:cNvGraphicFramePr>
            <a:graphicFrameLocks noChangeAspect="1"/>
          </p:cNvGraphicFramePr>
          <p:nvPr>
            <p:extLst/>
          </p:nvPr>
        </p:nvGraphicFramePr>
        <p:xfrm>
          <a:off x="6558093" y="2466492"/>
          <a:ext cx="461148" cy="332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59" name="Equation" r:id="rId22" imgW="291960" imgH="203040" progId="Equation.DSMT4">
                  <p:embed/>
                </p:oleObj>
              </mc:Choice>
              <mc:Fallback>
                <p:oleObj name="Equation" r:id="rId22" imgW="291960" imgH="203040" progId="Equation.DSMT4">
                  <p:embed/>
                  <p:pic>
                    <p:nvPicPr>
                      <p:cNvPr id="21" name="Objektum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8093" y="2466492"/>
                        <a:ext cx="461148" cy="3323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églalap 21"/>
          <p:cNvSpPr/>
          <p:nvPr/>
        </p:nvSpPr>
        <p:spPr>
          <a:xfrm>
            <a:off x="1924582" y="379587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Felkészítő matematikából a XII. osztály számára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1984174" y="4161388"/>
            <a:ext cx="6376532" cy="768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97"/>
              </a:spcAft>
            </a:pP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Az               az </a:t>
            </a:r>
            <a:r>
              <a:rPr lang="hu-HU" sz="1987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hu-HU" sz="1987" dirty="0" err="1">
                <a:latin typeface="Times New Roman" pitchFamily="18" charset="0"/>
                <a:cs typeface="Times New Roman" pitchFamily="18" charset="0"/>
              </a:rPr>
              <a:t>nek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hu-HU" sz="1987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hu-HU" sz="1987" dirty="0" err="1">
                <a:latin typeface="Times New Roman" pitchFamily="18" charset="0"/>
                <a:cs typeface="Times New Roman" pitchFamily="18" charset="0"/>
              </a:rPr>
              <a:t>vel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való osztási maradéka 0.</a:t>
            </a:r>
            <a:endParaRPr lang="en-US" sz="1987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497"/>
              </a:spcAft>
            </a:pP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.    </a:t>
            </a:r>
          </a:p>
        </p:txBody>
      </p:sp>
      <p:graphicFrame>
        <p:nvGraphicFramePr>
          <p:cNvPr id="23" name="Objektum 22"/>
          <p:cNvGraphicFramePr>
            <a:graphicFrameLocks noChangeAspect="1"/>
          </p:cNvGraphicFramePr>
          <p:nvPr>
            <p:extLst/>
          </p:nvPr>
        </p:nvGraphicFramePr>
        <p:xfrm>
          <a:off x="2379880" y="4199048"/>
          <a:ext cx="796171" cy="352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60" name="Equation" r:id="rId24" imgW="507960" imgH="215640" progId="Equation.DSMT4">
                  <p:embed/>
                </p:oleObj>
              </mc:Choice>
              <mc:Fallback>
                <p:oleObj name="Equation" r:id="rId24" imgW="507960" imgH="215640" progId="Equation.DSMT4">
                  <p:embed/>
                  <p:pic>
                    <p:nvPicPr>
                      <p:cNvPr id="23" name="Objektum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880" y="4199048"/>
                        <a:ext cx="796171" cy="3521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ktum 23"/>
          <p:cNvGraphicFramePr>
            <a:graphicFrameLocks noChangeAspect="1"/>
          </p:cNvGraphicFramePr>
          <p:nvPr>
            <p:extLst/>
          </p:nvPr>
        </p:nvGraphicFramePr>
        <p:xfrm>
          <a:off x="2137995" y="4552588"/>
          <a:ext cx="3838962" cy="415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61" name="Equation" r:id="rId26" imgW="2438280" imgH="253800" progId="Equation.DSMT4">
                  <p:embed/>
                </p:oleObj>
              </mc:Choice>
              <mc:Fallback>
                <p:oleObj name="Equation" r:id="rId26" imgW="2438280" imgH="253800" progId="Equation.DSMT4">
                  <p:embed/>
                  <p:pic>
                    <p:nvPicPr>
                      <p:cNvPr id="24" name="Objektum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7995" y="4552588"/>
                        <a:ext cx="3838962" cy="4151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églalap 24"/>
          <p:cNvSpPr/>
          <p:nvPr/>
        </p:nvSpPr>
        <p:spPr>
          <a:xfrm>
            <a:off x="1924582" y="856340"/>
            <a:ext cx="6674500" cy="678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36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1. módszer – a közvetlen osztás módszere:</a:t>
            </a:r>
          </a:p>
          <a:p>
            <a:endParaRPr lang="hu-HU" sz="182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églalap 18"/>
          <p:cNvSpPr/>
          <p:nvPr/>
        </p:nvSpPr>
        <p:spPr>
          <a:xfrm>
            <a:off x="1864988" y="5820401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Feladat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/14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839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1924582" y="915933"/>
            <a:ext cx="6674500" cy="899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36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hu-HU" sz="1436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módszer – a határozatlan együtthatók módszere:</a:t>
            </a:r>
          </a:p>
          <a:p>
            <a:endParaRPr lang="en-US" sz="1436" b="1" dirty="0">
              <a:latin typeface="Times New Roman" pitchFamily="18" charset="0"/>
              <a:cs typeface="Times New Roman" pitchFamily="18" charset="0"/>
            </a:endParaRPr>
          </a:p>
          <a:p>
            <a:endParaRPr lang="hu-HU" sz="182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/>
          </p:nvPr>
        </p:nvGraphicFramePr>
        <p:xfrm>
          <a:off x="1988197" y="1633048"/>
          <a:ext cx="5478603" cy="415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2" name="Equation" r:id="rId3" imgW="3479760" imgH="253800" progId="Equation.DSMT4">
                  <p:embed/>
                </p:oleObj>
              </mc:Choice>
              <mc:Fallback>
                <p:oleObj name="Equation" r:id="rId3" imgW="3479760" imgH="253800" progId="Equation.DSMT4">
                  <p:embed/>
                  <p:pic>
                    <p:nvPicPr>
                      <p:cNvPr id="4" name="Objektum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8197" y="1633048"/>
                        <a:ext cx="5478603" cy="4151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0508986"/>
              </p:ext>
            </p:extLst>
          </p:nvPr>
        </p:nvGraphicFramePr>
        <p:xfrm>
          <a:off x="2043770" y="2067754"/>
          <a:ext cx="5295982" cy="457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3" name="Equation" r:id="rId5" imgW="3365280" imgH="279360" progId="Equation.DSMT4">
                  <p:embed/>
                </p:oleObj>
              </mc:Choice>
              <mc:Fallback>
                <p:oleObj name="Equation" r:id="rId5" imgW="3365280" imgH="279360" progId="Equation.DSMT4">
                  <p:embed/>
                  <p:pic>
                    <p:nvPicPr>
                      <p:cNvPr id="5" name="Objektum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770" y="2067754"/>
                        <a:ext cx="5295982" cy="4572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4424367"/>
              </p:ext>
            </p:extLst>
          </p:nvPr>
        </p:nvGraphicFramePr>
        <p:xfrm>
          <a:off x="2043770" y="2525642"/>
          <a:ext cx="5236860" cy="416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4" name="Equation" r:id="rId7" imgW="3327120" imgH="253800" progId="Equation.DSMT4">
                  <p:embed/>
                </p:oleObj>
              </mc:Choice>
              <mc:Fallback>
                <p:oleObj name="Equation" r:id="rId7" imgW="3327120" imgH="253800" progId="Equation.DSMT4">
                  <p:embed/>
                  <p:pic>
                    <p:nvPicPr>
                      <p:cNvPr id="6" name="Objektum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770" y="2525642"/>
                        <a:ext cx="5236860" cy="416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415373"/>
              </p:ext>
            </p:extLst>
          </p:nvPr>
        </p:nvGraphicFramePr>
        <p:xfrm>
          <a:off x="2129001" y="3106057"/>
          <a:ext cx="4235735" cy="1623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5" name="Equation" r:id="rId9" imgW="2692080" imgH="990360" progId="Equation.DSMT4">
                  <p:embed/>
                </p:oleObj>
              </mc:Choice>
              <mc:Fallback>
                <p:oleObj name="Equation" r:id="rId9" imgW="2692080" imgH="990360" progId="Equation.DSMT4">
                  <p:embed/>
                  <p:pic>
                    <p:nvPicPr>
                      <p:cNvPr id="7" name="Objektum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9001" y="3106057"/>
                        <a:ext cx="4235735" cy="1623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églalap 7"/>
          <p:cNvSpPr/>
          <p:nvPr/>
        </p:nvSpPr>
        <p:spPr>
          <a:xfrm>
            <a:off x="1864988" y="5820401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Feladat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/15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86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1924582" y="1282392"/>
            <a:ext cx="6674500" cy="4106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97"/>
              </a:spcAft>
            </a:pP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Igazoljuk, hogy  az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polinom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987" dirty="0" err="1">
                <a:latin typeface="Times New Roman" pitchFamily="18" charset="0"/>
                <a:cs typeface="Times New Roman" pitchFamily="18" charset="0"/>
              </a:rPr>
              <a:t>oszthat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ó a                    polinommal.</a:t>
            </a:r>
          </a:p>
          <a:p>
            <a:endParaRPr lang="hu-HU" sz="1987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Megoldás:</a:t>
            </a:r>
          </a:p>
          <a:p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</a:t>
            </a:r>
          </a:p>
          <a:p>
            <a:r>
              <a:rPr lang="en-US" sz="1987" dirty="0" err="1">
                <a:latin typeface="Times New Roman" pitchFamily="18" charset="0"/>
                <a:cs typeface="Times New Roman" pitchFamily="18" charset="0"/>
              </a:rPr>
              <a:t>Mivel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                                   .  </a:t>
            </a:r>
          </a:p>
          <a:p>
            <a:r>
              <a:rPr lang="en-US" sz="1987" dirty="0" err="1">
                <a:latin typeface="Times New Roman" pitchFamily="18" charset="0"/>
                <a:cs typeface="Times New Roman" pitchFamily="18" charset="0"/>
              </a:rPr>
              <a:t>Kisz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ámítjuk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987" dirty="0">
              <a:latin typeface="Times New Roman" pitchFamily="18" charset="0"/>
              <a:cs typeface="Times New Roman" pitchFamily="18" charset="0"/>
            </a:endParaRPr>
          </a:p>
          <a:p>
            <a:endParaRPr lang="en-US" sz="1987" dirty="0">
              <a:latin typeface="Times New Roman" pitchFamily="18" charset="0"/>
              <a:cs typeface="Times New Roman" pitchFamily="18" charset="0"/>
            </a:endParaRPr>
          </a:p>
          <a:p>
            <a:endParaRPr lang="en-US" sz="1987" dirty="0">
              <a:latin typeface="Times New Roman" pitchFamily="18" charset="0"/>
              <a:cs typeface="Times New Roman" pitchFamily="18" charset="0"/>
            </a:endParaRPr>
          </a:p>
          <a:p>
            <a:endParaRPr lang="en-US" sz="1987" dirty="0">
              <a:latin typeface="Times New Roman" pitchFamily="18" charset="0"/>
              <a:cs typeface="Times New Roman" pitchFamily="18" charset="0"/>
            </a:endParaRPr>
          </a:p>
          <a:p>
            <a:endParaRPr lang="hu-HU" sz="1987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987" dirty="0" err="1">
                <a:latin typeface="Times New Roman" pitchFamily="18" charset="0"/>
                <a:cs typeface="Times New Roman" pitchFamily="18" charset="0"/>
              </a:rPr>
              <a:t>Hasonl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óan </a:t>
            </a:r>
          </a:p>
          <a:p>
            <a:endParaRPr lang="hu-HU" sz="182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924582" y="856338"/>
            <a:ext cx="6674500" cy="448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31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Feladat:</a:t>
            </a:r>
            <a:endParaRPr lang="hu-HU" sz="231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1924582" y="379587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Felkészítő matematikából a XII. osztály számára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ktum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8981699"/>
              </p:ext>
            </p:extLst>
          </p:nvPr>
        </p:nvGraphicFramePr>
        <p:xfrm>
          <a:off x="4069956" y="1571462"/>
          <a:ext cx="1060247" cy="37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2" name="Equation" r:id="rId3" imgW="672840" imgH="228600" progId="Equation.DSMT4">
                  <p:embed/>
                </p:oleObj>
              </mc:Choice>
              <mc:Fallback>
                <p:oleObj name="Equation" r:id="rId3" imgW="672840" imgH="228600" progId="Equation.DSMT4">
                  <p:embed/>
                  <p:pic>
                    <p:nvPicPr>
                      <p:cNvPr id="4" name="Objektum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9956" y="1571462"/>
                        <a:ext cx="1060247" cy="374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ktum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312347"/>
              </p:ext>
            </p:extLst>
          </p:nvPr>
        </p:nvGraphicFramePr>
        <p:xfrm>
          <a:off x="4051152" y="1213901"/>
          <a:ext cx="3117680" cy="50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3" name="Equation" r:id="rId5" imgW="1981080" imgH="304560" progId="Equation.DSMT4">
                  <p:embed/>
                </p:oleObj>
              </mc:Choice>
              <mc:Fallback>
                <p:oleObj name="Equation" r:id="rId5" imgW="1981080" imgH="304560" progId="Equation.DSMT4">
                  <p:embed/>
                  <p:pic>
                    <p:nvPicPr>
                      <p:cNvPr id="4" name="Objektum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1152" y="1213901"/>
                        <a:ext cx="3117680" cy="500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079990"/>
              </p:ext>
            </p:extLst>
          </p:nvPr>
        </p:nvGraphicFramePr>
        <p:xfrm>
          <a:off x="2007435" y="2525374"/>
          <a:ext cx="5399773" cy="415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4" name="Equation" r:id="rId7" imgW="3429000" imgH="253800" progId="Equation.DSMT4">
                  <p:embed/>
                </p:oleObj>
              </mc:Choice>
              <mc:Fallback>
                <p:oleObj name="Equation" r:id="rId7" imgW="3429000" imgH="253800" progId="Equation.DSMT4">
                  <p:embed/>
                  <p:pic>
                    <p:nvPicPr>
                      <p:cNvPr id="19" name="Objektum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7435" y="2525374"/>
                        <a:ext cx="5399773" cy="4151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2032241"/>
              </p:ext>
            </p:extLst>
          </p:nvPr>
        </p:nvGraphicFramePr>
        <p:xfrm>
          <a:off x="2639706" y="2882527"/>
          <a:ext cx="2280779" cy="416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5" name="Equation" r:id="rId9" imgW="1447560" imgH="253800" progId="Equation.DSMT4">
                  <p:embed/>
                </p:oleObj>
              </mc:Choice>
              <mc:Fallback>
                <p:oleObj name="Equation" r:id="rId9" imgW="1447560" imgH="253800" progId="Equation.DSMT4">
                  <p:embed/>
                  <p:pic>
                    <p:nvPicPr>
                      <p:cNvPr id="19" name="Objektum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9706" y="2882527"/>
                        <a:ext cx="2280779" cy="416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um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2338638"/>
              </p:ext>
            </p:extLst>
          </p:nvPr>
        </p:nvGraphicFramePr>
        <p:xfrm>
          <a:off x="2048060" y="3478463"/>
          <a:ext cx="5180367" cy="103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6" name="Equation" r:id="rId11" imgW="3288960" imgH="634680" progId="Equation.DSMT4">
                  <p:embed/>
                </p:oleObj>
              </mc:Choice>
              <mc:Fallback>
                <p:oleObj name="Equation" r:id="rId11" imgW="3288960" imgH="634680" progId="Equation.DSMT4">
                  <p:embed/>
                  <p:pic>
                    <p:nvPicPr>
                      <p:cNvPr id="8" name="Objektum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8060" y="3478463"/>
                        <a:ext cx="5180367" cy="103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8930387"/>
              </p:ext>
            </p:extLst>
          </p:nvPr>
        </p:nvGraphicFramePr>
        <p:xfrm>
          <a:off x="3123683" y="4670338"/>
          <a:ext cx="1899775" cy="415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7" name="Equation" r:id="rId13" imgW="1206360" imgH="253800" progId="Equation.DSMT4">
                  <p:embed/>
                </p:oleObj>
              </mc:Choice>
              <mc:Fallback>
                <p:oleObj name="Equation" r:id="rId13" imgW="1206360" imgH="253800" progId="Equation.DSMT4">
                  <p:embed/>
                  <p:pic>
                    <p:nvPicPr>
                      <p:cNvPr id="10" name="Objektum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3683" y="4670338"/>
                        <a:ext cx="1899775" cy="4151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églalap 11"/>
          <p:cNvSpPr/>
          <p:nvPr/>
        </p:nvSpPr>
        <p:spPr>
          <a:xfrm>
            <a:off x="1864988" y="5820401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Feladat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Összegzés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/16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94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1924582" y="379587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Felkészítő matematikából a XII. osztály számára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924582" y="1631057"/>
            <a:ext cx="6674500" cy="3506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317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A mai óra után:</a:t>
            </a:r>
          </a:p>
          <a:p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- megtudom határozni az osztási maradékot az osztás elvégzése nélkül;</a:t>
            </a:r>
          </a:p>
          <a:p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- tudok osztani </a:t>
            </a:r>
            <a:r>
              <a:rPr lang="hu-HU" sz="1987" dirty="0" err="1">
                <a:latin typeface="Times New Roman" pitchFamily="18" charset="0"/>
                <a:cs typeface="Times New Roman" pitchFamily="18" charset="0"/>
              </a:rPr>
              <a:t>binommal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- felismerem, hogy két polinom mikor osztható egymással;</a:t>
            </a:r>
          </a:p>
          <a:p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- meg tudom határozni a polinom együtthatóit adott feltételekből kiindulva;</a:t>
            </a:r>
          </a:p>
          <a:p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- képes vagyok igazolni a polinomok oszthatóságát különböző esetekben;</a:t>
            </a:r>
          </a:p>
          <a:p>
            <a:endParaRPr lang="hu-HU" sz="1987" dirty="0"/>
          </a:p>
          <a:p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 </a:t>
            </a:r>
          </a:p>
        </p:txBody>
      </p:sp>
      <p:sp>
        <p:nvSpPr>
          <p:cNvPr id="6" name="Téglalap 5"/>
          <p:cNvSpPr/>
          <p:nvPr/>
        </p:nvSpPr>
        <p:spPr>
          <a:xfrm>
            <a:off x="2050707" y="982465"/>
            <a:ext cx="6674500" cy="805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317" b="1" dirty="0">
                <a:latin typeface="Times New Roman" pitchFamily="18" charset="0"/>
                <a:cs typeface="Times New Roman" pitchFamily="18" charset="0"/>
              </a:rPr>
              <a:t> Összegzés:</a:t>
            </a:r>
            <a:endParaRPr lang="hu-HU" sz="2317" dirty="0"/>
          </a:p>
          <a:p>
            <a:r>
              <a:rPr lang="hu-HU" sz="2317" b="1" dirty="0">
                <a:latin typeface="Times New Roman" pitchFamily="18" charset="0"/>
                <a:cs typeface="Times New Roman" pitchFamily="18" charset="0"/>
              </a:rPr>
              <a:t>  </a:t>
            </a:r>
            <a:endParaRPr lang="hu-HU" sz="2317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1864988" y="5820401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Összegzés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/H</a:t>
            </a:r>
            <a:r>
              <a:rPr lang="hu-HU" sz="1324" b="1" dirty="0" err="1">
                <a:latin typeface="Times New Roman" pitchFamily="18" charset="0"/>
                <a:cs typeface="Times New Roman" pitchFamily="18" charset="0"/>
              </a:rPr>
              <a:t>ázi</a:t>
            </a:r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 feladat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/17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02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1686207" y="1735346"/>
            <a:ext cx="7039001" cy="426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78364" indent="-378364">
              <a:buAutoNum type="arabicPeriod"/>
            </a:pPr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Határozd meg                                polinomnak az            polinommal való osztási maradékát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!</a:t>
            </a:r>
            <a:endParaRPr lang="hu-HU" sz="1655" dirty="0">
              <a:latin typeface="Times New Roman" pitchFamily="18" charset="0"/>
              <a:cs typeface="Times New Roman" pitchFamily="18" charset="0"/>
            </a:endParaRPr>
          </a:p>
          <a:p>
            <a:pPr marL="378364" indent="-378364">
              <a:buAutoNum type="arabicPeriod"/>
            </a:pPr>
            <a:r>
              <a:rPr lang="en-US" sz="1655" dirty="0" err="1">
                <a:latin typeface="Times New Roman" pitchFamily="18" charset="0"/>
                <a:cs typeface="Times New Roman" pitchFamily="18" charset="0"/>
              </a:rPr>
              <a:t>Számítsd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55" dirty="0" err="1"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55" dirty="0" err="1">
                <a:latin typeface="Times New Roman" pitchFamily="18" charset="0"/>
                <a:cs typeface="Times New Roman" pitchFamily="18" charset="0"/>
              </a:rPr>
              <a:t>az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                               p</a:t>
            </a:r>
            <a:r>
              <a:rPr lang="en-US" sz="1655" dirty="0" err="1">
                <a:latin typeface="Times New Roman" pitchFamily="18" charset="0"/>
                <a:cs typeface="Times New Roman" pitchFamily="18" charset="0"/>
              </a:rPr>
              <a:t>olinomnak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1655" dirty="0" err="1">
                <a:latin typeface="Times New Roman" pitchFamily="18" charset="0"/>
                <a:cs typeface="Times New Roman" pitchFamily="18" charset="0"/>
              </a:rPr>
              <a:t>polinommal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55" dirty="0" err="1">
                <a:latin typeface="Times New Roman" pitchFamily="18" charset="0"/>
                <a:cs typeface="Times New Roman" pitchFamily="18" charset="0"/>
              </a:rPr>
              <a:t>val</a:t>
            </a:r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ó osztási maradékát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!</a:t>
            </a:r>
            <a:endParaRPr lang="hu-HU" sz="1655" dirty="0">
              <a:latin typeface="Times New Roman" pitchFamily="18" charset="0"/>
              <a:cs typeface="Times New Roman" pitchFamily="18" charset="0"/>
            </a:endParaRPr>
          </a:p>
          <a:p>
            <a:pPr marL="378364" indent="-378364">
              <a:buAutoNum type="arabicPeriod"/>
            </a:pPr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Határozd meg az 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55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 komplex paramétert úgy, hogy  az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</a:t>
            </a:r>
          </a:p>
          <a:p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</a:t>
            </a:r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55" dirty="0" err="1">
                <a:latin typeface="Times New Roman" pitchFamily="18" charset="0"/>
                <a:cs typeface="Times New Roman" pitchFamily="18" charset="0"/>
              </a:rPr>
              <a:t>polinom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           -</a:t>
            </a:r>
            <a:r>
              <a:rPr lang="en-US" sz="1655" dirty="0" err="1">
                <a:latin typeface="Times New Roman" pitchFamily="18" charset="0"/>
                <a:cs typeface="Times New Roman" pitchFamily="18" charset="0"/>
              </a:rPr>
              <a:t>vel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55" dirty="0" err="1">
                <a:latin typeface="Times New Roman" pitchFamily="18" charset="0"/>
                <a:cs typeface="Times New Roman" pitchFamily="18" charset="0"/>
              </a:rPr>
              <a:t>val</a:t>
            </a:r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ó osztási      </a:t>
            </a:r>
          </a:p>
          <a:p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       maradék 15 legyen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! </a:t>
            </a:r>
            <a:endParaRPr lang="hu-HU" sz="1655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4.    Határozzuk meg az  </a:t>
            </a:r>
            <a:r>
              <a:rPr lang="hu-HU" sz="1655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 valós paramétert úgy, hogy az </a:t>
            </a:r>
          </a:p>
          <a:p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                         polinom </a:t>
            </a:r>
            <a:r>
              <a:rPr lang="en-US" sz="1655" dirty="0" err="1">
                <a:latin typeface="Times New Roman" pitchFamily="18" charset="0"/>
                <a:cs typeface="Times New Roman" pitchFamily="18" charset="0"/>
              </a:rPr>
              <a:t>oszthat</a:t>
            </a:r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ó legyen           -</a:t>
            </a:r>
            <a:r>
              <a:rPr lang="hu-HU" sz="1655" dirty="0" err="1">
                <a:latin typeface="Times New Roman" pitchFamily="18" charset="0"/>
                <a:cs typeface="Times New Roman" pitchFamily="18" charset="0"/>
              </a:rPr>
              <a:t>gyel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5.    Határozzuk meg az  </a:t>
            </a:r>
            <a:r>
              <a:rPr lang="hu-HU" sz="1655" i="1" dirty="0" err="1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 és </a:t>
            </a:r>
            <a:r>
              <a:rPr lang="hu-HU" sz="1655" i="1" dirty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 valós paraméterek értékét úgy, hogy az </a:t>
            </a:r>
          </a:p>
          <a:p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polinom </a:t>
            </a:r>
            <a:r>
              <a:rPr lang="en-US" sz="1655" dirty="0" err="1">
                <a:latin typeface="Times New Roman" pitchFamily="18" charset="0"/>
                <a:cs typeface="Times New Roman" pitchFamily="18" charset="0"/>
              </a:rPr>
              <a:t>oszthat</a:t>
            </a:r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ó legyen az           </a:t>
            </a:r>
            <a:endParaRPr lang="en-US" sz="1655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1655" dirty="0" err="1">
                <a:latin typeface="Times New Roman" pitchFamily="18" charset="0"/>
                <a:cs typeface="Times New Roman" pitchFamily="18" charset="0"/>
              </a:rPr>
              <a:t>polinommal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6.  </a:t>
            </a:r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55" dirty="0" err="1">
                <a:latin typeface="Times New Roman" pitchFamily="18" charset="0"/>
                <a:cs typeface="Times New Roman" pitchFamily="18" charset="0"/>
              </a:rPr>
              <a:t>Igazold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55" dirty="0" err="1">
                <a:latin typeface="Times New Roman" pitchFamily="18" charset="0"/>
                <a:cs typeface="Times New Roman" pitchFamily="18" charset="0"/>
              </a:rPr>
              <a:t>hogy</a:t>
            </a:r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 az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1655" dirty="0" err="1">
                <a:latin typeface="Times New Roman" pitchFamily="18" charset="0"/>
                <a:cs typeface="Times New Roman" pitchFamily="18" charset="0"/>
              </a:rPr>
              <a:t>polinom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55" dirty="0" err="1">
                <a:latin typeface="Times New Roman" pitchFamily="18" charset="0"/>
                <a:cs typeface="Times New Roman" pitchFamily="18" charset="0"/>
              </a:rPr>
              <a:t>oszthat</a:t>
            </a:r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ó a 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</a:p>
          <a:p>
            <a:r>
              <a:rPr lang="hu-HU" sz="1655" dirty="0">
                <a:latin typeface="Times New Roman" pitchFamily="18" charset="0"/>
                <a:cs typeface="Times New Roman" pitchFamily="18" charset="0"/>
              </a:rPr>
              <a:t>                        polinommal</a:t>
            </a:r>
            <a:r>
              <a:rPr lang="en-US" sz="1655" dirty="0">
                <a:latin typeface="Times New Roman" pitchFamily="18" charset="0"/>
                <a:cs typeface="Times New Roman" pitchFamily="18" charset="0"/>
              </a:rPr>
              <a:t>!</a:t>
            </a:r>
            <a:endParaRPr lang="hu-HU" sz="1655" dirty="0">
              <a:latin typeface="Times New Roman" pitchFamily="18" charset="0"/>
              <a:cs typeface="Times New Roman" pitchFamily="18" charset="0"/>
            </a:endParaRPr>
          </a:p>
          <a:p>
            <a:endParaRPr lang="hu-HU" sz="1655" dirty="0">
              <a:latin typeface="Times New Roman" pitchFamily="18" charset="0"/>
              <a:cs typeface="Times New Roman" pitchFamily="18" charset="0"/>
            </a:endParaRPr>
          </a:p>
          <a:p>
            <a:endParaRPr lang="hu-HU" sz="2317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2076640" y="1094714"/>
            <a:ext cx="6674500" cy="805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317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317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hu-HU" sz="2317" b="1" dirty="0" err="1">
                <a:latin typeface="Times New Roman" pitchFamily="18" charset="0"/>
                <a:cs typeface="Times New Roman" pitchFamily="18" charset="0"/>
              </a:rPr>
              <a:t>ázi</a:t>
            </a:r>
            <a:r>
              <a:rPr lang="hu-HU" sz="2317" b="1" dirty="0">
                <a:latin typeface="Times New Roman" pitchFamily="18" charset="0"/>
                <a:cs typeface="Times New Roman" pitchFamily="18" charset="0"/>
              </a:rPr>
              <a:t> feladat</a:t>
            </a:r>
            <a:endParaRPr lang="hu-HU" sz="2317" dirty="0"/>
          </a:p>
          <a:p>
            <a:r>
              <a:rPr lang="hu-HU" sz="2317" b="1" dirty="0">
                <a:latin typeface="Times New Roman" pitchFamily="18" charset="0"/>
                <a:cs typeface="Times New Roman" pitchFamily="18" charset="0"/>
              </a:rPr>
              <a:t>  </a:t>
            </a:r>
            <a:endParaRPr lang="hu-HU" sz="2317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758829"/>
              </p:ext>
            </p:extLst>
          </p:nvPr>
        </p:nvGraphicFramePr>
        <p:xfrm>
          <a:off x="3328166" y="1761405"/>
          <a:ext cx="1635698" cy="300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52" name="Equation" r:id="rId3" imgW="1295280" imgH="228600" progId="Equation.DSMT4">
                  <p:embed/>
                </p:oleObj>
              </mc:Choice>
              <mc:Fallback>
                <p:oleObj name="Equation" r:id="rId3" imgW="1295280" imgH="228600" progId="Equation.DSMT4">
                  <p:embed/>
                  <p:pic>
                    <p:nvPicPr>
                      <p:cNvPr id="10" name="Objektum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8166" y="1761405"/>
                        <a:ext cx="1635698" cy="3008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um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7045144"/>
              </p:ext>
            </p:extLst>
          </p:nvPr>
        </p:nvGraphicFramePr>
        <p:xfrm>
          <a:off x="2081931" y="3812909"/>
          <a:ext cx="3188624" cy="320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53" name="Equation" r:id="rId5" imgW="2628720" imgH="253800" progId="Equation.DSMT4">
                  <p:embed/>
                </p:oleObj>
              </mc:Choice>
              <mc:Fallback>
                <p:oleObj name="Equation" r:id="rId5" imgW="2628720" imgH="253800" progId="Equation.DSMT4">
                  <p:embed/>
                  <p:pic>
                    <p:nvPicPr>
                      <p:cNvPr id="12" name="Objektum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931" y="3812909"/>
                        <a:ext cx="3188624" cy="3205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ktum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149952"/>
              </p:ext>
            </p:extLst>
          </p:nvPr>
        </p:nvGraphicFramePr>
        <p:xfrm>
          <a:off x="3502779" y="4762142"/>
          <a:ext cx="2772146" cy="384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54" name="Equation" r:id="rId7" imgW="2286000" imgH="304560" progId="Equation.DSMT4">
                  <p:embed/>
                </p:oleObj>
              </mc:Choice>
              <mc:Fallback>
                <p:oleObj name="Equation" r:id="rId7" imgW="2286000" imgH="304560" progId="Equation.DSMT4">
                  <p:embed/>
                  <p:pic>
                    <p:nvPicPr>
                      <p:cNvPr id="14" name="Objektum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2779" y="4762142"/>
                        <a:ext cx="2772146" cy="3849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ktum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3445084"/>
              </p:ext>
            </p:extLst>
          </p:nvPr>
        </p:nvGraphicFramePr>
        <p:xfrm>
          <a:off x="2103363" y="4304277"/>
          <a:ext cx="1709272" cy="290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55" name="Equation" r:id="rId9" imgW="1409400" imgH="228600" progId="Equation.DSMT4">
                  <p:embed/>
                </p:oleObj>
              </mc:Choice>
              <mc:Fallback>
                <p:oleObj name="Equation" r:id="rId9" imgW="1409400" imgH="228600" progId="Equation.DSMT4">
                  <p:embed/>
                  <p:pic>
                    <p:nvPicPr>
                      <p:cNvPr id="17" name="Objektum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3363" y="4304277"/>
                        <a:ext cx="1709272" cy="2903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ktum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7654287"/>
              </p:ext>
            </p:extLst>
          </p:nvPr>
        </p:nvGraphicFramePr>
        <p:xfrm>
          <a:off x="2117403" y="5053150"/>
          <a:ext cx="815879" cy="290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56" name="Equation" r:id="rId11" imgW="672840" imgH="228600" progId="Equation.DSMT4">
                  <p:embed/>
                </p:oleObj>
              </mc:Choice>
              <mc:Fallback>
                <p:oleObj name="Equation" r:id="rId11" imgW="672840" imgH="228600" progId="Equation.DSMT4">
                  <p:embed/>
                  <p:pic>
                    <p:nvPicPr>
                      <p:cNvPr id="17" name="Objektum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7403" y="5053150"/>
                        <a:ext cx="815879" cy="2903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ktum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585091"/>
              </p:ext>
            </p:extLst>
          </p:nvPr>
        </p:nvGraphicFramePr>
        <p:xfrm>
          <a:off x="6299303" y="1766088"/>
          <a:ext cx="545233" cy="24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57" name="Equation" r:id="rId13" imgW="431640" imgH="190440" progId="Equation.DSMT4">
                  <p:embed/>
                </p:oleObj>
              </mc:Choice>
              <mc:Fallback>
                <p:oleObj name="Equation" r:id="rId13" imgW="431640" imgH="190440" progId="Equation.DSMT4">
                  <p:embed/>
                  <p:pic>
                    <p:nvPicPr>
                      <p:cNvPr id="6" name="Objektum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9303" y="1766088"/>
                        <a:ext cx="545233" cy="24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ktum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3274975"/>
              </p:ext>
            </p:extLst>
          </p:nvPr>
        </p:nvGraphicFramePr>
        <p:xfrm>
          <a:off x="3414427" y="2283630"/>
          <a:ext cx="2421358" cy="300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58" name="Equation" r:id="rId15" imgW="1917360" imgH="228600" progId="Equation.DSMT4">
                  <p:embed/>
                </p:oleObj>
              </mc:Choice>
              <mc:Fallback>
                <p:oleObj name="Equation" r:id="rId15" imgW="1917360" imgH="228600" progId="Equation.DSMT4">
                  <p:embed/>
                  <p:pic>
                    <p:nvPicPr>
                      <p:cNvPr id="6" name="Objektum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4427" y="2283630"/>
                        <a:ext cx="2421358" cy="3008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ktum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051617"/>
              </p:ext>
            </p:extLst>
          </p:nvPr>
        </p:nvGraphicFramePr>
        <p:xfrm>
          <a:off x="7041730" y="2325673"/>
          <a:ext cx="448009" cy="216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59" name="Equation" r:id="rId17" imgW="355320" imgH="164880" progId="Equation.DSMT4">
                  <p:embed/>
                </p:oleObj>
              </mc:Choice>
              <mc:Fallback>
                <p:oleObj name="Equation" r:id="rId17" imgW="355320" imgH="164880" progId="Equation.DSMT4">
                  <p:embed/>
                  <p:pic>
                    <p:nvPicPr>
                      <p:cNvPr id="21" name="Objektum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1730" y="2325673"/>
                        <a:ext cx="448009" cy="2167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ktum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8252385"/>
              </p:ext>
            </p:extLst>
          </p:nvPr>
        </p:nvGraphicFramePr>
        <p:xfrm>
          <a:off x="5967677" y="3055852"/>
          <a:ext cx="495308" cy="216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60" name="Equation" r:id="rId19" imgW="393480" imgH="164880" progId="Equation.DSMT4">
                  <p:embed/>
                </p:oleObj>
              </mc:Choice>
              <mc:Fallback>
                <p:oleObj name="Equation" r:id="rId19" imgW="393480" imgH="164880" progId="Equation.DSMT4">
                  <p:embed/>
                  <p:pic>
                    <p:nvPicPr>
                      <p:cNvPr id="23" name="Objektum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7677" y="3055852"/>
                        <a:ext cx="495308" cy="2167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ktum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7104571"/>
              </p:ext>
            </p:extLst>
          </p:nvPr>
        </p:nvGraphicFramePr>
        <p:xfrm>
          <a:off x="2198018" y="3049047"/>
          <a:ext cx="2957395" cy="320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61" name="Equation" r:id="rId21" imgW="2438280" imgH="253800" progId="Equation.DSMT4">
                  <p:embed/>
                </p:oleObj>
              </mc:Choice>
              <mc:Fallback>
                <p:oleObj name="Equation" r:id="rId21" imgW="2438280" imgH="253800" progId="Equation.DSMT4">
                  <p:embed/>
                  <p:pic>
                    <p:nvPicPr>
                      <p:cNvPr id="14" name="Objektum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8018" y="3049047"/>
                        <a:ext cx="2957395" cy="3205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ktum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5435697"/>
              </p:ext>
            </p:extLst>
          </p:nvPr>
        </p:nvGraphicFramePr>
        <p:xfrm>
          <a:off x="7407208" y="3812910"/>
          <a:ext cx="448009" cy="216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62" name="Equation" r:id="rId23" imgW="355320" imgH="164880" progId="Equation.DSMT4">
                  <p:embed/>
                </p:oleObj>
              </mc:Choice>
              <mc:Fallback>
                <p:oleObj name="Equation" r:id="rId23" imgW="355320" imgH="164880" progId="Equation.DSMT4">
                  <p:embed/>
                  <p:pic>
                    <p:nvPicPr>
                      <p:cNvPr id="23" name="Objektum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7208" y="3812910"/>
                        <a:ext cx="448009" cy="2167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ktum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7635045"/>
              </p:ext>
            </p:extLst>
          </p:nvPr>
        </p:nvGraphicFramePr>
        <p:xfrm>
          <a:off x="6299302" y="4292879"/>
          <a:ext cx="1408407" cy="2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63" name="Equation" r:id="rId25" imgW="1117440" imgH="190440" progId="Equation.DSMT4">
                  <p:embed/>
                </p:oleObj>
              </mc:Choice>
              <mc:Fallback>
                <p:oleObj name="Equation" r:id="rId25" imgW="1117440" imgH="190440" progId="Equation.DSMT4">
                  <p:embed/>
                  <p:pic>
                    <p:nvPicPr>
                      <p:cNvPr id="26" name="Objektum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9302" y="4292879"/>
                        <a:ext cx="1408407" cy="25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églalap 27"/>
          <p:cNvSpPr/>
          <p:nvPr/>
        </p:nvSpPr>
        <p:spPr>
          <a:xfrm>
            <a:off x="1924582" y="379587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Felkészítő matematikából a XII. osztály számára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1864988" y="5820401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Házi feladat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/18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24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878081" y="1869431"/>
            <a:ext cx="4946281" cy="550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159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hu-HU" sz="2979" b="1" dirty="0">
                <a:latin typeface="Times New Roman" pitchFamily="18" charset="0"/>
                <a:cs typeface="Times New Roman" pitchFamily="18" charset="0"/>
              </a:rPr>
              <a:t>Köszönöm a figyelmet</a:t>
            </a:r>
            <a:r>
              <a:rPr lang="en-US" sz="2979" b="1" dirty="0">
                <a:latin typeface="Times New Roman" pitchFamily="18" charset="0"/>
                <a:cs typeface="Times New Roman" pitchFamily="18" charset="0"/>
              </a:rPr>
              <a:t>!</a:t>
            </a:r>
            <a:endParaRPr lang="hu-HU" sz="2979" dirty="0"/>
          </a:p>
        </p:txBody>
      </p:sp>
      <p:sp>
        <p:nvSpPr>
          <p:cNvPr id="3" name="Téglalap 2"/>
          <p:cNvSpPr/>
          <p:nvPr/>
        </p:nvSpPr>
        <p:spPr>
          <a:xfrm>
            <a:off x="3004207" y="3479904"/>
            <a:ext cx="4946281" cy="755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36" b="1" dirty="0">
                <a:latin typeface="Times New Roman" pitchFamily="18" charset="0"/>
                <a:cs typeface="Times New Roman" pitchFamily="18" charset="0"/>
              </a:rPr>
              <a:t> Mátéfi István</a:t>
            </a:r>
          </a:p>
          <a:p>
            <a:pPr algn="ctr"/>
            <a:r>
              <a:rPr lang="hu-HU" sz="1436" b="1" dirty="0">
                <a:latin typeface="Times New Roman" pitchFamily="18" charset="0"/>
                <a:cs typeface="Times New Roman" pitchFamily="18" charset="0"/>
              </a:rPr>
              <a:t>a marosvásárhelyi Bolyai Farkas Elméleti Líceum matematika tanára</a:t>
            </a:r>
            <a:endParaRPr lang="hu-HU" sz="1436" dirty="0"/>
          </a:p>
        </p:txBody>
      </p:sp>
    </p:spTree>
    <p:extLst>
      <p:ext uri="{BB962C8B-B14F-4D97-AF65-F5344CB8AC3E}">
        <p14:creationId xmlns:p14="http://schemas.microsoft.com/office/powerpoint/2010/main" val="290054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1924582" y="1571463"/>
            <a:ext cx="6674500" cy="3039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36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 Adottak az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és  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polinomok. </a:t>
            </a:r>
          </a:p>
          <a:p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a) Határozzuk meg az </a:t>
            </a:r>
            <a:r>
              <a:rPr lang="en-US" sz="1987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polinom </a:t>
            </a:r>
            <a:r>
              <a:rPr lang="hu-HU" sz="1987" dirty="0" smtClean="0">
                <a:latin typeface="Times New Roman" pitchFamily="18" charset="0"/>
                <a:cs typeface="Times New Roman" pitchFamily="18" charset="0"/>
              </a:rPr>
              <a:t>szabadtagját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b) Igazoljuk, hogy az </a:t>
            </a:r>
            <a:r>
              <a:rPr lang="en-US" sz="1987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 polinom együtthatóinak összege egy négyzetszám.</a:t>
            </a:r>
          </a:p>
          <a:p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c) Határozzuk meg az </a:t>
            </a:r>
            <a:r>
              <a:rPr lang="en-US" sz="1987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 polinomnak a </a:t>
            </a:r>
            <a:r>
              <a:rPr lang="en-US" sz="1987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 polinommal való osztási maradékát.</a:t>
            </a:r>
          </a:p>
          <a:p>
            <a:endParaRPr lang="hu-HU" sz="1987" dirty="0">
              <a:latin typeface="Times New Roman" pitchFamily="18" charset="0"/>
              <a:cs typeface="Times New Roman" pitchFamily="18" charset="0"/>
            </a:endParaRPr>
          </a:p>
          <a:p>
            <a:endParaRPr lang="hu-HU" sz="182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924582" y="856338"/>
            <a:ext cx="6674500" cy="448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31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Érettségi feladat:</a:t>
            </a:r>
            <a:endParaRPr lang="hu-HU" sz="231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1924582" y="379587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Felkészítő matematikából a XII. osztály számára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ktum 18"/>
          <p:cNvGraphicFramePr>
            <a:graphicFrameLocks noChangeAspect="1"/>
          </p:cNvGraphicFramePr>
          <p:nvPr>
            <p:extLst/>
          </p:nvPr>
        </p:nvGraphicFramePr>
        <p:xfrm>
          <a:off x="5976955" y="1792965"/>
          <a:ext cx="1639640" cy="374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4" name="Equation" r:id="rId3" imgW="1041120" imgH="228600" progId="Equation.DSMT4">
                  <p:embed/>
                </p:oleObj>
              </mc:Choice>
              <mc:Fallback>
                <p:oleObj name="Equation" r:id="rId3" imgW="1041120" imgH="228600" progId="Equation.DSMT4">
                  <p:embed/>
                  <p:pic>
                    <p:nvPicPr>
                      <p:cNvPr id="19" name="Objektum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6955" y="1792965"/>
                        <a:ext cx="1639640" cy="3744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ktum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028416"/>
              </p:ext>
            </p:extLst>
          </p:nvPr>
        </p:nvGraphicFramePr>
        <p:xfrm>
          <a:off x="3116457" y="1750920"/>
          <a:ext cx="2359609" cy="458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5" name="Equation" r:id="rId5" imgW="1498320" imgH="279360" progId="Equation.DSMT4">
                  <p:embed/>
                </p:oleObj>
              </mc:Choice>
              <mc:Fallback>
                <p:oleObj name="Equation" r:id="rId5" imgW="1498320" imgH="279360" progId="Equation.DSMT4">
                  <p:embed/>
                  <p:pic>
                    <p:nvPicPr>
                      <p:cNvPr id="20" name="Objektum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6457" y="1750920"/>
                        <a:ext cx="2359609" cy="4585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églalap 7"/>
          <p:cNvSpPr/>
          <p:nvPr/>
        </p:nvSpPr>
        <p:spPr>
          <a:xfrm>
            <a:off x="1864988" y="5820401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Érettségi feladat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/2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92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1924582" y="1571464"/>
            <a:ext cx="6674500" cy="3473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36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 Adottak az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és  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polinomok. </a:t>
            </a:r>
          </a:p>
          <a:p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a) Határozzuk meg az </a:t>
            </a:r>
            <a:r>
              <a:rPr lang="en-US" sz="1987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polinom </a:t>
            </a:r>
            <a:r>
              <a:rPr lang="hu-HU" sz="1987" dirty="0" smtClean="0">
                <a:latin typeface="Times New Roman" pitchFamily="18" charset="0"/>
                <a:cs typeface="Times New Roman" pitchFamily="18" charset="0"/>
              </a:rPr>
              <a:t>szabadtagját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1987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987" b="1" dirty="0" err="1">
                <a:latin typeface="Times New Roman" pitchFamily="18" charset="0"/>
                <a:cs typeface="Times New Roman" pitchFamily="18" charset="0"/>
              </a:rPr>
              <a:t>Megold</a:t>
            </a:r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ás:</a:t>
            </a:r>
          </a:p>
          <a:p>
            <a:pPr>
              <a:spcAft>
                <a:spcPts val="497"/>
              </a:spcAft>
            </a:pP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 Az polinom algebrai alakja</a:t>
            </a:r>
          </a:p>
          <a:p>
            <a:pPr>
              <a:spcAft>
                <a:spcPts val="497"/>
              </a:spcAft>
            </a:pP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Kiszámítva az                                           értéket megkapjuk az   polinom szabadtagját.  Tehát a szabadtag                      .</a:t>
            </a:r>
          </a:p>
          <a:p>
            <a:endParaRPr lang="hu-HU" sz="1987" dirty="0">
              <a:latin typeface="Times New Roman" pitchFamily="18" charset="0"/>
              <a:cs typeface="Times New Roman" pitchFamily="18" charset="0"/>
            </a:endParaRPr>
          </a:p>
          <a:p>
            <a:endParaRPr lang="hu-HU" sz="182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924582" y="856338"/>
            <a:ext cx="6674500" cy="448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31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Érettségi feladat:</a:t>
            </a:r>
            <a:endParaRPr lang="hu-HU" sz="231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1924582" y="379587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Felkészítő matematikából a XII. osztály számára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ktum 18"/>
          <p:cNvGraphicFramePr>
            <a:graphicFrameLocks noChangeAspect="1"/>
          </p:cNvGraphicFramePr>
          <p:nvPr>
            <p:extLst/>
          </p:nvPr>
        </p:nvGraphicFramePr>
        <p:xfrm>
          <a:off x="5976955" y="1792965"/>
          <a:ext cx="1639640" cy="374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7" name="Equation" r:id="rId3" imgW="1041120" imgH="228600" progId="Equation.DSMT4">
                  <p:embed/>
                </p:oleObj>
              </mc:Choice>
              <mc:Fallback>
                <p:oleObj name="Equation" r:id="rId3" imgW="1041120" imgH="228600" progId="Equation.DSMT4">
                  <p:embed/>
                  <p:pic>
                    <p:nvPicPr>
                      <p:cNvPr id="19" name="Objektum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6955" y="1792965"/>
                        <a:ext cx="1639640" cy="3744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ktum 19"/>
          <p:cNvGraphicFramePr>
            <a:graphicFrameLocks noChangeAspect="1"/>
          </p:cNvGraphicFramePr>
          <p:nvPr>
            <p:extLst/>
          </p:nvPr>
        </p:nvGraphicFramePr>
        <p:xfrm>
          <a:off x="3140598" y="1768472"/>
          <a:ext cx="2359609" cy="458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8" name="Equation" r:id="rId5" imgW="1498320" imgH="279360" progId="Equation.DSMT4">
                  <p:embed/>
                </p:oleObj>
              </mc:Choice>
              <mc:Fallback>
                <p:oleObj name="Equation" r:id="rId5" imgW="1498320" imgH="279360" progId="Equation.DSMT4">
                  <p:embed/>
                  <p:pic>
                    <p:nvPicPr>
                      <p:cNvPr id="20" name="Objektum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0598" y="1768472"/>
                        <a:ext cx="2359609" cy="4585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0382594"/>
              </p:ext>
            </p:extLst>
          </p:nvPr>
        </p:nvGraphicFramePr>
        <p:xfrm>
          <a:off x="4904270" y="3299682"/>
          <a:ext cx="3539413" cy="395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9" name="Equation" r:id="rId7" imgW="2247840" imgH="241200" progId="Equation.DSMT4">
                  <p:embed/>
                </p:oleObj>
              </mc:Choice>
              <mc:Fallback>
                <p:oleObj name="Equation" r:id="rId7" imgW="2247840" imgH="241200" progId="Equation.DSMT4">
                  <p:embed/>
                  <p:pic>
                    <p:nvPicPr>
                      <p:cNvPr id="8" name="Objektum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4270" y="3299682"/>
                        <a:ext cx="3539413" cy="3954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2436033"/>
              </p:ext>
            </p:extLst>
          </p:nvPr>
        </p:nvGraphicFramePr>
        <p:xfrm>
          <a:off x="3542708" y="3657243"/>
          <a:ext cx="2619744" cy="458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0" name="Equation" r:id="rId9" imgW="1663560" imgH="279360" progId="Equation.DSMT4">
                  <p:embed/>
                </p:oleObj>
              </mc:Choice>
              <mc:Fallback>
                <p:oleObj name="Equation" r:id="rId9" imgW="1663560" imgH="279360" progId="Equation.DSMT4">
                  <p:embed/>
                  <p:pic>
                    <p:nvPicPr>
                      <p:cNvPr id="9" name="Objektum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2708" y="3657243"/>
                        <a:ext cx="2619744" cy="4585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um 9"/>
          <p:cNvGraphicFramePr>
            <a:graphicFrameLocks noChangeAspect="1"/>
          </p:cNvGraphicFramePr>
          <p:nvPr>
            <p:extLst/>
          </p:nvPr>
        </p:nvGraphicFramePr>
        <p:xfrm>
          <a:off x="6245426" y="3976910"/>
          <a:ext cx="1280968" cy="395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1" name="Equation" r:id="rId11" imgW="812520" imgH="241200" progId="Equation.DSMT4">
                  <p:embed/>
                </p:oleObj>
              </mc:Choice>
              <mc:Fallback>
                <p:oleObj name="Equation" r:id="rId11" imgW="812520" imgH="241200" progId="Equation.DSMT4">
                  <p:embed/>
                  <p:pic>
                    <p:nvPicPr>
                      <p:cNvPr id="10" name="Objektum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5426" y="3976910"/>
                        <a:ext cx="1280968" cy="3954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églalap 10"/>
          <p:cNvSpPr/>
          <p:nvPr/>
        </p:nvSpPr>
        <p:spPr>
          <a:xfrm>
            <a:off x="1864988" y="5820401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Érettségi feladat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/3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84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1924582" y="1392683"/>
            <a:ext cx="6674500" cy="3686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 Adottak az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és  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polinomok. </a:t>
            </a:r>
          </a:p>
          <a:p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b) Igazoljuk, hogy az </a:t>
            </a:r>
            <a:r>
              <a:rPr lang="en-US" sz="1987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 polinom együtthatóinak összege egy négyzetszám.</a:t>
            </a:r>
          </a:p>
          <a:p>
            <a:r>
              <a:rPr lang="en-US" sz="1987" b="1" dirty="0" err="1" smtClean="0">
                <a:latin typeface="Times New Roman" pitchFamily="18" charset="0"/>
                <a:cs typeface="Times New Roman" pitchFamily="18" charset="0"/>
              </a:rPr>
              <a:t>Megold</a:t>
            </a:r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ás:</a:t>
            </a:r>
          </a:p>
          <a:p>
            <a:pPr>
              <a:spcAft>
                <a:spcPts val="497"/>
              </a:spcAft>
            </a:pP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  Felhasználjuk az </a:t>
            </a:r>
            <a:r>
              <a:rPr lang="hu-HU" sz="1987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polinom algebrai alakját </a:t>
            </a:r>
          </a:p>
          <a:p>
            <a:pPr>
              <a:spcAft>
                <a:spcPts val="497"/>
              </a:spcAft>
            </a:pP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                                                           , kiszámítjuk </a:t>
            </a:r>
          </a:p>
          <a:p>
            <a:pPr>
              <a:spcAft>
                <a:spcPts val="497"/>
              </a:spcAft>
            </a:pP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értékét és megkapjuk az </a:t>
            </a:r>
            <a:r>
              <a:rPr lang="hu-HU" sz="1987" dirty="0" smtClean="0">
                <a:latin typeface="Times New Roman" pitchFamily="18" charset="0"/>
                <a:cs typeface="Times New Roman" pitchFamily="18" charset="0"/>
              </a:rPr>
              <a:t>polinom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együtthatóinak összegét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.</a:t>
            </a:r>
            <a:endParaRPr lang="hu-HU" sz="1987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497"/>
              </a:spcAft>
            </a:pP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   Alkalmazva a gondolatmenetet kapjuk, hogy</a:t>
            </a:r>
            <a:r>
              <a:rPr lang="hu-HU" sz="1987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hu-HU" sz="1987" dirty="0">
              <a:latin typeface="Times New Roman" pitchFamily="18" charset="0"/>
              <a:cs typeface="Times New Roman" pitchFamily="18" charset="0"/>
            </a:endParaRPr>
          </a:p>
          <a:p>
            <a:endParaRPr lang="hu-HU" sz="182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924582" y="856338"/>
            <a:ext cx="6674500" cy="448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31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Érettségi feladat:</a:t>
            </a:r>
            <a:endParaRPr lang="hu-HU" sz="231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1924582" y="379587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Felkészítő matematikából a XII. osztály számára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ktum 18"/>
          <p:cNvGraphicFramePr>
            <a:graphicFrameLocks noChangeAspect="1"/>
          </p:cNvGraphicFramePr>
          <p:nvPr>
            <p:extLst/>
          </p:nvPr>
        </p:nvGraphicFramePr>
        <p:xfrm>
          <a:off x="5976955" y="1375809"/>
          <a:ext cx="1639640" cy="374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1" name="Equation" r:id="rId3" imgW="1041120" imgH="228600" progId="Equation.DSMT4">
                  <p:embed/>
                </p:oleObj>
              </mc:Choice>
              <mc:Fallback>
                <p:oleObj name="Equation" r:id="rId3" imgW="1041120" imgH="228600" progId="Equation.DSMT4">
                  <p:embed/>
                  <p:pic>
                    <p:nvPicPr>
                      <p:cNvPr id="19" name="Objektum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6955" y="1375809"/>
                        <a:ext cx="1639640" cy="3744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ktum 19"/>
          <p:cNvGraphicFramePr>
            <a:graphicFrameLocks noChangeAspect="1"/>
          </p:cNvGraphicFramePr>
          <p:nvPr>
            <p:extLst/>
          </p:nvPr>
        </p:nvGraphicFramePr>
        <p:xfrm>
          <a:off x="3235644" y="1357628"/>
          <a:ext cx="2359609" cy="458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2" name="Equation" r:id="rId5" imgW="1498320" imgH="279360" progId="Equation.DSMT4">
                  <p:embed/>
                </p:oleObj>
              </mc:Choice>
              <mc:Fallback>
                <p:oleObj name="Equation" r:id="rId5" imgW="1498320" imgH="279360" progId="Equation.DSMT4">
                  <p:embed/>
                  <p:pic>
                    <p:nvPicPr>
                      <p:cNvPr id="20" name="Objektum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644" y="1357628"/>
                        <a:ext cx="2359609" cy="4585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6700647"/>
              </p:ext>
            </p:extLst>
          </p:nvPr>
        </p:nvGraphicFramePr>
        <p:xfrm>
          <a:off x="2222242" y="3276677"/>
          <a:ext cx="3539413" cy="395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3" name="Equation" r:id="rId7" imgW="2247840" imgH="241200" progId="Equation.DSMT4">
                  <p:embed/>
                </p:oleObj>
              </mc:Choice>
              <mc:Fallback>
                <p:oleObj name="Equation" r:id="rId7" imgW="2247840" imgH="241200" progId="Equation.DSMT4">
                  <p:embed/>
                  <p:pic>
                    <p:nvPicPr>
                      <p:cNvPr id="8" name="Objektum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242" y="3276677"/>
                        <a:ext cx="3539413" cy="3954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0848989"/>
              </p:ext>
            </p:extLst>
          </p:nvPr>
        </p:nvGraphicFramePr>
        <p:xfrm>
          <a:off x="2162958" y="3600127"/>
          <a:ext cx="3838962" cy="416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4" name="Equation" r:id="rId9" imgW="2438280" imgH="253800" progId="Equation.DSMT4">
                  <p:embed/>
                </p:oleObj>
              </mc:Choice>
              <mc:Fallback>
                <p:oleObj name="Equation" r:id="rId9" imgW="2438280" imgH="253800" progId="Equation.DSMT4">
                  <p:embed/>
                  <p:pic>
                    <p:nvPicPr>
                      <p:cNvPr id="9" name="Objektum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2958" y="3600127"/>
                        <a:ext cx="3838962" cy="416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um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29834"/>
              </p:ext>
            </p:extLst>
          </p:nvPr>
        </p:nvGraphicFramePr>
        <p:xfrm>
          <a:off x="2222242" y="4653774"/>
          <a:ext cx="3277965" cy="458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5" name="Equation" r:id="rId11" imgW="2082600" imgH="279360" progId="Equation.DSMT4">
                  <p:embed/>
                </p:oleObj>
              </mc:Choice>
              <mc:Fallback>
                <p:oleObj name="Equation" r:id="rId11" imgW="2082600" imgH="279360" progId="Equation.DSMT4">
                  <p:embed/>
                  <p:pic>
                    <p:nvPicPr>
                      <p:cNvPr id="10" name="Objektum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242" y="4653774"/>
                        <a:ext cx="3277965" cy="4585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églalap 10"/>
          <p:cNvSpPr/>
          <p:nvPr/>
        </p:nvSpPr>
        <p:spPr>
          <a:xfrm>
            <a:off x="1864988" y="5820401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Érettségi feladat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/4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94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1910233" y="1289358"/>
            <a:ext cx="6688849" cy="4403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sz="1987" b="1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497"/>
              </a:spcAft>
            </a:pPr>
            <a:endParaRPr lang="hu-HU" sz="1987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497"/>
              </a:spcAft>
            </a:pPr>
            <a:r>
              <a:rPr lang="en-US" sz="1987" b="1" dirty="0" err="1" smtClean="0">
                <a:latin typeface="Times New Roman" pitchFamily="18" charset="0"/>
                <a:cs typeface="Times New Roman" pitchFamily="18" charset="0"/>
              </a:rPr>
              <a:t>Megold</a:t>
            </a:r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ás:</a:t>
            </a:r>
          </a:p>
          <a:p>
            <a:pPr>
              <a:spcAft>
                <a:spcPts val="497"/>
              </a:spcAft>
            </a:pP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A maradékos osztás tételéből kapjuk, hogy:</a:t>
            </a:r>
          </a:p>
          <a:p>
            <a:pPr>
              <a:spcAft>
                <a:spcPts val="497"/>
              </a:spcAft>
            </a:pPr>
            <a:endParaRPr lang="hu-HU" sz="1987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497"/>
              </a:spcAft>
            </a:pP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Mivel                                                                           , </a:t>
            </a:r>
          </a:p>
          <a:p>
            <a:pPr>
              <a:spcAft>
                <a:spcPts val="497"/>
              </a:spcAft>
            </a:pP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legyen                    .</a:t>
            </a:r>
          </a:p>
          <a:p>
            <a:pPr>
              <a:spcAft>
                <a:spcPts val="497"/>
              </a:spcAft>
            </a:pP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Fentiek alapján                                                 .</a:t>
            </a:r>
          </a:p>
          <a:p>
            <a:pPr>
              <a:spcAft>
                <a:spcPts val="497"/>
              </a:spcAft>
            </a:pP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A két polinom egyenlőségéből </a:t>
            </a:r>
          </a:p>
          <a:p>
            <a:pPr>
              <a:spcAft>
                <a:spcPts val="497"/>
              </a:spcAft>
            </a:pP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Felírhatjuk az  egyenletrendszert:</a:t>
            </a:r>
          </a:p>
          <a:p>
            <a:pPr>
              <a:spcAft>
                <a:spcPts val="497"/>
              </a:spcAft>
            </a:pPr>
            <a:endParaRPr lang="hu-HU" sz="1987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</a:t>
            </a:r>
            <a:r>
              <a:rPr lang="en-US" sz="1987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u-HU" sz="182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2012453" y="847885"/>
            <a:ext cx="6688849" cy="805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317" dirty="0">
                <a:latin typeface="Times New Roman" pitchFamily="18" charset="0"/>
                <a:cs typeface="Times New Roman" pitchFamily="18" charset="0"/>
              </a:rPr>
              <a:t>Adatok:                                 ,                      .</a:t>
            </a:r>
          </a:p>
          <a:p>
            <a:r>
              <a:rPr lang="hu-HU" sz="2317" dirty="0">
                <a:latin typeface="Times New Roman" pitchFamily="18" charset="0"/>
                <a:cs typeface="Times New Roman" pitchFamily="18" charset="0"/>
              </a:rPr>
              <a:t>Ismeretlen: a maradék.</a:t>
            </a:r>
          </a:p>
        </p:txBody>
      </p:sp>
      <p:sp>
        <p:nvSpPr>
          <p:cNvPr id="7" name="Téglalap 6"/>
          <p:cNvSpPr/>
          <p:nvPr/>
        </p:nvSpPr>
        <p:spPr>
          <a:xfrm>
            <a:off x="1924582" y="379587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Felkészítő matematikából a XII. osztály számára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485488"/>
              </p:ext>
            </p:extLst>
          </p:nvPr>
        </p:nvGraphicFramePr>
        <p:xfrm>
          <a:off x="2460925" y="2704421"/>
          <a:ext cx="3258256" cy="416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62" name="Equation" r:id="rId4" imgW="2070000" imgH="253800" progId="Equation.DSMT4">
                  <p:embed/>
                </p:oleObj>
              </mc:Choice>
              <mc:Fallback>
                <p:oleObj name="Equation" r:id="rId4" imgW="2070000" imgH="253800" progId="Equation.DSMT4">
                  <p:embed/>
                  <p:pic>
                    <p:nvPicPr>
                      <p:cNvPr id="8" name="Objektum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925" y="2704421"/>
                        <a:ext cx="3258256" cy="4164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341439"/>
              </p:ext>
            </p:extLst>
          </p:nvPr>
        </p:nvGraphicFramePr>
        <p:xfrm>
          <a:off x="2639708" y="3061985"/>
          <a:ext cx="4637761" cy="416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63" name="Equation" r:id="rId6" imgW="2946240" imgH="253800" progId="Equation.DSMT4">
                  <p:embed/>
                </p:oleObj>
              </mc:Choice>
              <mc:Fallback>
                <p:oleObj name="Equation" r:id="rId6" imgW="2946240" imgH="253800" progId="Equation.DSMT4">
                  <p:embed/>
                  <p:pic>
                    <p:nvPicPr>
                      <p:cNvPr id="6" name="Objektum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9708" y="3061985"/>
                        <a:ext cx="4637761" cy="416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5630697"/>
              </p:ext>
            </p:extLst>
          </p:nvPr>
        </p:nvGraphicFramePr>
        <p:xfrm>
          <a:off x="2818487" y="3484765"/>
          <a:ext cx="1060247" cy="291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64" name="Equation" r:id="rId8" imgW="672840" imgH="177480" progId="Equation.DSMT4">
                  <p:embed/>
                </p:oleObj>
              </mc:Choice>
              <mc:Fallback>
                <p:oleObj name="Equation" r:id="rId8" imgW="672840" imgH="177480" progId="Equation.DSMT4">
                  <p:embed/>
                  <p:pic>
                    <p:nvPicPr>
                      <p:cNvPr id="9" name="Objektum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8487" y="3484765"/>
                        <a:ext cx="1060247" cy="2916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um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0471264"/>
              </p:ext>
            </p:extLst>
          </p:nvPr>
        </p:nvGraphicFramePr>
        <p:xfrm>
          <a:off x="3593207" y="3777111"/>
          <a:ext cx="2978414" cy="416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65" name="Equation" r:id="rId10" imgW="1892160" imgH="253800" progId="Equation.DSMT4">
                  <p:embed/>
                </p:oleObj>
              </mc:Choice>
              <mc:Fallback>
                <p:oleObj name="Equation" r:id="rId10" imgW="1892160" imgH="253800" progId="Equation.DSMT4">
                  <p:embed/>
                  <p:pic>
                    <p:nvPicPr>
                      <p:cNvPr id="10" name="Objektum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3207" y="3777111"/>
                        <a:ext cx="2978414" cy="416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8493315"/>
              </p:ext>
            </p:extLst>
          </p:nvPr>
        </p:nvGraphicFramePr>
        <p:xfrm>
          <a:off x="5097398" y="4133994"/>
          <a:ext cx="3620870" cy="416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66" name="Equation" r:id="rId12" imgW="2298600" imgH="253800" progId="Equation.DSMT4">
                  <p:embed/>
                </p:oleObj>
              </mc:Choice>
              <mc:Fallback>
                <p:oleObj name="Equation" r:id="rId12" imgW="2298600" imgH="253800" progId="Equation.DSMT4">
                  <p:embed/>
                  <p:pic>
                    <p:nvPicPr>
                      <p:cNvPr id="11" name="Objektum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7398" y="4133994"/>
                        <a:ext cx="3620870" cy="4164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um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329602"/>
              </p:ext>
            </p:extLst>
          </p:nvPr>
        </p:nvGraphicFramePr>
        <p:xfrm>
          <a:off x="1984175" y="4934558"/>
          <a:ext cx="4761260" cy="748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67" name="Equation" r:id="rId14" imgW="3022560" imgH="457200" progId="Equation.DSMT4">
                  <p:embed/>
                </p:oleObj>
              </mc:Choice>
              <mc:Fallback>
                <p:oleObj name="Equation" r:id="rId14" imgW="3022560" imgH="457200" progId="Equation.DSMT4">
                  <p:embed/>
                  <p:pic>
                    <p:nvPicPr>
                      <p:cNvPr id="12" name="Objektum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175" y="4934558"/>
                        <a:ext cx="4761260" cy="7488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um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1959067"/>
              </p:ext>
            </p:extLst>
          </p:nvPr>
        </p:nvGraphicFramePr>
        <p:xfrm>
          <a:off x="3081005" y="856337"/>
          <a:ext cx="2359609" cy="458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68" name="Equation" r:id="rId16" imgW="1498320" imgH="279360" progId="Equation.DSMT4">
                  <p:embed/>
                </p:oleObj>
              </mc:Choice>
              <mc:Fallback>
                <p:oleObj name="Equation" r:id="rId16" imgW="1498320" imgH="279360" progId="Equation.DSMT4">
                  <p:embed/>
                  <p:pic>
                    <p:nvPicPr>
                      <p:cNvPr id="20" name="Objektum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1005" y="856337"/>
                        <a:ext cx="2359609" cy="4585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um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7384991"/>
              </p:ext>
            </p:extLst>
          </p:nvPr>
        </p:nvGraphicFramePr>
        <p:xfrm>
          <a:off x="5529192" y="899060"/>
          <a:ext cx="1639640" cy="374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69" name="Equation" r:id="rId18" imgW="1041120" imgH="228600" progId="Equation.DSMT4">
                  <p:embed/>
                </p:oleObj>
              </mc:Choice>
              <mc:Fallback>
                <p:oleObj name="Equation" r:id="rId18" imgW="1041120" imgH="228600" progId="Equation.DSMT4">
                  <p:embed/>
                  <p:pic>
                    <p:nvPicPr>
                      <p:cNvPr id="19" name="Objektum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9192" y="899060"/>
                        <a:ext cx="1639640" cy="3744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églalap 14"/>
          <p:cNvSpPr/>
          <p:nvPr/>
        </p:nvSpPr>
        <p:spPr>
          <a:xfrm>
            <a:off x="1864988" y="5820401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Érettségi feladat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Polinom o</a:t>
            </a:r>
            <a:r>
              <a:rPr lang="en-US" sz="1324" b="1" dirty="0" err="1">
                <a:latin typeface="Times New Roman" pitchFamily="18" charset="0"/>
                <a:cs typeface="Times New Roman" pitchFamily="18" charset="0"/>
              </a:rPr>
              <a:t>szt</a:t>
            </a:r>
            <a:r>
              <a:rPr lang="hu-HU" sz="1324" b="1" dirty="0" err="1">
                <a:latin typeface="Times New Roman" pitchFamily="18" charset="0"/>
                <a:cs typeface="Times New Roman" pitchFamily="18" charset="0"/>
              </a:rPr>
              <a:t>ása</a:t>
            </a:r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 X-a-val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/5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2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924582" y="856338"/>
            <a:ext cx="6674500" cy="448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317" b="1" dirty="0">
                <a:latin typeface="Times New Roman" pitchFamily="18" charset="0"/>
                <a:cs typeface="Times New Roman" pitchFamily="18" charset="0"/>
              </a:rPr>
              <a:t>Polinomok  osztása          alakú </a:t>
            </a:r>
            <a:r>
              <a:rPr lang="hu-HU" sz="2317" b="1" dirty="0" err="1">
                <a:latin typeface="Times New Roman" pitchFamily="18" charset="0"/>
                <a:cs typeface="Times New Roman" pitchFamily="18" charset="0"/>
              </a:rPr>
              <a:t>binommal</a:t>
            </a:r>
            <a:endParaRPr lang="hu-HU" sz="2317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1924582" y="1571464"/>
            <a:ext cx="6793687" cy="4026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36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 Tétel</a:t>
            </a:r>
          </a:p>
          <a:p>
            <a:pPr>
              <a:spcAft>
                <a:spcPts val="247"/>
              </a:spcAft>
            </a:pPr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Bármely          , polinomnak az            elsőfokú polinommal való osztási  maradéka                .</a:t>
            </a:r>
          </a:p>
          <a:p>
            <a:endParaRPr lang="hu-HU" sz="1436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 Példa: </a:t>
            </a:r>
          </a:p>
          <a:p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Az                                                      polinomnak az        </a:t>
            </a:r>
            <a:r>
              <a:rPr lang="hu-HU" sz="1987" dirty="0" err="1">
                <a:latin typeface="Times New Roman" pitchFamily="18" charset="0"/>
                <a:cs typeface="Times New Roman" pitchFamily="18" charset="0"/>
              </a:rPr>
              <a:t>binommal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való osztási maradéka: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               ,</a:t>
            </a:r>
            <a:endParaRPr lang="hu-HU" sz="1987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eh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át                                                 .</a:t>
            </a:r>
            <a:endParaRPr lang="hu-HU" sz="1436" dirty="0">
              <a:latin typeface="Times New Roman" pitchFamily="18" charset="0"/>
              <a:cs typeface="Times New Roman" pitchFamily="18" charset="0"/>
            </a:endParaRPr>
          </a:p>
          <a:p>
            <a:endParaRPr lang="hu-HU" sz="1436" dirty="0">
              <a:latin typeface="Times New Roman" pitchFamily="18" charset="0"/>
              <a:cs typeface="Times New Roman" pitchFamily="18" charset="0"/>
            </a:endParaRPr>
          </a:p>
          <a:p>
            <a:endParaRPr lang="hu-HU" sz="1436" dirty="0">
              <a:latin typeface="Times New Roman" pitchFamily="18" charset="0"/>
              <a:cs typeface="Times New Roman" pitchFamily="18" charset="0"/>
            </a:endParaRPr>
          </a:p>
          <a:p>
            <a:endParaRPr lang="hu-HU" sz="1436" dirty="0">
              <a:latin typeface="Times New Roman" pitchFamily="18" charset="0"/>
              <a:cs typeface="Times New Roman" pitchFamily="18" charset="0"/>
            </a:endParaRPr>
          </a:p>
          <a:p>
            <a:endParaRPr lang="hu-HU" sz="1436" dirty="0">
              <a:latin typeface="Times New Roman" pitchFamily="18" charset="0"/>
              <a:cs typeface="Times New Roman" pitchFamily="18" charset="0"/>
            </a:endParaRPr>
          </a:p>
          <a:p>
            <a:endParaRPr lang="en-US" sz="1436" dirty="0">
              <a:latin typeface="Times New Roman" pitchFamily="18" charset="0"/>
              <a:cs typeface="Times New Roman" pitchFamily="18" charset="0"/>
            </a:endParaRPr>
          </a:p>
          <a:p>
            <a:endParaRPr lang="hu-HU" sz="1436" dirty="0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723899"/>
              </p:ext>
            </p:extLst>
          </p:nvPr>
        </p:nvGraphicFramePr>
        <p:xfrm>
          <a:off x="2937676" y="2148310"/>
          <a:ext cx="600413" cy="332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49" name="Equation" r:id="rId3" imgW="380880" imgH="203040" progId="Equation.DSMT4">
                  <p:embed/>
                </p:oleObj>
              </mc:Choice>
              <mc:Fallback>
                <p:oleObj name="Equation" r:id="rId3" imgW="380880" imgH="203040" progId="Equation.DSMT4">
                  <p:embed/>
                  <p:pic>
                    <p:nvPicPr>
                      <p:cNvPr id="0" name="Objektum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7676" y="2148310"/>
                        <a:ext cx="600413" cy="3323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7796755"/>
              </p:ext>
            </p:extLst>
          </p:nvPr>
        </p:nvGraphicFramePr>
        <p:xfrm>
          <a:off x="5261832" y="2169331"/>
          <a:ext cx="618807" cy="290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50" name="Equation" r:id="rId5" imgW="393480" imgH="177480" progId="Equation.DSMT4">
                  <p:embed/>
                </p:oleObj>
              </mc:Choice>
              <mc:Fallback>
                <p:oleObj name="Equation" r:id="rId5" imgW="393480" imgH="177480" progId="Equation.DSMT4">
                  <p:embed/>
                  <p:pic>
                    <p:nvPicPr>
                      <p:cNvPr id="4" name="Objektum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1832" y="2169331"/>
                        <a:ext cx="618807" cy="2903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094222"/>
              </p:ext>
            </p:extLst>
          </p:nvPr>
        </p:nvGraphicFramePr>
        <p:xfrm>
          <a:off x="2341737" y="3299682"/>
          <a:ext cx="3321320" cy="415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51" name="Equation" r:id="rId7" imgW="2108160" imgH="253800" progId="Equation.DSMT4">
                  <p:embed/>
                </p:oleObj>
              </mc:Choice>
              <mc:Fallback>
                <p:oleObj name="Equation" r:id="rId7" imgW="2108160" imgH="253800" progId="Equation.DSMT4">
                  <p:embed/>
                  <p:pic>
                    <p:nvPicPr>
                      <p:cNvPr id="5" name="Objektum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1737" y="3299682"/>
                        <a:ext cx="3321320" cy="4151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7631034"/>
              </p:ext>
            </p:extLst>
          </p:nvPr>
        </p:nvGraphicFramePr>
        <p:xfrm>
          <a:off x="2520746" y="3887798"/>
          <a:ext cx="3159721" cy="331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52" name="Equation" r:id="rId9" imgW="2006280" imgH="203040" progId="Equation.DSMT4">
                  <p:embed/>
                </p:oleObj>
              </mc:Choice>
              <mc:Fallback>
                <p:oleObj name="Equation" r:id="rId9" imgW="2006280" imgH="203040" progId="Equation.DSMT4">
                  <p:embed/>
                  <p:pic>
                    <p:nvPicPr>
                      <p:cNvPr id="5" name="Objektum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0746" y="3887798"/>
                        <a:ext cx="3159721" cy="331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228304"/>
              </p:ext>
            </p:extLst>
          </p:nvPr>
        </p:nvGraphicFramePr>
        <p:xfrm>
          <a:off x="3906613" y="2405775"/>
          <a:ext cx="938063" cy="415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53" name="Equation" r:id="rId11" imgW="596880" imgH="253800" progId="Equation.DSMT4">
                  <p:embed/>
                </p:oleObj>
              </mc:Choice>
              <mc:Fallback>
                <p:oleObj name="Equation" r:id="rId11" imgW="596880" imgH="253800" progId="Equation.DSMT4">
                  <p:embed/>
                  <p:pic>
                    <p:nvPicPr>
                      <p:cNvPr id="5" name="Objektum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6613" y="2405775"/>
                        <a:ext cx="938063" cy="4151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églalap 10"/>
          <p:cNvSpPr/>
          <p:nvPr/>
        </p:nvSpPr>
        <p:spPr>
          <a:xfrm>
            <a:off x="1924582" y="379587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Felkészítő matematikából a XII. osztály számára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ktum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00776"/>
              </p:ext>
            </p:extLst>
          </p:nvPr>
        </p:nvGraphicFramePr>
        <p:xfrm>
          <a:off x="4427520" y="925715"/>
          <a:ext cx="639827" cy="311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54" name="Equation" r:id="rId13" imgW="406080" imgH="190440" progId="Equation.DSMT4">
                  <p:embed/>
                </p:oleObj>
              </mc:Choice>
              <mc:Fallback>
                <p:oleObj name="Equation" r:id="rId13" imgW="406080" imgH="190440" progId="Equation.DSMT4">
                  <p:embed/>
                  <p:pic>
                    <p:nvPicPr>
                      <p:cNvPr id="5" name="Objektum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20" y="925715"/>
                        <a:ext cx="639827" cy="3113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ktum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0233204"/>
              </p:ext>
            </p:extLst>
          </p:nvPr>
        </p:nvGraphicFramePr>
        <p:xfrm>
          <a:off x="7228425" y="3308873"/>
          <a:ext cx="620120" cy="269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55" name="Equation" r:id="rId15" imgW="393480" imgH="164880" progId="Equation.DSMT4">
                  <p:embed/>
                </p:oleObj>
              </mc:Choice>
              <mc:Fallback>
                <p:oleObj name="Equation" r:id="rId15" imgW="393480" imgH="164880" progId="Equation.DSMT4">
                  <p:embed/>
                  <p:pic>
                    <p:nvPicPr>
                      <p:cNvPr id="7" name="Objektum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8425" y="3308873"/>
                        <a:ext cx="620120" cy="2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ktum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200618"/>
              </p:ext>
            </p:extLst>
          </p:nvPr>
        </p:nvGraphicFramePr>
        <p:xfrm>
          <a:off x="5440613" y="3597652"/>
          <a:ext cx="919669" cy="413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56" name="Equation" r:id="rId17" imgW="583920" imgH="253800" progId="Equation.DSMT4">
                  <p:embed/>
                </p:oleObj>
              </mc:Choice>
              <mc:Fallback>
                <p:oleObj name="Equation" r:id="rId17" imgW="583920" imgH="253800" progId="Equation.DSMT4">
                  <p:embed/>
                  <p:pic>
                    <p:nvPicPr>
                      <p:cNvPr id="7" name="Objektum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0613" y="3597652"/>
                        <a:ext cx="919669" cy="4138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églalap 15"/>
          <p:cNvSpPr/>
          <p:nvPr/>
        </p:nvSpPr>
        <p:spPr>
          <a:xfrm>
            <a:off x="1864988" y="5820401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Polinom o</a:t>
            </a:r>
            <a:r>
              <a:rPr lang="en-US" sz="1324" b="1" dirty="0" err="1">
                <a:latin typeface="Times New Roman" pitchFamily="18" charset="0"/>
                <a:cs typeface="Times New Roman" pitchFamily="18" charset="0"/>
              </a:rPr>
              <a:t>szt</a:t>
            </a:r>
            <a:r>
              <a:rPr lang="hu-HU" sz="1324" b="1" dirty="0" err="1">
                <a:latin typeface="Times New Roman" pitchFamily="18" charset="0"/>
                <a:cs typeface="Times New Roman" pitchFamily="18" charset="0"/>
              </a:rPr>
              <a:t>ása</a:t>
            </a:r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 X-a-val 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hu-HU" sz="1324" b="1" dirty="0" err="1">
                <a:latin typeface="Times New Roman" pitchFamily="18" charset="0"/>
                <a:cs typeface="Times New Roman" pitchFamily="18" charset="0"/>
              </a:rPr>
              <a:t>Horner</a:t>
            </a:r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 –séma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/6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07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924582" y="856338"/>
            <a:ext cx="6674500" cy="448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31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2317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Horner</a:t>
            </a:r>
            <a:r>
              <a:rPr lang="hu-HU" sz="231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-séma</a:t>
            </a:r>
            <a:endParaRPr lang="hu-HU" sz="231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1924582" y="1571463"/>
            <a:ext cx="6793687" cy="4085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36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Egy polinom             -</a:t>
            </a:r>
            <a:r>
              <a:rPr lang="hu-HU" sz="1987" dirty="0" err="1">
                <a:latin typeface="Times New Roman" pitchFamily="18" charset="0"/>
                <a:cs typeface="Times New Roman" pitchFamily="18" charset="0"/>
              </a:rPr>
              <a:t>val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való osztásakor legtöbbször nem csak a maradékra, hanem a hányadosra is szükségünk van. </a:t>
            </a:r>
          </a:p>
          <a:p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1987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hányados meghatározására szolgál a </a:t>
            </a:r>
            <a:r>
              <a:rPr lang="hu-HU" sz="1987" dirty="0" err="1">
                <a:latin typeface="Times New Roman" pitchFamily="18" charset="0"/>
                <a:cs typeface="Times New Roman" pitchFamily="18" charset="0"/>
              </a:rPr>
              <a:t>Horner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-séma</a:t>
            </a:r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hu-HU" sz="1436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Példa: </a:t>
            </a:r>
          </a:p>
          <a:p>
            <a:r>
              <a:rPr lang="hu-HU" sz="1987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Határozzuk meg az                                                                                                                           polinomnak az             </a:t>
            </a:r>
            <a:r>
              <a:rPr lang="hu-HU" sz="1987" dirty="0" err="1">
                <a:latin typeface="Times New Roman" pitchFamily="18" charset="0"/>
                <a:cs typeface="Times New Roman" pitchFamily="18" charset="0"/>
              </a:rPr>
              <a:t>binommal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való osztási hányadosát és maradékát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endParaRPr lang="hu-HU" sz="1436" dirty="0">
              <a:latin typeface="Times New Roman" pitchFamily="18" charset="0"/>
              <a:cs typeface="Times New Roman" pitchFamily="18" charset="0"/>
            </a:endParaRPr>
          </a:p>
          <a:p>
            <a:endParaRPr lang="hu-HU" sz="1436" dirty="0">
              <a:latin typeface="Times New Roman" pitchFamily="18" charset="0"/>
              <a:cs typeface="Times New Roman" pitchFamily="18" charset="0"/>
            </a:endParaRPr>
          </a:p>
          <a:p>
            <a:endParaRPr lang="hu-HU" sz="1436" dirty="0">
              <a:latin typeface="Times New Roman" pitchFamily="18" charset="0"/>
              <a:cs typeface="Times New Roman" pitchFamily="18" charset="0"/>
            </a:endParaRPr>
          </a:p>
          <a:p>
            <a:endParaRPr lang="hu-HU" sz="1436" dirty="0">
              <a:latin typeface="Times New Roman" pitchFamily="18" charset="0"/>
              <a:cs typeface="Times New Roman" pitchFamily="18" charset="0"/>
            </a:endParaRPr>
          </a:p>
          <a:p>
            <a:endParaRPr lang="hu-HU" sz="1436" dirty="0">
              <a:latin typeface="Times New Roman" pitchFamily="18" charset="0"/>
              <a:cs typeface="Times New Roman" pitchFamily="18" charset="0"/>
            </a:endParaRPr>
          </a:p>
          <a:p>
            <a:endParaRPr lang="en-US" sz="1436" dirty="0">
              <a:latin typeface="Times New Roman" pitchFamily="18" charset="0"/>
              <a:cs typeface="Times New Roman" pitchFamily="18" charset="0"/>
            </a:endParaRPr>
          </a:p>
          <a:p>
            <a:endParaRPr lang="hu-HU" sz="1436" dirty="0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698890"/>
              </p:ext>
            </p:extLst>
          </p:nvPr>
        </p:nvGraphicFramePr>
        <p:xfrm>
          <a:off x="3481389" y="1859749"/>
          <a:ext cx="618806" cy="290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2" name="Equation" r:id="rId3" imgW="393480" imgH="177480" progId="Equation.DSMT4">
                  <p:embed/>
                </p:oleObj>
              </mc:Choice>
              <mc:Fallback>
                <p:oleObj name="Equation" r:id="rId3" imgW="393480" imgH="177480" progId="Equation.DSMT4">
                  <p:embed/>
                  <p:pic>
                    <p:nvPicPr>
                      <p:cNvPr id="5" name="Objektum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1389" y="1859749"/>
                        <a:ext cx="618806" cy="2903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5320903"/>
              </p:ext>
            </p:extLst>
          </p:nvPr>
        </p:nvGraphicFramePr>
        <p:xfrm>
          <a:off x="4026292" y="3314683"/>
          <a:ext cx="3321320" cy="415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3" name="Equation" r:id="rId5" imgW="2108160" imgH="253800" progId="Equation.DSMT4">
                  <p:embed/>
                </p:oleObj>
              </mc:Choice>
              <mc:Fallback>
                <p:oleObj name="Equation" r:id="rId5" imgW="2108160" imgH="253800" progId="Equation.DSMT4">
                  <p:embed/>
                  <p:pic>
                    <p:nvPicPr>
                      <p:cNvPr id="6" name="Objektum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6292" y="3314683"/>
                        <a:ext cx="3321320" cy="4151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églalap 10"/>
          <p:cNvSpPr/>
          <p:nvPr/>
        </p:nvSpPr>
        <p:spPr>
          <a:xfrm>
            <a:off x="1924582" y="379587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Felkészítő matematikából a XII. osztály számára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Objektum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0327085"/>
              </p:ext>
            </p:extLst>
          </p:nvPr>
        </p:nvGraphicFramePr>
        <p:xfrm>
          <a:off x="3593206" y="3685882"/>
          <a:ext cx="620120" cy="269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4" name="Equation" r:id="rId7" imgW="393480" imgH="164880" progId="Equation.DSMT4">
                  <p:embed/>
                </p:oleObj>
              </mc:Choice>
              <mc:Fallback>
                <p:oleObj name="Equation" r:id="rId7" imgW="393480" imgH="164880" progId="Equation.DSMT4">
                  <p:embed/>
                  <p:pic>
                    <p:nvPicPr>
                      <p:cNvPr id="23" name="Objektum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3206" y="3685882"/>
                        <a:ext cx="620120" cy="2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églalap 7"/>
          <p:cNvSpPr/>
          <p:nvPr/>
        </p:nvSpPr>
        <p:spPr>
          <a:xfrm>
            <a:off x="1864988" y="5820401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 err="1">
                <a:latin typeface="Times New Roman" pitchFamily="18" charset="0"/>
                <a:cs typeface="Times New Roman" pitchFamily="18" charset="0"/>
              </a:rPr>
              <a:t>Horner</a:t>
            </a:r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-séma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Feladat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/7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60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864989" y="1434974"/>
            <a:ext cx="6336687" cy="5290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sz="1987" b="1" dirty="0">
              <a:latin typeface="Times New Roman" pitchFamily="18" charset="0"/>
              <a:cs typeface="Times New Roman" pitchFamily="18" charset="0"/>
            </a:endParaRPr>
          </a:p>
          <a:p>
            <a:endParaRPr lang="hu-HU" sz="1987" b="1" dirty="0">
              <a:latin typeface="Times New Roman" pitchFamily="18" charset="0"/>
              <a:cs typeface="Times New Roman" pitchFamily="18" charset="0"/>
            </a:endParaRPr>
          </a:p>
          <a:p>
            <a:endParaRPr lang="hu-HU" sz="1987" b="1" dirty="0">
              <a:latin typeface="Times New Roman" pitchFamily="18" charset="0"/>
              <a:cs typeface="Times New Roman" pitchFamily="18" charset="0"/>
            </a:endParaRPr>
          </a:p>
          <a:p>
            <a:endParaRPr lang="hu-HU" sz="1987" b="1" dirty="0">
              <a:latin typeface="Times New Roman" pitchFamily="18" charset="0"/>
              <a:cs typeface="Times New Roman" pitchFamily="18" charset="0"/>
            </a:endParaRPr>
          </a:p>
          <a:p>
            <a:endParaRPr lang="hu-HU" sz="1987" b="1" dirty="0">
              <a:latin typeface="Times New Roman" pitchFamily="18" charset="0"/>
              <a:cs typeface="Times New Roman" pitchFamily="18" charset="0"/>
            </a:endParaRPr>
          </a:p>
          <a:p>
            <a:endParaRPr lang="hu-HU" sz="1987" b="1" dirty="0">
              <a:latin typeface="Times New Roman" pitchFamily="18" charset="0"/>
              <a:cs typeface="Times New Roman" pitchFamily="18" charset="0"/>
            </a:endParaRPr>
          </a:p>
          <a:p>
            <a:endParaRPr lang="hu-HU" sz="1987" b="1" dirty="0">
              <a:latin typeface="Times New Roman" pitchFamily="18" charset="0"/>
              <a:cs typeface="Times New Roman" pitchFamily="18" charset="0"/>
            </a:endParaRPr>
          </a:p>
          <a:p>
            <a:endParaRPr lang="hu-HU" sz="1987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1987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987" b="1" dirty="0">
                <a:latin typeface="Times New Roman" pitchFamily="18" charset="0"/>
                <a:cs typeface="Times New Roman" pitchFamily="18" charset="0"/>
              </a:rPr>
              <a:t>  </a:t>
            </a:r>
            <a:endParaRPr lang="hu-HU" sz="1987" b="1" dirty="0">
              <a:latin typeface="Times New Roman" pitchFamily="18" charset="0"/>
              <a:cs typeface="Times New Roman" pitchFamily="18" charset="0"/>
            </a:endParaRPr>
          </a:p>
          <a:p>
            <a:endParaRPr lang="hu-HU" sz="1987" b="1" dirty="0">
              <a:latin typeface="Times New Roman" pitchFamily="18" charset="0"/>
              <a:cs typeface="Times New Roman" pitchFamily="18" charset="0"/>
            </a:endParaRPr>
          </a:p>
          <a:p>
            <a:endParaRPr lang="hu-HU" sz="1987" b="1" dirty="0">
              <a:latin typeface="Times New Roman" pitchFamily="18" charset="0"/>
              <a:cs typeface="Times New Roman" pitchFamily="18" charset="0"/>
            </a:endParaRPr>
          </a:p>
          <a:p>
            <a:endParaRPr lang="hu-HU" sz="1987" b="1" dirty="0">
              <a:latin typeface="Times New Roman" pitchFamily="18" charset="0"/>
              <a:cs typeface="Times New Roman" pitchFamily="18" charset="0"/>
            </a:endParaRPr>
          </a:p>
          <a:p>
            <a:endParaRPr lang="hu-HU" sz="1987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987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987" i="1" dirty="0">
                <a:cs typeface="Times New Roman" pitchFamily="18" charset="0"/>
              </a:rPr>
              <a:t> </a:t>
            </a:r>
          </a:p>
          <a:p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19930" y="260624"/>
            <a:ext cx="152895" cy="297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5676" tIns="37837" rIns="75676" bIns="37837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 sz="1436"/>
          </a:p>
        </p:txBody>
      </p:sp>
      <p:sp>
        <p:nvSpPr>
          <p:cNvPr id="11" name="Téglalap 10"/>
          <p:cNvSpPr/>
          <p:nvPr/>
        </p:nvSpPr>
        <p:spPr>
          <a:xfrm>
            <a:off x="1924582" y="379587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Felkészítő matematikából a XII. osztály számára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1815062" y="915280"/>
            <a:ext cx="6674500" cy="398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98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Megoldás</a:t>
            </a:r>
            <a:r>
              <a:rPr lang="en-US" sz="198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hu-HU" sz="198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4" name="Táblázat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655400"/>
              </p:ext>
            </p:extLst>
          </p:nvPr>
        </p:nvGraphicFramePr>
        <p:xfrm>
          <a:off x="1745804" y="1789328"/>
          <a:ext cx="6972467" cy="24042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1924">
                  <a:extLst>
                    <a:ext uri="{9D8B030D-6E8A-4147-A177-3AD203B41FA5}">
                      <a16:colId xmlns:a16="http://schemas.microsoft.com/office/drawing/2014/main" val="2023366599"/>
                    </a:ext>
                  </a:extLst>
                </a:gridCol>
                <a:gridCol w="858324">
                  <a:extLst>
                    <a:ext uri="{9D8B030D-6E8A-4147-A177-3AD203B41FA5}">
                      <a16:colId xmlns:a16="http://schemas.microsoft.com/office/drawing/2014/main" val="1184654924"/>
                    </a:ext>
                  </a:extLst>
                </a:gridCol>
                <a:gridCol w="1296931">
                  <a:extLst>
                    <a:ext uri="{9D8B030D-6E8A-4147-A177-3AD203B41FA5}">
                      <a16:colId xmlns:a16="http://schemas.microsoft.com/office/drawing/2014/main" val="809883703"/>
                    </a:ext>
                  </a:extLst>
                </a:gridCol>
                <a:gridCol w="1542190">
                  <a:extLst>
                    <a:ext uri="{9D8B030D-6E8A-4147-A177-3AD203B41FA5}">
                      <a16:colId xmlns:a16="http://schemas.microsoft.com/office/drawing/2014/main" val="4269002039"/>
                    </a:ext>
                  </a:extLst>
                </a:gridCol>
                <a:gridCol w="1280309">
                  <a:extLst>
                    <a:ext uri="{9D8B030D-6E8A-4147-A177-3AD203B41FA5}">
                      <a16:colId xmlns:a16="http://schemas.microsoft.com/office/drawing/2014/main" val="37841199"/>
                    </a:ext>
                  </a:extLst>
                </a:gridCol>
                <a:gridCol w="1422789">
                  <a:extLst>
                    <a:ext uri="{9D8B030D-6E8A-4147-A177-3AD203B41FA5}">
                      <a16:colId xmlns:a16="http://schemas.microsoft.com/office/drawing/2014/main" val="2047653082"/>
                    </a:ext>
                  </a:extLst>
                </a:gridCol>
              </a:tblGrid>
              <a:tr h="480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847745"/>
                  </a:ext>
                </a:extLst>
              </a:tr>
              <a:tr h="480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17424"/>
                  </a:ext>
                </a:extLst>
              </a:tr>
              <a:tr h="4808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445562"/>
                  </a:ext>
                </a:extLst>
              </a:tr>
              <a:tr h="4808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163565"/>
                  </a:ext>
                </a:extLst>
              </a:tr>
              <a:tr h="4808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 </a:t>
                      </a:r>
                      <a:endParaRPr lang="hu-H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2024"/>
                  </a:ext>
                </a:extLst>
              </a:tr>
            </a:tbl>
          </a:graphicData>
        </a:graphic>
      </p:graphicFrame>
      <p:graphicFrame>
        <p:nvGraphicFramePr>
          <p:cNvPr id="85" name="Objektum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0765410"/>
              </p:ext>
            </p:extLst>
          </p:nvPr>
        </p:nvGraphicFramePr>
        <p:xfrm>
          <a:off x="3711284" y="1857339"/>
          <a:ext cx="358672" cy="310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96" name="Equation" r:id="rId3" imgW="228600" imgH="190440" progId="Equation.DSMT4">
                  <p:embed/>
                </p:oleObj>
              </mc:Choice>
              <mc:Fallback>
                <p:oleObj name="Equation" r:id="rId3" imgW="228600" imgH="190440" progId="Equation.DSMT4">
                  <p:embed/>
                  <p:pic>
                    <p:nvPicPr>
                      <p:cNvPr id="5" name="Objektum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1284" y="1857339"/>
                        <a:ext cx="358672" cy="3100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" name="Objektum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3975273"/>
              </p:ext>
            </p:extLst>
          </p:nvPr>
        </p:nvGraphicFramePr>
        <p:xfrm>
          <a:off x="2699425" y="1857339"/>
          <a:ext cx="358671" cy="310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97" name="Equation" r:id="rId5" imgW="228600" imgH="190440" progId="Equation.DSMT4">
                  <p:embed/>
                </p:oleObj>
              </mc:Choice>
              <mc:Fallback>
                <p:oleObj name="Equation" r:id="rId5" imgW="228600" imgH="190440" progId="Equation.DSMT4">
                  <p:embed/>
                  <p:pic>
                    <p:nvPicPr>
                      <p:cNvPr id="85" name="Objektum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425" y="1857339"/>
                        <a:ext cx="358671" cy="3100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Objektum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1599650"/>
              </p:ext>
            </p:extLst>
          </p:nvPr>
        </p:nvGraphicFramePr>
        <p:xfrm>
          <a:off x="5081940" y="1856028"/>
          <a:ext cx="358672" cy="311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98" name="Equation" r:id="rId7" imgW="228600" imgH="190440" progId="Equation.DSMT4">
                  <p:embed/>
                </p:oleObj>
              </mc:Choice>
              <mc:Fallback>
                <p:oleObj name="Equation" r:id="rId7" imgW="228600" imgH="190440" progId="Equation.DSMT4">
                  <p:embed/>
                  <p:pic>
                    <p:nvPicPr>
                      <p:cNvPr id="85" name="Objektum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1940" y="1856028"/>
                        <a:ext cx="358672" cy="3113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" name="Objektum 8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164457"/>
              </p:ext>
            </p:extLst>
          </p:nvPr>
        </p:nvGraphicFramePr>
        <p:xfrm>
          <a:off x="7762348" y="1856028"/>
          <a:ext cx="359985" cy="311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99" name="Equation" r:id="rId9" imgW="228600" imgH="190440" progId="Equation.DSMT4">
                  <p:embed/>
                </p:oleObj>
              </mc:Choice>
              <mc:Fallback>
                <p:oleObj name="Equation" r:id="rId9" imgW="228600" imgH="190440" progId="Equation.DSMT4">
                  <p:embed/>
                  <p:pic>
                    <p:nvPicPr>
                      <p:cNvPr id="85" name="Objektum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348" y="1856028"/>
                        <a:ext cx="359985" cy="3113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ktum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49747"/>
              </p:ext>
            </p:extLst>
          </p:nvPr>
        </p:nvGraphicFramePr>
        <p:xfrm>
          <a:off x="6412241" y="1898069"/>
          <a:ext cx="279841" cy="269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00" name="Equation" r:id="rId11" imgW="177480" imgH="164880" progId="Equation.DSMT4">
                  <p:embed/>
                </p:oleObj>
              </mc:Choice>
              <mc:Fallback>
                <p:oleObj name="Equation" r:id="rId11" imgW="177480" imgH="164880" progId="Equation.DSMT4">
                  <p:embed/>
                  <p:pic>
                    <p:nvPicPr>
                      <p:cNvPr id="85" name="Objektum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2241" y="1898069"/>
                        <a:ext cx="279841" cy="2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ktum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9120158"/>
              </p:ext>
            </p:extLst>
          </p:nvPr>
        </p:nvGraphicFramePr>
        <p:xfrm>
          <a:off x="2639707" y="2355111"/>
          <a:ext cx="317943" cy="289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01" name="Equation" r:id="rId13" imgW="203040" imgH="177480" progId="Equation.DSMT4">
                  <p:embed/>
                </p:oleObj>
              </mc:Choice>
              <mc:Fallback>
                <p:oleObj name="Equation" r:id="rId13" imgW="203040" imgH="177480" progId="Equation.DSMT4">
                  <p:embed/>
                  <p:pic>
                    <p:nvPicPr>
                      <p:cNvPr id="86" name="Objektum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9707" y="2355111"/>
                        <a:ext cx="317943" cy="2890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" name="Objektum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8132857"/>
              </p:ext>
            </p:extLst>
          </p:nvPr>
        </p:nvGraphicFramePr>
        <p:xfrm>
          <a:off x="3712394" y="2374817"/>
          <a:ext cx="199700" cy="269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02" name="Equation" r:id="rId15" imgW="126720" imgH="164880" progId="Equation.DSMT4">
                  <p:embed/>
                </p:oleObj>
              </mc:Choice>
              <mc:Fallback>
                <p:oleObj name="Equation" r:id="rId15" imgW="126720" imgH="164880" progId="Equation.DSMT4">
                  <p:embed/>
                  <p:pic>
                    <p:nvPicPr>
                      <p:cNvPr id="86" name="Objektum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2394" y="2374817"/>
                        <a:ext cx="199700" cy="2693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ktum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502732"/>
              </p:ext>
            </p:extLst>
          </p:nvPr>
        </p:nvGraphicFramePr>
        <p:xfrm>
          <a:off x="5123039" y="2346182"/>
          <a:ext cx="198387" cy="289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03" name="Equation" r:id="rId17" imgW="126720" imgH="177480" progId="Equation.DSMT4">
                  <p:embed/>
                </p:oleObj>
              </mc:Choice>
              <mc:Fallback>
                <p:oleObj name="Equation" r:id="rId17" imgW="126720" imgH="177480" progId="Equation.DSMT4">
                  <p:embed/>
                  <p:pic>
                    <p:nvPicPr>
                      <p:cNvPr id="86" name="Objektum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3039" y="2346182"/>
                        <a:ext cx="198387" cy="2890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ktum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2181177"/>
              </p:ext>
            </p:extLst>
          </p:nvPr>
        </p:nvGraphicFramePr>
        <p:xfrm>
          <a:off x="6453809" y="2355111"/>
          <a:ext cx="178679" cy="289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04" name="Equation" r:id="rId19" imgW="114120" imgH="177480" progId="Equation.DSMT4">
                  <p:embed/>
                </p:oleObj>
              </mc:Choice>
              <mc:Fallback>
                <p:oleObj name="Equation" r:id="rId19" imgW="114120" imgH="177480" progId="Equation.DSMT4">
                  <p:embed/>
                  <p:pic>
                    <p:nvPicPr>
                      <p:cNvPr id="86" name="Objektum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3809" y="2355111"/>
                        <a:ext cx="178679" cy="2890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" name="Objektum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239503"/>
              </p:ext>
            </p:extLst>
          </p:nvPr>
        </p:nvGraphicFramePr>
        <p:xfrm>
          <a:off x="7744795" y="2355111"/>
          <a:ext cx="317943" cy="289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05" name="Equation" r:id="rId21" imgW="203040" imgH="177480" progId="Equation.DSMT4">
                  <p:embed/>
                </p:oleObj>
              </mc:Choice>
              <mc:Fallback>
                <p:oleObj name="Equation" r:id="rId21" imgW="203040" imgH="177480" progId="Equation.DSMT4">
                  <p:embed/>
                  <p:pic>
                    <p:nvPicPr>
                      <p:cNvPr id="86" name="Objektum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4795" y="2355111"/>
                        <a:ext cx="317943" cy="2890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" name="Objektum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8950252"/>
              </p:ext>
            </p:extLst>
          </p:nvPr>
        </p:nvGraphicFramePr>
        <p:xfrm>
          <a:off x="2639707" y="2831860"/>
          <a:ext cx="317943" cy="289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06" name="Equation" r:id="rId23" imgW="203040" imgH="177480" progId="Equation.DSMT4">
                  <p:embed/>
                </p:oleObj>
              </mc:Choice>
              <mc:Fallback>
                <p:oleObj name="Equation" r:id="rId23" imgW="203040" imgH="177480" progId="Equation.DSMT4">
                  <p:embed/>
                  <p:pic>
                    <p:nvPicPr>
                      <p:cNvPr id="90" name="Objektum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9707" y="2831860"/>
                        <a:ext cx="317943" cy="2890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ktum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5123644"/>
              </p:ext>
            </p:extLst>
          </p:nvPr>
        </p:nvGraphicFramePr>
        <p:xfrm>
          <a:off x="3295853" y="2826237"/>
          <a:ext cx="1072072" cy="413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07" name="Equation" r:id="rId25" imgW="685800" imgH="253800" progId="Equation.DSMT4">
                  <p:embed/>
                </p:oleObj>
              </mc:Choice>
              <mc:Fallback>
                <p:oleObj name="Equation" r:id="rId25" imgW="685800" imgH="253800" progId="Equation.DSMT4">
                  <p:embed/>
                  <p:pic>
                    <p:nvPicPr>
                      <p:cNvPr id="95" name="Objektum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5853" y="2826237"/>
                        <a:ext cx="1072072" cy="4138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" name="Objektum 9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7124814"/>
              </p:ext>
            </p:extLst>
          </p:nvPr>
        </p:nvGraphicFramePr>
        <p:xfrm>
          <a:off x="4724791" y="2827552"/>
          <a:ext cx="1073386" cy="41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08" name="Equation" r:id="rId27" imgW="685800" imgH="253800" progId="Equation.DSMT4">
                  <p:embed/>
                </p:oleObj>
              </mc:Choice>
              <mc:Fallback>
                <p:oleObj name="Equation" r:id="rId27" imgW="685800" imgH="253800" progId="Equation.DSMT4">
                  <p:embed/>
                  <p:pic>
                    <p:nvPicPr>
                      <p:cNvPr id="95" name="Objektum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791" y="2827552"/>
                        <a:ext cx="1073386" cy="41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" name="Objektum 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3710211"/>
              </p:ext>
            </p:extLst>
          </p:nvPr>
        </p:nvGraphicFramePr>
        <p:xfrm>
          <a:off x="6115154" y="2826237"/>
          <a:ext cx="1053678" cy="41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09" name="Equation" r:id="rId29" imgW="672840" imgH="253800" progId="Equation.DSMT4">
                  <p:embed/>
                </p:oleObj>
              </mc:Choice>
              <mc:Fallback>
                <p:oleObj name="Equation" r:id="rId29" imgW="672840" imgH="253800" progId="Equation.DSMT4">
                  <p:embed/>
                  <p:pic>
                    <p:nvPicPr>
                      <p:cNvPr id="95" name="Objektum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154" y="2826237"/>
                        <a:ext cx="1053678" cy="41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" name="Objektum 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426838"/>
              </p:ext>
            </p:extLst>
          </p:nvPr>
        </p:nvGraphicFramePr>
        <p:xfrm>
          <a:off x="7427160" y="2827552"/>
          <a:ext cx="1171921" cy="41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10" name="Equation" r:id="rId31" imgW="749160" imgH="253800" progId="Equation.DSMT4">
                  <p:embed/>
                </p:oleObj>
              </mc:Choice>
              <mc:Fallback>
                <p:oleObj name="Equation" r:id="rId31" imgW="749160" imgH="253800" progId="Equation.DSMT4">
                  <p:embed/>
                  <p:pic>
                    <p:nvPicPr>
                      <p:cNvPr id="95" name="Objektum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7160" y="2827552"/>
                        <a:ext cx="1171921" cy="41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" name="Objektum 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721866"/>
              </p:ext>
            </p:extLst>
          </p:nvPr>
        </p:nvGraphicFramePr>
        <p:xfrm>
          <a:off x="1963688" y="2831492"/>
          <a:ext cx="199700" cy="269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11" name="Equation" r:id="rId33" imgW="126720" imgH="164880" progId="Equation.DSMT4">
                  <p:embed/>
                </p:oleObj>
              </mc:Choice>
              <mc:Fallback>
                <p:oleObj name="Equation" r:id="rId33" imgW="126720" imgH="164880" progId="Equation.DSMT4">
                  <p:embed/>
                  <p:pic>
                    <p:nvPicPr>
                      <p:cNvPr id="95" name="Objektum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3688" y="2831492"/>
                        <a:ext cx="199700" cy="2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" name="Objektum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8983766"/>
              </p:ext>
            </p:extLst>
          </p:nvPr>
        </p:nvGraphicFramePr>
        <p:xfrm>
          <a:off x="5003483" y="3305399"/>
          <a:ext cx="317943" cy="289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12" name="Equation" r:id="rId35" imgW="203040" imgH="177480" progId="Equation.DSMT4">
                  <p:embed/>
                </p:oleObj>
              </mc:Choice>
              <mc:Fallback>
                <p:oleObj name="Equation" r:id="rId35" imgW="203040" imgH="177480" progId="Equation.DSMT4">
                  <p:embed/>
                  <p:pic>
                    <p:nvPicPr>
                      <p:cNvPr id="95" name="Objektum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483" y="3305399"/>
                        <a:ext cx="317943" cy="2890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" name="Objektum 1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210251"/>
              </p:ext>
            </p:extLst>
          </p:nvPr>
        </p:nvGraphicFramePr>
        <p:xfrm>
          <a:off x="6400435" y="3316287"/>
          <a:ext cx="416479" cy="268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13" name="Equation" r:id="rId37" imgW="266400" imgH="164880" progId="Equation.DSMT4">
                  <p:embed/>
                </p:oleObj>
              </mc:Choice>
              <mc:Fallback>
                <p:oleObj name="Equation" r:id="rId37" imgW="266400" imgH="164880" progId="Equation.DSMT4">
                  <p:embed/>
                  <p:pic>
                    <p:nvPicPr>
                      <p:cNvPr id="95" name="Objektum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435" y="3316287"/>
                        <a:ext cx="416479" cy="2680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" name="Objektum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6446011"/>
              </p:ext>
            </p:extLst>
          </p:nvPr>
        </p:nvGraphicFramePr>
        <p:xfrm>
          <a:off x="7765488" y="3308406"/>
          <a:ext cx="436186" cy="289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14" name="Equation" r:id="rId39" imgW="279360" imgH="177480" progId="Equation.DSMT4">
                  <p:embed/>
                </p:oleObj>
              </mc:Choice>
              <mc:Fallback>
                <p:oleObj name="Equation" r:id="rId39" imgW="279360" imgH="177480" progId="Equation.DSMT4">
                  <p:embed/>
                  <p:pic>
                    <p:nvPicPr>
                      <p:cNvPr id="95" name="Objektum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5488" y="3308406"/>
                        <a:ext cx="436186" cy="2890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ktum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283268"/>
              </p:ext>
            </p:extLst>
          </p:nvPr>
        </p:nvGraphicFramePr>
        <p:xfrm>
          <a:off x="3712394" y="3762184"/>
          <a:ext cx="237801" cy="3718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15" name="Equation" r:id="rId41" imgW="152280" imgH="228600" progId="Equation.DSMT4">
                  <p:embed/>
                </p:oleObj>
              </mc:Choice>
              <mc:Fallback>
                <p:oleObj name="Equation" r:id="rId41" imgW="152280" imgH="228600" progId="Equation.DSMT4">
                  <p:embed/>
                  <p:pic>
                    <p:nvPicPr>
                      <p:cNvPr id="95" name="Objektum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2394" y="3762184"/>
                        <a:ext cx="237801" cy="3718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" name="Objektum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9446045"/>
              </p:ext>
            </p:extLst>
          </p:nvPr>
        </p:nvGraphicFramePr>
        <p:xfrm>
          <a:off x="6572156" y="3752475"/>
          <a:ext cx="239114" cy="371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16" name="Equation" r:id="rId43" imgW="152280" imgH="228600" progId="Equation.DSMT4">
                  <p:embed/>
                </p:oleObj>
              </mc:Choice>
              <mc:Fallback>
                <p:oleObj name="Equation" r:id="rId43" imgW="152280" imgH="228600" progId="Equation.DSMT4">
                  <p:embed/>
                  <p:pic>
                    <p:nvPicPr>
                      <p:cNvPr id="95" name="Objektum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156" y="3752475"/>
                        <a:ext cx="239114" cy="3718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Objektum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84252"/>
              </p:ext>
            </p:extLst>
          </p:nvPr>
        </p:nvGraphicFramePr>
        <p:xfrm>
          <a:off x="7923145" y="3848384"/>
          <a:ext cx="178679" cy="207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17" name="Equation" r:id="rId45" imgW="114120" imgH="126720" progId="Equation.DSMT4">
                  <p:embed/>
                </p:oleObj>
              </mc:Choice>
              <mc:Fallback>
                <p:oleObj name="Equation" r:id="rId45" imgW="114120" imgH="126720" progId="Equation.DSMT4">
                  <p:embed/>
                  <p:pic>
                    <p:nvPicPr>
                      <p:cNvPr id="95" name="Objektum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3145" y="3848384"/>
                        <a:ext cx="178679" cy="2075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" name="Objektum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1836422"/>
              </p:ext>
            </p:extLst>
          </p:nvPr>
        </p:nvGraphicFramePr>
        <p:xfrm>
          <a:off x="2699299" y="3752475"/>
          <a:ext cx="237801" cy="371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18" name="Equation" r:id="rId47" imgW="152280" imgH="228600" progId="Equation.DSMT4">
                  <p:embed/>
                </p:oleObj>
              </mc:Choice>
              <mc:Fallback>
                <p:oleObj name="Equation" r:id="rId47" imgW="152280" imgH="228600" progId="Equation.DSMT4">
                  <p:embed/>
                  <p:pic>
                    <p:nvPicPr>
                      <p:cNvPr id="95" name="Objektum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299" y="3752475"/>
                        <a:ext cx="237801" cy="3718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" name="Objektum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151003"/>
              </p:ext>
            </p:extLst>
          </p:nvPr>
        </p:nvGraphicFramePr>
        <p:xfrm>
          <a:off x="3595445" y="3316287"/>
          <a:ext cx="317943" cy="268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19" name="Equation" r:id="rId49" imgW="203040" imgH="164880" progId="Equation.DSMT4">
                  <p:embed/>
                </p:oleObj>
              </mc:Choice>
              <mc:Fallback>
                <p:oleObj name="Equation" r:id="rId49" imgW="203040" imgH="164880" progId="Equation.DSMT4">
                  <p:embed/>
                  <p:pic>
                    <p:nvPicPr>
                      <p:cNvPr id="95" name="Objektum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5445" y="3316287"/>
                        <a:ext cx="317943" cy="2680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ktum 10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665439"/>
              </p:ext>
            </p:extLst>
          </p:nvPr>
        </p:nvGraphicFramePr>
        <p:xfrm>
          <a:off x="2580113" y="3299682"/>
          <a:ext cx="317943" cy="289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20" name="Equation" r:id="rId23" imgW="203040" imgH="177480" progId="Equation.DSMT4">
                  <p:embed/>
                </p:oleObj>
              </mc:Choice>
              <mc:Fallback>
                <p:oleObj name="Equation" r:id="rId23" imgW="203040" imgH="177480" progId="Equation.DSMT4">
                  <p:embed/>
                  <p:pic>
                    <p:nvPicPr>
                      <p:cNvPr id="95" name="Objektum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0113" y="3299682"/>
                        <a:ext cx="317943" cy="2890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ktum 1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301242"/>
              </p:ext>
            </p:extLst>
          </p:nvPr>
        </p:nvGraphicFramePr>
        <p:xfrm>
          <a:off x="5152314" y="3776124"/>
          <a:ext cx="218094" cy="371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21" name="Equation" r:id="rId51" imgW="139680" imgH="228600" progId="Equation.DSMT4">
                  <p:embed/>
                </p:oleObj>
              </mc:Choice>
              <mc:Fallback>
                <p:oleObj name="Equation" r:id="rId51" imgW="139680" imgH="228600" progId="Equation.DSMT4">
                  <p:embed/>
                  <p:pic>
                    <p:nvPicPr>
                      <p:cNvPr id="104" name="Objektum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2314" y="3776124"/>
                        <a:ext cx="218094" cy="3718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églalap 4"/>
          <p:cNvSpPr/>
          <p:nvPr/>
        </p:nvSpPr>
        <p:spPr>
          <a:xfrm>
            <a:off x="1881718" y="4547940"/>
            <a:ext cx="6674500" cy="924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987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osztási hányados </a:t>
            </a:r>
            <a:r>
              <a:rPr lang="hu-HU" sz="198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  <a:r>
              <a:rPr lang="pt-BR" sz="1987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tehát </a:t>
            </a:r>
            <a:endParaRPr lang="hu-HU" sz="198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198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pt-BR" sz="198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98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pt-BR" sz="1987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 a maradék  </a:t>
            </a:r>
            <a:r>
              <a:rPr lang="hu-HU" sz="198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pt-BR" sz="1436" dirty="0"/>
              <a:t>.</a:t>
            </a:r>
          </a:p>
          <a:p>
            <a:endParaRPr lang="pt-BR" sz="1436" dirty="0"/>
          </a:p>
        </p:txBody>
      </p:sp>
      <p:graphicFrame>
        <p:nvGraphicFramePr>
          <p:cNvPr id="114" name="Objektum 1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4021512"/>
              </p:ext>
            </p:extLst>
          </p:nvPr>
        </p:nvGraphicFramePr>
        <p:xfrm>
          <a:off x="4080241" y="4574643"/>
          <a:ext cx="2580330" cy="394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22" name="Equation" r:id="rId53" imgW="1638000" imgH="241200" progId="Equation.DSMT4">
                  <p:embed/>
                </p:oleObj>
              </mc:Choice>
              <mc:Fallback>
                <p:oleObj name="Equation" r:id="rId53" imgW="1638000" imgH="241200" progId="Equation.DSMT4">
                  <p:embed/>
                  <p:pic>
                    <p:nvPicPr>
                      <p:cNvPr id="6" name="Objektum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0241" y="4574643"/>
                        <a:ext cx="2580330" cy="3941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" name="Objektum 1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369901"/>
              </p:ext>
            </p:extLst>
          </p:nvPr>
        </p:nvGraphicFramePr>
        <p:xfrm>
          <a:off x="1984772" y="4849119"/>
          <a:ext cx="2561936" cy="332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23" name="Equation" r:id="rId55" imgW="1625400" imgH="203040" progId="Equation.DSMT4">
                  <p:embed/>
                </p:oleObj>
              </mc:Choice>
              <mc:Fallback>
                <p:oleObj name="Equation" r:id="rId55" imgW="1625400" imgH="203040" progId="Equation.DSMT4">
                  <p:embed/>
                  <p:pic>
                    <p:nvPicPr>
                      <p:cNvPr id="114" name="Objektum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772" y="4849119"/>
                        <a:ext cx="2561936" cy="3323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" name="Objektum 1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013791"/>
              </p:ext>
            </p:extLst>
          </p:nvPr>
        </p:nvGraphicFramePr>
        <p:xfrm>
          <a:off x="5951564" y="4916330"/>
          <a:ext cx="800112" cy="290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24" name="Equation" r:id="rId57" imgW="507960" imgH="177480" progId="Equation.DSMT4">
                  <p:embed/>
                </p:oleObj>
              </mc:Choice>
              <mc:Fallback>
                <p:oleObj name="Equation" r:id="rId57" imgW="507960" imgH="177480" progId="Equation.DSMT4">
                  <p:embed/>
                  <p:pic>
                    <p:nvPicPr>
                      <p:cNvPr id="115" name="Objektum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1564" y="4916330"/>
                        <a:ext cx="800112" cy="2903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" name="Objektum 1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1965356"/>
              </p:ext>
            </p:extLst>
          </p:nvPr>
        </p:nvGraphicFramePr>
        <p:xfrm>
          <a:off x="3037915" y="935481"/>
          <a:ext cx="2600038" cy="374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25" name="Equation" r:id="rId59" imgW="1650960" imgH="228600" progId="Equation.DSMT4">
                  <p:embed/>
                </p:oleObj>
              </mc:Choice>
              <mc:Fallback>
                <p:oleObj name="Equation" r:id="rId59" imgW="1650960" imgH="228600" progId="Equation.DSMT4">
                  <p:embed/>
                  <p:pic>
                    <p:nvPicPr>
                      <p:cNvPr id="6" name="Objektum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7915" y="935481"/>
                        <a:ext cx="2600038" cy="3744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" name="Objektum 1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261879"/>
              </p:ext>
            </p:extLst>
          </p:nvPr>
        </p:nvGraphicFramePr>
        <p:xfrm>
          <a:off x="5717254" y="960623"/>
          <a:ext cx="1820945" cy="333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26" name="Equation" r:id="rId61" imgW="1155600" imgH="203040" progId="Equation.DSMT4">
                  <p:embed/>
                </p:oleObj>
              </mc:Choice>
              <mc:Fallback>
                <p:oleObj name="Equation" r:id="rId61" imgW="1155600" imgH="203040" progId="Equation.DSMT4">
                  <p:embed/>
                  <p:pic>
                    <p:nvPicPr>
                      <p:cNvPr id="117" name="Objektum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7254" y="960623"/>
                        <a:ext cx="1820945" cy="3337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églalap 39"/>
          <p:cNvSpPr/>
          <p:nvPr/>
        </p:nvSpPr>
        <p:spPr>
          <a:xfrm>
            <a:off x="1864988" y="5820401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 err="1">
                <a:latin typeface="Times New Roman" pitchFamily="18" charset="0"/>
                <a:cs typeface="Times New Roman" pitchFamily="18" charset="0"/>
              </a:rPr>
              <a:t>Horner</a:t>
            </a:r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-séma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Oszthatóság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/8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88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924582" y="856338"/>
            <a:ext cx="6674500" cy="448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317" b="1" dirty="0">
                <a:latin typeface="Times New Roman" pitchFamily="18" charset="0"/>
                <a:cs typeface="Times New Roman" pitchFamily="18" charset="0"/>
              </a:rPr>
              <a:t>Polinomok oszthatósága</a:t>
            </a:r>
            <a:endParaRPr lang="hu-HU" sz="2317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1924582" y="1571462"/>
            <a:ext cx="6793687" cy="5248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36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 Értelmezés</a:t>
            </a:r>
          </a:p>
          <a:p>
            <a:pPr>
              <a:spcAft>
                <a:spcPts val="247"/>
              </a:spcAft>
            </a:pPr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Adottak                      , nullától különböző polinomok. </a:t>
            </a:r>
          </a:p>
          <a:p>
            <a:pPr>
              <a:spcAft>
                <a:spcPts val="993"/>
              </a:spcAft>
            </a:pP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987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osztja az </a:t>
            </a:r>
            <a:r>
              <a:rPr lang="hu-HU" sz="1987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polinomot, ha létezik olyan                  , amelyre 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>
              <a:spcAft>
                <a:spcPts val="993"/>
              </a:spcAft>
            </a:pP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              .</a:t>
            </a:r>
          </a:p>
          <a:p>
            <a:pPr>
              <a:spcAft>
                <a:spcPts val="993"/>
              </a:spcAft>
            </a:pPr>
            <a:r>
              <a:rPr lang="en-US" sz="1987" b="1" dirty="0" err="1">
                <a:latin typeface="Times New Roman" pitchFamily="18" charset="0"/>
                <a:cs typeface="Times New Roman" pitchFamily="18" charset="0"/>
              </a:rPr>
              <a:t>Megjegyz</a:t>
            </a:r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és: 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Használjuk még az ,,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987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osztható </a:t>
            </a:r>
            <a:r>
              <a:rPr lang="hu-HU" sz="1987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hu-HU" sz="1987" dirty="0" err="1">
                <a:latin typeface="Times New Roman" pitchFamily="18" charset="0"/>
                <a:cs typeface="Times New Roman" pitchFamily="18" charset="0"/>
              </a:rPr>
              <a:t>vel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”.</a:t>
            </a:r>
            <a:endParaRPr lang="hu-HU" sz="1987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497"/>
              </a:spcAft>
            </a:pPr>
            <a:r>
              <a:rPr lang="en-US" sz="1987" b="1" dirty="0" err="1">
                <a:latin typeface="Times New Roman" pitchFamily="18" charset="0"/>
                <a:cs typeface="Times New Roman" pitchFamily="18" charset="0"/>
              </a:rPr>
              <a:t>Jel</a:t>
            </a:r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ölések:         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, olvasd: </a:t>
            </a:r>
            <a:r>
              <a:rPr lang="hu-HU" sz="1987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osztja az </a:t>
            </a:r>
            <a:r>
              <a:rPr lang="hu-HU" sz="1987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polinomot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;</a:t>
            </a:r>
            <a:endParaRPr lang="hu-HU" sz="1436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993"/>
              </a:spcAft>
            </a:pPr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36" dirty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143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36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, olvasd: </a:t>
            </a:r>
            <a:r>
              <a:rPr lang="hu-HU" sz="1987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osztható a  </a:t>
            </a:r>
            <a:r>
              <a:rPr lang="hu-HU" sz="1987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polinommal</a:t>
            </a:r>
            <a:r>
              <a:rPr lang="en-US" sz="1987" dirty="0">
                <a:latin typeface="Times New Roman" pitchFamily="18" charset="0"/>
                <a:cs typeface="Times New Roman" pitchFamily="18" charset="0"/>
              </a:rPr>
              <a:t>.</a:t>
            </a:r>
            <a:endParaRPr lang="hu-HU" sz="1987" dirty="0">
              <a:latin typeface="Times New Roman" pitchFamily="18" charset="0"/>
              <a:cs typeface="Times New Roman" pitchFamily="18" charset="0"/>
            </a:endParaRPr>
          </a:p>
          <a:p>
            <a:endParaRPr lang="hu-HU" sz="1987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1987" b="1" dirty="0">
                <a:latin typeface="Times New Roman" pitchFamily="18" charset="0"/>
                <a:cs typeface="Times New Roman" pitchFamily="18" charset="0"/>
              </a:rPr>
              <a:t>Megjegyzés: </a:t>
            </a:r>
          </a:p>
          <a:p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Az               az </a:t>
            </a:r>
            <a:r>
              <a:rPr lang="hu-HU" sz="1987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hu-HU" sz="1987" dirty="0" err="1">
                <a:latin typeface="Times New Roman" pitchFamily="18" charset="0"/>
                <a:cs typeface="Times New Roman" pitchFamily="18" charset="0"/>
              </a:rPr>
              <a:t>nek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hu-HU" sz="1987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hu-HU" sz="1987" dirty="0" err="1">
                <a:latin typeface="Times New Roman" pitchFamily="18" charset="0"/>
                <a:cs typeface="Times New Roman" pitchFamily="18" charset="0"/>
              </a:rPr>
              <a:t>vel</a:t>
            </a:r>
            <a:r>
              <a:rPr lang="hu-HU" sz="1987" dirty="0">
                <a:latin typeface="Times New Roman" pitchFamily="18" charset="0"/>
                <a:cs typeface="Times New Roman" pitchFamily="18" charset="0"/>
              </a:rPr>
              <a:t> való osztási maradéka 0.</a:t>
            </a:r>
          </a:p>
          <a:p>
            <a:endParaRPr lang="hu-HU" sz="1987" dirty="0">
              <a:latin typeface="Times New Roman" pitchFamily="18" charset="0"/>
              <a:cs typeface="Times New Roman" pitchFamily="18" charset="0"/>
            </a:endParaRPr>
          </a:p>
          <a:p>
            <a:endParaRPr lang="hu-HU" sz="1987" dirty="0">
              <a:latin typeface="Times New Roman" pitchFamily="18" charset="0"/>
              <a:cs typeface="Times New Roman" pitchFamily="18" charset="0"/>
            </a:endParaRPr>
          </a:p>
          <a:p>
            <a:endParaRPr lang="hu-HU" sz="1436" dirty="0">
              <a:latin typeface="Times New Roman" pitchFamily="18" charset="0"/>
              <a:cs typeface="Times New Roman" pitchFamily="18" charset="0"/>
            </a:endParaRPr>
          </a:p>
          <a:p>
            <a:endParaRPr lang="en-US" sz="1436" dirty="0">
              <a:latin typeface="Times New Roman" pitchFamily="18" charset="0"/>
              <a:cs typeface="Times New Roman" pitchFamily="18" charset="0"/>
            </a:endParaRPr>
          </a:p>
          <a:p>
            <a:endParaRPr lang="hu-HU" sz="1436" dirty="0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842352"/>
              </p:ext>
            </p:extLst>
          </p:nvPr>
        </p:nvGraphicFramePr>
        <p:xfrm>
          <a:off x="2937676" y="2082618"/>
          <a:ext cx="1340089" cy="416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1" name="Equation" r:id="rId3" imgW="850680" imgH="253800" progId="Equation.DSMT4">
                  <p:embed/>
                </p:oleObj>
              </mc:Choice>
              <mc:Fallback>
                <p:oleObj name="Equation" r:id="rId3" imgW="850680" imgH="253800" progId="Equation.DSMT4">
                  <p:embed/>
                  <p:pic>
                    <p:nvPicPr>
                      <p:cNvPr id="4" name="Objektum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7676" y="2082618"/>
                        <a:ext cx="1340089" cy="4164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4671064"/>
              </p:ext>
            </p:extLst>
          </p:nvPr>
        </p:nvGraphicFramePr>
        <p:xfrm>
          <a:off x="6350900" y="2465370"/>
          <a:ext cx="1056307" cy="41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2" name="Equation" r:id="rId5" imgW="672840" imgH="253800" progId="Equation.DSMT4">
                  <p:embed/>
                </p:oleObj>
              </mc:Choice>
              <mc:Fallback>
                <p:oleObj name="Equation" r:id="rId5" imgW="672840" imgH="253800" progId="Equation.DSMT4">
                  <p:embed/>
                  <p:pic>
                    <p:nvPicPr>
                      <p:cNvPr id="5" name="Objektum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900" y="2465370"/>
                        <a:ext cx="1056307" cy="41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églalap 10"/>
          <p:cNvSpPr/>
          <p:nvPr/>
        </p:nvSpPr>
        <p:spPr>
          <a:xfrm>
            <a:off x="1924582" y="379587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Felkészítő matematikából a XII. osztály számára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Objektum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0322380"/>
              </p:ext>
            </p:extLst>
          </p:nvPr>
        </p:nvGraphicFramePr>
        <p:xfrm>
          <a:off x="2043769" y="2848101"/>
          <a:ext cx="893906" cy="332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3" name="Equation" r:id="rId7" imgW="558720" imgH="203040" progId="Equation.DSMT4">
                  <p:embed/>
                </p:oleObj>
              </mc:Choice>
              <mc:Fallback>
                <p:oleObj name="Equation" r:id="rId7" imgW="558720" imgH="203040" progId="Equation.DSMT4">
                  <p:embed/>
                  <p:pic>
                    <p:nvPicPr>
                      <p:cNvPr id="23" name="Objektum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769" y="2848101"/>
                        <a:ext cx="893906" cy="3323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0938538"/>
              </p:ext>
            </p:extLst>
          </p:nvPr>
        </p:nvGraphicFramePr>
        <p:xfrm>
          <a:off x="3194278" y="3716837"/>
          <a:ext cx="458522" cy="41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4" name="Equation" r:id="rId9" imgW="291960" imgH="253800" progId="Equation.DSMT4">
                  <p:embed/>
                </p:oleObj>
              </mc:Choice>
              <mc:Fallback>
                <p:oleObj name="Equation" r:id="rId9" imgW="291960" imgH="253800" progId="Equation.DSMT4">
                  <p:embed/>
                  <p:pic>
                    <p:nvPicPr>
                      <p:cNvPr id="5" name="Objektum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4278" y="3716837"/>
                        <a:ext cx="458522" cy="41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8918922"/>
              </p:ext>
            </p:extLst>
          </p:nvPr>
        </p:nvGraphicFramePr>
        <p:xfrm>
          <a:off x="3116457" y="4074399"/>
          <a:ext cx="497936" cy="352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5" name="Equation" r:id="rId11" imgW="317160" imgH="215640" progId="Equation.DSMT4">
                  <p:embed/>
                </p:oleObj>
              </mc:Choice>
              <mc:Fallback>
                <p:oleObj name="Equation" r:id="rId11" imgW="317160" imgH="215640" progId="Equation.DSMT4">
                  <p:embed/>
                  <p:pic>
                    <p:nvPicPr>
                      <p:cNvPr id="8" name="Objektum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6457" y="4074399"/>
                        <a:ext cx="497936" cy="3521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um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8092955"/>
              </p:ext>
            </p:extLst>
          </p:nvPr>
        </p:nvGraphicFramePr>
        <p:xfrm>
          <a:off x="2341739" y="5152547"/>
          <a:ext cx="796171" cy="352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6" name="Equation" r:id="rId13" imgW="507960" imgH="215640" progId="Equation.DSMT4">
                  <p:embed/>
                </p:oleObj>
              </mc:Choice>
              <mc:Fallback>
                <p:oleObj name="Equation" r:id="rId13" imgW="507960" imgH="215640" progId="Equation.DSMT4">
                  <p:embed/>
                  <p:pic>
                    <p:nvPicPr>
                      <p:cNvPr id="10" name="Objektum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1739" y="5152547"/>
                        <a:ext cx="796171" cy="3521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églalap 12"/>
          <p:cNvSpPr/>
          <p:nvPr/>
        </p:nvSpPr>
        <p:spPr>
          <a:xfrm>
            <a:off x="1864988" y="5820401"/>
            <a:ext cx="6674500" cy="296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Oszthatóság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hu-HU" sz="1324" b="1" dirty="0">
                <a:latin typeface="Times New Roman" pitchFamily="18" charset="0"/>
                <a:cs typeface="Times New Roman" pitchFamily="18" charset="0"/>
              </a:rPr>
              <a:t>Feladat</a:t>
            </a:r>
            <a:r>
              <a:rPr lang="en-US" sz="1324" b="1" dirty="0">
                <a:latin typeface="Times New Roman" pitchFamily="18" charset="0"/>
                <a:cs typeface="Times New Roman" pitchFamily="18" charset="0"/>
              </a:rPr>
              <a:t>/9</a:t>
            </a:r>
            <a:endParaRPr lang="hu-HU" sz="1324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12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us">
  <a:themeElements>
    <a:clrScheme name="Aspektus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us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u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1789</TotalTime>
  <Words>729</Words>
  <Application>Microsoft Office PowerPoint</Application>
  <PresentationFormat>Egyéni</PresentationFormat>
  <Paragraphs>250</Paragraphs>
  <Slides>19</Slides>
  <Notes>2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6" baseType="lpstr">
      <vt:lpstr>Arial</vt:lpstr>
      <vt:lpstr>Calibri</vt:lpstr>
      <vt:lpstr>Times New Roman</vt:lpstr>
      <vt:lpstr>Verdana</vt:lpstr>
      <vt:lpstr>Wingdings 2</vt:lpstr>
      <vt:lpstr>Aspektus</vt:lpstr>
      <vt:lpstr>Equation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admin</dc:creator>
  <cp:lastModifiedBy>admin</cp:lastModifiedBy>
  <cp:revision>148</cp:revision>
  <dcterms:created xsi:type="dcterms:W3CDTF">2020-03-21T21:04:42Z</dcterms:created>
  <dcterms:modified xsi:type="dcterms:W3CDTF">2020-03-31T12:03:24Z</dcterms:modified>
</cp:coreProperties>
</file>