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74" r:id="rId4"/>
    <p:sldId id="259" r:id="rId5"/>
    <p:sldId id="276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77" r:id="rId14"/>
    <p:sldId id="266" r:id="rId15"/>
    <p:sldId id="278" r:id="rId16"/>
    <p:sldId id="267" r:id="rId17"/>
    <p:sldId id="268" r:id="rId18"/>
    <p:sldId id="279" r:id="rId19"/>
    <p:sldId id="280" r:id="rId20"/>
    <p:sldId id="281" r:id="rId21"/>
    <p:sldId id="282" r:id="rId22"/>
    <p:sldId id="283" r:id="rId2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8.wmf"/><Relationship Id="rId7" Type="http://schemas.openxmlformats.org/officeDocument/2006/relationships/image" Target="../media/image42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28.wmf"/><Relationship Id="rId4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3.wmf"/><Relationship Id="rId1" Type="http://schemas.openxmlformats.org/officeDocument/2006/relationships/image" Target="../media/image45.wmf"/><Relationship Id="rId6" Type="http://schemas.openxmlformats.org/officeDocument/2006/relationships/image" Target="../media/image28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43.wmf"/><Relationship Id="rId1" Type="http://schemas.openxmlformats.org/officeDocument/2006/relationships/image" Target="../media/image46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Téglalap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8" name="Dátum hely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10" name="Dia számának hely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2" name="Élőláb hely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artalom hely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12" name="Dia számának hely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hu-HU"/>
          </a:p>
        </p:txBody>
      </p:sp>
      <p:sp>
        <p:nvSpPr>
          <p:cNvPr id="16" name="Szöveg hely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5" name="Szöveg hely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9" name="Tartalom hely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Téglalap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1" name="Téglalap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13" name="Dia számának hely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14" name="Élőláb hely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6916DB9-05F4-45EF-AEB3-097640000E58}" type="datetimeFigureOut">
              <a:rPr lang="hu-HU" smtClean="0"/>
              <a:pPr/>
              <a:t>2020.04.02.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hu-HU"/>
          </a:p>
        </p:txBody>
      </p:sp>
      <p:sp>
        <p:nvSpPr>
          <p:cNvPr id="7" name="Téglalap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églalap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00DCB7F-0D18-48D6-8CBA-52197D9176E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8.bin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5.bin"/><Relationship Id="rId5" Type="http://schemas.openxmlformats.org/officeDocument/2006/relationships/oleObject" Target="../embeddings/oleObject44.bin"/><Relationship Id="rId4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54.bin"/><Relationship Id="rId5" Type="http://schemas.openxmlformats.org/officeDocument/2006/relationships/oleObject" Target="../embeddings/oleObject53.bin"/><Relationship Id="rId4" Type="http://schemas.openxmlformats.org/officeDocument/2006/relationships/oleObject" Target="../embeddings/oleObject52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10" Type="http://schemas.openxmlformats.org/officeDocument/2006/relationships/oleObject" Target="../embeddings/oleObject64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69.bin"/><Relationship Id="rId5" Type="http://schemas.openxmlformats.org/officeDocument/2006/relationships/oleObject" Target="../embeddings/oleObject68.bin"/><Relationship Id="rId4" Type="http://schemas.openxmlformats.org/officeDocument/2006/relationships/oleObject" Target="../embeddings/oleObject67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3.e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979712" y="1628800"/>
            <a:ext cx="6477000" cy="1828800"/>
          </a:xfrm>
        </p:spPr>
        <p:txBody>
          <a:bodyPr/>
          <a:lstStyle/>
          <a:p>
            <a:r>
              <a:rPr lang="hu-HU" b="1" dirty="0" smtClean="0">
                <a:solidFill>
                  <a:schemeClr val="tx1"/>
                </a:solidFill>
              </a:rPr>
              <a:t>A polinomok gyökei</a:t>
            </a:r>
            <a:endParaRPr lang="hu-H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7574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53494340"/>
              </p:ext>
            </p:extLst>
          </p:nvPr>
        </p:nvGraphicFramePr>
        <p:xfrm>
          <a:off x="683567" y="2306489"/>
          <a:ext cx="2952329" cy="476182"/>
        </p:xfrm>
        <a:graphic>
          <a:graphicData uri="http://schemas.openxmlformats.org/presentationml/2006/ole">
            <p:oleObj spid="_x0000_s6278" name="Equation" r:id="rId3" imgW="1473200" imgH="228600" progId="">
              <p:embed/>
            </p:oleObj>
          </a:graphicData>
        </a:graphic>
      </p:graphicFrame>
      <p:sp>
        <p:nvSpPr>
          <p:cNvPr id="4" name="Téglalap 3"/>
          <p:cNvSpPr/>
          <p:nvPr/>
        </p:nvSpPr>
        <p:spPr>
          <a:xfrm>
            <a:off x="539552" y="1713363"/>
            <a:ext cx="397897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Harmadfokú polinom esetén</a:t>
            </a:r>
            <a:endParaRPr lang="hu-HU" sz="2600" dirty="0"/>
          </a:p>
        </p:txBody>
      </p:sp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47241900"/>
              </p:ext>
            </p:extLst>
          </p:nvPr>
        </p:nvGraphicFramePr>
        <p:xfrm>
          <a:off x="4137471" y="2288691"/>
          <a:ext cx="1226617" cy="502712"/>
        </p:xfrm>
        <a:graphic>
          <a:graphicData uri="http://schemas.openxmlformats.org/presentationml/2006/ole">
            <p:oleObj spid="_x0000_s6279" name="Equation" r:id="rId4" imgW="583947" imgH="228501" progId="">
              <p:embed/>
            </p:oleObj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76357400"/>
              </p:ext>
            </p:extLst>
          </p:nvPr>
        </p:nvGraphicFramePr>
        <p:xfrm>
          <a:off x="683567" y="2780928"/>
          <a:ext cx="3672409" cy="463688"/>
        </p:xfrm>
        <a:graphic>
          <a:graphicData uri="http://schemas.openxmlformats.org/presentationml/2006/ole">
            <p:oleObj spid="_x0000_s6280" name="Equation" r:id="rId5" imgW="1879600" imgH="228600" progId="">
              <p:embed/>
            </p:oleObj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68803842"/>
              </p:ext>
            </p:extLst>
          </p:nvPr>
        </p:nvGraphicFramePr>
        <p:xfrm>
          <a:off x="697416" y="3212976"/>
          <a:ext cx="7619000" cy="504056"/>
        </p:xfrm>
        <a:graphic>
          <a:graphicData uri="http://schemas.openxmlformats.org/presentationml/2006/ole">
            <p:oleObj spid="_x0000_s6281" name="Equation" r:id="rId6" imgW="3746500" imgH="241300" progId="">
              <p:embed/>
            </p:oleObj>
          </a:graphicData>
        </a:graphic>
      </p:graphicFrame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3692875"/>
              </p:ext>
            </p:extLst>
          </p:nvPr>
        </p:nvGraphicFramePr>
        <p:xfrm>
          <a:off x="1115616" y="3789040"/>
          <a:ext cx="3402910" cy="2591751"/>
        </p:xfrm>
        <a:graphic>
          <a:graphicData uri="http://schemas.openxmlformats.org/presentationml/2006/ole">
            <p:oleObj spid="_x0000_s6282" name="Equation" r:id="rId7" imgW="1638300" imgH="1244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949639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598506" y="1630884"/>
            <a:ext cx="7429878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600" dirty="0" smtClean="0">
                <a:latin typeface="Times New Roman"/>
                <a:ea typeface="Calibri"/>
                <a:cs typeface="Calibri"/>
              </a:rPr>
              <a:t>N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egyedfokú polinomok esetén.</a:t>
            </a:r>
            <a:endParaRPr lang="hu-HU" sz="2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87956969"/>
              </p:ext>
            </p:extLst>
          </p:nvPr>
        </p:nvGraphicFramePr>
        <p:xfrm>
          <a:off x="755576" y="2276872"/>
          <a:ext cx="3384376" cy="445312"/>
        </p:xfrm>
        <a:graphic>
          <a:graphicData uri="http://schemas.openxmlformats.org/presentationml/2006/ole">
            <p:oleObj spid="_x0000_s7256" name="Equation" r:id="rId3" imgW="1803400" imgH="228600" progId="">
              <p:embed/>
            </p:oleObj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66541523"/>
              </p:ext>
            </p:extLst>
          </p:nvPr>
        </p:nvGraphicFramePr>
        <p:xfrm>
          <a:off x="4716015" y="2204864"/>
          <a:ext cx="1693629" cy="504056"/>
        </p:xfrm>
        <a:graphic>
          <a:graphicData uri="http://schemas.openxmlformats.org/presentationml/2006/ole">
            <p:oleObj spid="_x0000_s7257" name="Equation" r:id="rId4" imgW="800100" imgH="228600" progId="">
              <p:embed/>
            </p:oleObj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8016298"/>
              </p:ext>
            </p:extLst>
          </p:nvPr>
        </p:nvGraphicFramePr>
        <p:xfrm>
          <a:off x="703921" y="2749853"/>
          <a:ext cx="7324463" cy="3415451"/>
        </p:xfrm>
        <a:graphic>
          <a:graphicData uri="http://schemas.openxmlformats.org/presentationml/2006/ole">
            <p:oleObj spid="_x0000_s7258" name="Equation" r:id="rId5" imgW="3530600" imgH="1651000" progId="">
              <p:embed/>
            </p:oleObj>
          </a:graphicData>
        </a:graphic>
      </p:graphicFrame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0" y="1647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88635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611724" y="2168277"/>
            <a:ext cx="7381328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Határozd meg az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m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és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n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valós paraméterek értékét </a:t>
            </a:r>
          </a:p>
          <a:p>
            <a:pPr>
              <a:lnSpc>
                <a:spcPct val="150000"/>
              </a:lnSpc>
            </a:pP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tudva, hogy a  –1  kétszeres (dupla) gyöke az </a:t>
            </a:r>
          </a:p>
          <a:p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                                      polinomnak.</a:t>
            </a:r>
            <a:endParaRPr lang="hu-HU" sz="26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3351164"/>
              </p:ext>
            </p:extLst>
          </p:nvPr>
        </p:nvGraphicFramePr>
        <p:xfrm>
          <a:off x="803799" y="3356992"/>
          <a:ext cx="2976113" cy="482613"/>
        </p:xfrm>
        <a:graphic>
          <a:graphicData uri="http://schemas.openxmlformats.org/presentationml/2006/ole">
            <p:oleObj spid="_x0000_s8309" name="Equation" r:id="rId3" imgW="1409700" imgH="228600" progId="">
              <p:embed/>
            </p:oleObj>
          </a:graphicData>
        </a:graphic>
      </p:graphicFrame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" name="CasetăText 2"/>
          <p:cNvSpPr txBox="1"/>
          <p:nvPr/>
        </p:nvSpPr>
        <p:spPr>
          <a:xfrm>
            <a:off x="611724" y="1732495"/>
            <a:ext cx="1258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b="1" dirty="0">
                <a:latin typeface="Times New Roman"/>
                <a:ea typeface="Calibri"/>
                <a:cs typeface="Calibri"/>
              </a:rPr>
              <a:t>Feladat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6261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611560" y="1772816"/>
            <a:ext cx="1648208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b="1" dirty="0" smtClean="0">
                <a:effectLst/>
                <a:latin typeface="Times New Roman"/>
                <a:ea typeface="Calibri"/>
                <a:cs typeface="Calibri"/>
              </a:rPr>
              <a:t>Megoldás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:</a:t>
            </a:r>
            <a:endParaRPr lang="hu-HU" sz="2600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05489375"/>
              </p:ext>
            </p:extLst>
          </p:nvPr>
        </p:nvGraphicFramePr>
        <p:xfrm>
          <a:off x="5796136" y="1822679"/>
          <a:ext cx="1603661" cy="487189"/>
        </p:xfrm>
        <a:graphic>
          <a:graphicData uri="http://schemas.openxmlformats.org/presentationml/2006/ole">
            <p:oleObj spid="_x0000_s20610" name="Equation" r:id="rId3" imgW="749300" imgH="228600" progId="">
              <p:embed/>
            </p:oleObj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90463460"/>
              </p:ext>
            </p:extLst>
          </p:nvPr>
        </p:nvGraphicFramePr>
        <p:xfrm>
          <a:off x="541393" y="2492896"/>
          <a:ext cx="3958599" cy="2244919"/>
        </p:xfrm>
        <a:graphic>
          <a:graphicData uri="http://schemas.openxmlformats.org/presentationml/2006/ole">
            <p:oleObj spid="_x0000_s20611" name="Equation" r:id="rId4" imgW="2197100" imgH="1244600" progId="">
              <p:embed/>
            </p:oleObj>
          </a:graphicData>
        </a:graphic>
      </p:graphicFrame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20648182"/>
              </p:ext>
            </p:extLst>
          </p:nvPr>
        </p:nvGraphicFramePr>
        <p:xfrm>
          <a:off x="4716016" y="2636912"/>
          <a:ext cx="3881231" cy="441467"/>
        </p:xfrm>
        <a:graphic>
          <a:graphicData uri="http://schemas.openxmlformats.org/presentationml/2006/ole">
            <p:oleObj spid="_x0000_s20612" name="Equation" r:id="rId5" imgW="2006600" imgH="228600" progId="">
              <p:embed/>
            </p:oleObj>
          </a:graphicData>
        </a:graphic>
      </p:graphicFrame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70088345"/>
              </p:ext>
            </p:extLst>
          </p:nvPr>
        </p:nvGraphicFramePr>
        <p:xfrm>
          <a:off x="5084512" y="3122138"/>
          <a:ext cx="1398157" cy="414269"/>
        </p:xfrm>
        <a:graphic>
          <a:graphicData uri="http://schemas.openxmlformats.org/presentationml/2006/ole">
            <p:oleObj spid="_x0000_s20613" name="Equation" r:id="rId6" imgW="774364" imgH="228501" progId="">
              <p:embed/>
            </p:oleObj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40489203"/>
              </p:ext>
            </p:extLst>
          </p:nvPr>
        </p:nvGraphicFramePr>
        <p:xfrm>
          <a:off x="6531870" y="3119360"/>
          <a:ext cx="1239780" cy="475389"/>
        </p:xfrm>
        <a:graphic>
          <a:graphicData uri="http://schemas.openxmlformats.org/presentationml/2006/ole">
            <p:oleObj spid="_x0000_s20614" name="Equation" r:id="rId7" imgW="596880" imgH="228600" progId="">
              <p:embed/>
            </p:oleObj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53105699"/>
              </p:ext>
            </p:extLst>
          </p:nvPr>
        </p:nvGraphicFramePr>
        <p:xfrm>
          <a:off x="4854415" y="3789040"/>
          <a:ext cx="3678025" cy="450371"/>
        </p:xfrm>
        <a:graphic>
          <a:graphicData uri="http://schemas.openxmlformats.org/presentationml/2006/ole">
            <p:oleObj spid="_x0000_s20615" name="Equation" r:id="rId8" imgW="1866900" imgH="228600" progId="">
              <p:embed/>
            </p:oleObj>
          </a:graphicData>
        </a:graphic>
      </p:graphicFrame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57451444"/>
              </p:ext>
            </p:extLst>
          </p:nvPr>
        </p:nvGraphicFramePr>
        <p:xfrm>
          <a:off x="4874434" y="4496053"/>
          <a:ext cx="3802022" cy="445115"/>
        </p:xfrm>
        <a:graphic>
          <a:graphicData uri="http://schemas.openxmlformats.org/presentationml/2006/ole">
            <p:oleObj spid="_x0000_s20616" name="Equation" r:id="rId9" imgW="1955800" imgH="228600" progId="">
              <p:embed/>
            </p:oleObj>
          </a:graphicData>
        </a:graphic>
      </p:graphicFrame>
      <p:sp>
        <p:nvSpPr>
          <p:cNvPr id="11" name="Téglalap 10"/>
          <p:cNvSpPr/>
          <p:nvPr/>
        </p:nvSpPr>
        <p:spPr>
          <a:xfrm>
            <a:off x="711596" y="5301207"/>
            <a:ext cx="309634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Tehát: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 m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=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n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= –1 </a:t>
            </a:r>
            <a:endParaRPr lang="hu-HU" sz="2600" dirty="0">
              <a:effectLst/>
              <a:latin typeface="Times New Roman"/>
              <a:ea typeface="Calibri"/>
              <a:cs typeface="Calibri"/>
            </a:endParaRPr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93094617"/>
              </p:ext>
            </p:extLst>
          </p:nvPr>
        </p:nvGraphicFramePr>
        <p:xfrm>
          <a:off x="2259768" y="1777737"/>
          <a:ext cx="2976563" cy="482600"/>
        </p:xfrm>
        <a:graphic>
          <a:graphicData uri="http://schemas.openxmlformats.org/presentationml/2006/ole">
            <p:oleObj spid="_x0000_s20617" name="Equation" r:id="rId10" imgW="140970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76017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95537" y="2132856"/>
            <a:ext cx="8280920" cy="1221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600" dirty="0" smtClean="0">
                <a:latin typeface="Times New Roman"/>
                <a:ea typeface="Calibri"/>
                <a:cs typeface="Calibri"/>
              </a:rPr>
              <a:t>Adott az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                                     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 polinom, gyökei                .               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 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                                         Számold ki a következő összegeket:  </a:t>
            </a:r>
            <a:r>
              <a:rPr lang="en-US" sz="2400" dirty="0" smtClean="0">
                <a:latin typeface="Times New Roman"/>
                <a:cs typeface="Calibri"/>
              </a:rPr>
              <a:t> </a:t>
            </a:r>
            <a:r>
              <a:rPr lang="hu-HU" sz="2400" dirty="0" smtClean="0">
                <a:latin typeface="Times New Roman"/>
                <a:cs typeface="Calibri"/>
              </a:rPr>
              <a:t>                  </a:t>
            </a:r>
            <a:endParaRPr lang="hu-HU" sz="2400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08320837"/>
              </p:ext>
            </p:extLst>
          </p:nvPr>
        </p:nvGraphicFramePr>
        <p:xfrm>
          <a:off x="1691680" y="2314398"/>
          <a:ext cx="2954690" cy="466530"/>
        </p:xfrm>
        <a:graphic>
          <a:graphicData uri="http://schemas.openxmlformats.org/presentationml/2006/ole">
            <p:oleObj spid="_x0000_s9372" name="Equation" r:id="rId3" imgW="1447800" imgH="228600" progId="">
              <p:embed/>
            </p:oleObj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736654912"/>
              </p:ext>
            </p:extLst>
          </p:nvPr>
        </p:nvGraphicFramePr>
        <p:xfrm>
          <a:off x="1491498" y="3429000"/>
          <a:ext cx="1568334" cy="860672"/>
        </p:xfrm>
        <a:graphic>
          <a:graphicData uri="http://schemas.openxmlformats.org/presentationml/2006/ole">
            <p:oleObj spid="_x0000_s9373" name="Equation" r:id="rId4" imgW="774364" imgH="431613" progId="">
              <p:embed/>
            </p:oleObj>
          </a:graphicData>
        </a:graphic>
      </p:graphicFrame>
      <p:sp>
        <p:nvSpPr>
          <p:cNvPr id="10" name="Téglalap 9"/>
          <p:cNvSpPr/>
          <p:nvPr/>
        </p:nvSpPr>
        <p:spPr>
          <a:xfrm>
            <a:off x="899592" y="4293096"/>
            <a:ext cx="461986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dirty="0">
                <a:latin typeface="Times New Roman"/>
                <a:ea typeface="Calibri"/>
                <a:cs typeface="Calibri"/>
              </a:rPr>
              <a:t>b)</a:t>
            </a:r>
            <a:endParaRPr lang="hu-HU" sz="2600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563089909"/>
              </p:ext>
            </p:extLst>
          </p:nvPr>
        </p:nvGraphicFramePr>
        <p:xfrm>
          <a:off x="1547664" y="4329389"/>
          <a:ext cx="1662496" cy="539771"/>
        </p:xfrm>
        <a:graphic>
          <a:graphicData uri="http://schemas.openxmlformats.org/presentationml/2006/ole">
            <p:oleObj spid="_x0000_s9374" name="Equation" r:id="rId5" imgW="736600" imgH="241300" progId="">
              <p:embed/>
            </p:oleObj>
          </a:graphicData>
        </a:graphic>
      </p:graphicFrame>
      <p:sp>
        <p:nvSpPr>
          <p:cNvPr id="14" name="Téglalap 13"/>
          <p:cNvSpPr/>
          <p:nvPr/>
        </p:nvSpPr>
        <p:spPr>
          <a:xfrm>
            <a:off x="921562" y="5013176"/>
            <a:ext cx="4427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dirty="0">
                <a:latin typeface="Times New Roman"/>
                <a:ea typeface="Calibri"/>
                <a:cs typeface="Calibri"/>
              </a:rPr>
              <a:t>c)</a:t>
            </a:r>
            <a:endParaRPr lang="hu-HU" sz="2600" dirty="0"/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70318393"/>
              </p:ext>
            </p:extLst>
          </p:nvPr>
        </p:nvGraphicFramePr>
        <p:xfrm>
          <a:off x="1547664" y="4952671"/>
          <a:ext cx="1716264" cy="564561"/>
        </p:xfrm>
        <a:graphic>
          <a:graphicData uri="http://schemas.openxmlformats.org/presentationml/2006/ole">
            <p:oleObj spid="_x0000_s9375" name="Equation" r:id="rId6" imgW="723586" imgH="241195" progId="">
              <p:embed/>
            </p:oleObj>
          </a:graphicData>
        </a:graphic>
      </p:graphicFrame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3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3" name="Objektum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909094"/>
              </p:ext>
            </p:extLst>
          </p:nvPr>
        </p:nvGraphicFramePr>
        <p:xfrm>
          <a:off x="7020272" y="2276872"/>
          <a:ext cx="1227138" cy="501650"/>
        </p:xfrm>
        <a:graphic>
          <a:graphicData uri="http://schemas.openxmlformats.org/presentationml/2006/ole">
            <p:oleObj spid="_x0000_s9376" name="Equation" r:id="rId7" imgW="583947" imgH="228501" progId="">
              <p:embed/>
            </p:oleObj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899592" y="3573016"/>
            <a:ext cx="44275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hu-HU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CasetăText 12"/>
          <p:cNvSpPr txBox="1"/>
          <p:nvPr/>
        </p:nvSpPr>
        <p:spPr>
          <a:xfrm>
            <a:off x="513598" y="1748135"/>
            <a:ext cx="12586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hu-HU" sz="2600" b="1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Feladat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072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4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437378" y="1700808"/>
            <a:ext cx="16658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b="1" dirty="0">
                <a:latin typeface="Times New Roman"/>
                <a:ea typeface="Calibri"/>
                <a:cs typeface="Calibri"/>
              </a:rPr>
              <a:t>Megoldás:</a:t>
            </a:r>
            <a:endParaRPr lang="hu-HU" sz="2600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75928506"/>
              </p:ext>
            </p:extLst>
          </p:nvPr>
        </p:nvGraphicFramePr>
        <p:xfrm>
          <a:off x="1115616" y="2276872"/>
          <a:ext cx="4613991" cy="2539634"/>
        </p:xfrm>
        <a:graphic>
          <a:graphicData uri="http://schemas.openxmlformats.org/presentationml/2006/ole">
            <p:oleObj spid="_x0000_s21563" name="Equation" r:id="rId3" imgW="2273300" imgH="1244600" progId="">
              <p:embed/>
            </p:oleObj>
          </a:graphicData>
        </a:graphic>
      </p:graphicFrame>
      <p:sp>
        <p:nvSpPr>
          <p:cNvPr id="5" name="Téglalap 4"/>
          <p:cNvSpPr/>
          <p:nvPr/>
        </p:nvSpPr>
        <p:spPr>
          <a:xfrm>
            <a:off x="692102" y="5172000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hu-HU" sz="2400" dirty="0" smtClean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a)</a:t>
            </a:r>
            <a:endParaRPr lang="hu-HU" sz="2400" dirty="0">
              <a:solidFill>
                <a:prstClr val="black"/>
              </a:solidFill>
            </a:endParaRPr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060258174"/>
              </p:ext>
            </p:extLst>
          </p:nvPr>
        </p:nvGraphicFramePr>
        <p:xfrm>
          <a:off x="1129581" y="5013176"/>
          <a:ext cx="4954587" cy="831850"/>
        </p:xfrm>
        <a:graphic>
          <a:graphicData uri="http://schemas.openxmlformats.org/presentationml/2006/ole">
            <p:oleObj spid="_x0000_s21564" name="Equation" r:id="rId4" imgW="2552400" imgH="431640" progId="">
              <p:embed/>
            </p:oleObj>
          </a:graphicData>
        </a:graphic>
      </p:graphicFrame>
      <p:graphicFrame>
        <p:nvGraphicFramePr>
          <p:cNvPr id="7" name="Obi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79935348"/>
              </p:ext>
            </p:extLst>
          </p:nvPr>
        </p:nvGraphicFramePr>
        <p:xfrm>
          <a:off x="2049710" y="1700808"/>
          <a:ext cx="2954338" cy="466725"/>
        </p:xfrm>
        <a:graphic>
          <a:graphicData uri="http://schemas.openxmlformats.org/presentationml/2006/ole">
            <p:oleObj spid="_x0000_s21565" name="Equation" r:id="rId5" imgW="1447800" imgH="228600" progId="">
              <p:embed/>
            </p:oleObj>
          </a:graphicData>
        </a:graphic>
      </p:graphicFrame>
      <p:graphicFrame>
        <p:nvGraphicFramePr>
          <p:cNvPr id="8" name="Obi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58232568"/>
              </p:ext>
            </p:extLst>
          </p:nvPr>
        </p:nvGraphicFramePr>
        <p:xfrm>
          <a:off x="5724128" y="1700808"/>
          <a:ext cx="1227138" cy="501650"/>
        </p:xfrm>
        <a:graphic>
          <a:graphicData uri="http://schemas.openxmlformats.org/presentationml/2006/ole">
            <p:oleObj spid="_x0000_s21566" name="Equation" r:id="rId6" imgW="583947" imgH="22850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98828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32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3" name="Téglalap 2"/>
          <p:cNvSpPr/>
          <p:nvPr/>
        </p:nvSpPr>
        <p:spPr>
          <a:xfrm>
            <a:off x="395536" y="1772816"/>
            <a:ext cx="8093882" cy="12926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err="1" smtClean="0">
                <a:latin typeface="Times New Roman"/>
                <a:ea typeface="Calibri"/>
                <a:cs typeface="Calibri"/>
              </a:rPr>
              <a:t>Feladat</a:t>
            </a:r>
            <a:endParaRPr lang="en-US" sz="2600" b="1" dirty="0" smtClean="0">
              <a:latin typeface="Times New Roman"/>
              <a:ea typeface="Calibri"/>
              <a:cs typeface="Calibri"/>
            </a:endParaRPr>
          </a:p>
          <a:p>
            <a:r>
              <a:rPr lang="hu-HU" sz="2600" dirty="0" smtClean="0">
                <a:latin typeface="Times New Roman"/>
                <a:ea typeface="Calibri"/>
                <a:cs typeface="Calibri"/>
              </a:rPr>
              <a:t>Adott az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                                      </a:t>
            </a:r>
            <a:r>
              <a:rPr lang="en-US" sz="2600" dirty="0" err="1" smtClean="0">
                <a:latin typeface="Times New Roman"/>
                <a:ea typeface="Calibri"/>
                <a:cs typeface="Calibri"/>
              </a:rPr>
              <a:t>polinom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, </a:t>
            </a:r>
            <a:r>
              <a:rPr lang="en-US" sz="2600" dirty="0" err="1" smtClean="0">
                <a:latin typeface="Times New Roman"/>
                <a:ea typeface="Calibri"/>
                <a:cs typeface="Calibri"/>
              </a:rPr>
              <a:t>gy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ökei                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.</a:t>
            </a:r>
            <a:endParaRPr lang="hu-HU" sz="2600" dirty="0" smtClean="0">
              <a:latin typeface="Times New Roman"/>
              <a:ea typeface="Calibri"/>
              <a:cs typeface="Calibri"/>
            </a:endParaRPr>
          </a:p>
          <a:p>
            <a:r>
              <a:rPr lang="hu-HU" sz="2600" dirty="0" smtClean="0">
                <a:latin typeface="Times New Roman"/>
                <a:ea typeface="Calibri"/>
                <a:cs typeface="Calibri"/>
              </a:rPr>
              <a:t>Számold 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ki:</a:t>
            </a:r>
            <a:r>
              <a:rPr lang="hu-HU" sz="2400" dirty="0">
                <a:latin typeface="Times New Roman"/>
                <a:ea typeface="Calibri"/>
                <a:cs typeface="Calibri"/>
              </a:rPr>
              <a:t> </a:t>
            </a:r>
            <a:r>
              <a:rPr lang="hu-HU" sz="2400" dirty="0" smtClean="0">
                <a:latin typeface="Times New Roman"/>
                <a:ea typeface="Calibri"/>
                <a:cs typeface="Calibri"/>
              </a:rPr>
              <a:t> </a:t>
            </a:r>
            <a:r>
              <a:rPr lang="en-US" sz="2400" dirty="0" smtClean="0">
                <a:latin typeface="Times New Roman"/>
                <a:cs typeface="Calibri"/>
              </a:rPr>
              <a:t> </a:t>
            </a:r>
            <a:r>
              <a:rPr lang="hu-HU" sz="2400" dirty="0" smtClean="0">
                <a:latin typeface="Times New Roman"/>
                <a:cs typeface="Calibri"/>
              </a:rPr>
              <a:t>                  </a:t>
            </a:r>
            <a:endParaRPr lang="hu-HU" sz="2400" dirty="0"/>
          </a:p>
        </p:txBody>
      </p:sp>
      <p:sp>
        <p:nvSpPr>
          <p:cNvPr id="5" name="Téglalap 4"/>
          <p:cNvSpPr/>
          <p:nvPr/>
        </p:nvSpPr>
        <p:spPr>
          <a:xfrm>
            <a:off x="395536" y="3068960"/>
            <a:ext cx="155523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b="1" dirty="0" smtClean="0">
                <a:latin typeface="Times New Roman"/>
                <a:cs typeface="Calibri"/>
              </a:rPr>
              <a:t>Megoldás</a:t>
            </a:r>
            <a:endParaRPr lang="hu-HU" sz="2600" b="1" dirty="0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79562543"/>
              </p:ext>
            </p:extLst>
          </p:nvPr>
        </p:nvGraphicFramePr>
        <p:xfrm>
          <a:off x="2555776" y="2564904"/>
          <a:ext cx="1373964" cy="446092"/>
        </p:xfrm>
        <a:graphic>
          <a:graphicData uri="http://schemas.openxmlformats.org/presentationml/2006/ole">
            <p:oleObj spid="_x0000_s10399" name="Equation" r:id="rId3" imgW="736600" imgH="241300" progId="">
              <p:embed/>
            </p:oleObj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41306885"/>
              </p:ext>
            </p:extLst>
          </p:nvPr>
        </p:nvGraphicFramePr>
        <p:xfrm>
          <a:off x="1689353" y="2190190"/>
          <a:ext cx="2954655" cy="467995"/>
        </p:xfrm>
        <a:graphic>
          <a:graphicData uri="http://schemas.openxmlformats.org/presentationml/2006/ole">
            <p:oleObj spid="_x0000_s10400" name="Equation" r:id="rId4" imgW="1447800" imgH="228600" progId="">
              <p:embed/>
            </p:oleObj>
          </a:graphicData>
        </a:graphic>
      </p:graphicFrame>
      <p:sp>
        <p:nvSpPr>
          <p:cNvPr id="10" name="Téglalap 9"/>
          <p:cNvSpPr/>
          <p:nvPr/>
        </p:nvSpPr>
        <p:spPr>
          <a:xfrm>
            <a:off x="2123728" y="2592486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dirty="0">
                <a:latin typeface="Times New Roman"/>
                <a:ea typeface="Calibri"/>
                <a:cs typeface="Calibri"/>
              </a:rPr>
              <a:t>b)</a:t>
            </a:r>
            <a:endParaRPr lang="hu-HU" sz="2400" dirty="0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2" name="Objektum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857205185"/>
              </p:ext>
            </p:extLst>
          </p:nvPr>
        </p:nvGraphicFramePr>
        <p:xfrm>
          <a:off x="683568" y="3626388"/>
          <a:ext cx="6327606" cy="450684"/>
        </p:xfrm>
        <a:graphic>
          <a:graphicData uri="http://schemas.openxmlformats.org/presentationml/2006/ole">
            <p:oleObj spid="_x0000_s10401" name="Equation" r:id="rId5" imgW="3340100" imgH="241300" progId="">
              <p:embed/>
            </p:oleObj>
          </a:graphicData>
        </a:graphic>
      </p:graphicFrame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4" name="Objektum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2062263"/>
              </p:ext>
            </p:extLst>
          </p:nvPr>
        </p:nvGraphicFramePr>
        <p:xfrm>
          <a:off x="700778" y="4073954"/>
          <a:ext cx="7039574" cy="507174"/>
        </p:xfrm>
        <a:graphic>
          <a:graphicData uri="http://schemas.openxmlformats.org/presentationml/2006/ole">
            <p:oleObj spid="_x0000_s10402" name="Equation" r:id="rId6" imgW="3302000" imgH="241300" progId="">
              <p:embed/>
            </p:oleObj>
          </a:graphicData>
        </a:graphic>
      </p:graphicFrame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6" name="Objektum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42390587"/>
              </p:ext>
            </p:extLst>
          </p:nvPr>
        </p:nvGraphicFramePr>
        <p:xfrm>
          <a:off x="662514" y="4653136"/>
          <a:ext cx="4365292" cy="505242"/>
        </p:xfrm>
        <a:graphic>
          <a:graphicData uri="http://schemas.openxmlformats.org/presentationml/2006/ole">
            <p:oleObj spid="_x0000_s10403" name="Equation" r:id="rId7" imgW="2057400" imgH="241300" progId="">
              <p:embed/>
            </p:oleObj>
          </a:graphicData>
        </a:graphic>
      </p:graphicFrame>
      <p:graphicFrame>
        <p:nvGraphicFramePr>
          <p:cNvPr id="17" name="Obi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43364478"/>
              </p:ext>
            </p:extLst>
          </p:nvPr>
        </p:nvGraphicFramePr>
        <p:xfrm>
          <a:off x="7019925" y="2132856"/>
          <a:ext cx="1227138" cy="501650"/>
        </p:xfrm>
        <a:graphic>
          <a:graphicData uri="http://schemas.openxmlformats.org/presentationml/2006/ole">
            <p:oleObj spid="_x0000_s10404" name="Equation" r:id="rId8" imgW="583947" imgH="22850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403142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églalap 2"/>
          <p:cNvSpPr/>
          <p:nvPr/>
        </p:nvSpPr>
        <p:spPr>
          <a:xfrm>
            <a:off x="607293" y="1772816"/>
            <a:ext cx="8093882" cy="13696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600" b="1" dirty="0" err="1" smtClean="0">
                <a:latin typeface="Times New Roman"/>
                <a:ea typeface="Calibri"/>
                <a:cs typeface="Calibri"/>
              </a:rPr>
              <a:t>Feladat</a:t>
            </a:r>
            <a:endParaRPr lang="en-US" sz="2600" b="1" dirty="0" smtClean="0">
              <a:latin typeface="Times New Roman"/>
              <a:ea typeface="Calibri"/>
              <a:cs typeface="Calibri"/>
            </a:endParaRPr>
          </a:p>
          <a:p>
            <a:pPr>
              <a:spcAft>
                <a:spcPts val="600"/>
              </a:spcAft>
            </a:pPr>
            <a:r>
              <a:rPr lang="hu-HU" sz="2600" dirty="0" smtClean="0">
                <a:latin typeface="Times New Roman"/>
                <a:ea typeface="Calibri"/>
                <a:cs typeface="Calibri"/>
              </a:rPr>
              <a:t>Adott az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                                 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 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 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   </a:t>
            </a:r>
            <a:r>
              <a:rPr lang="en-US" sz="2600" dirty="0" err="1" smtClean="0">
                <a:latin typeface="Times New Roman"/>
                <a:ea typeface="Calibri"/>
                <a:cs typeface="Calibri"/>
              </a:rPr>
              <a:t>polinom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, </a:t>
            </a:r>
            <a:r>
              <a:rPr lang="en-US" sz="2600" dirty="0" err="1" smtClean="0">
                <a:latin typeface="Times New Roman"/>
                <a:ea typeface="Calibri"/>
                <a:cs typeface="Calibri"/>
              </a:rPr>
              <a:t>gy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ökei                </a:t>
            </a:r>
            <a:r>
              <a:rPr lang="en-US" sz="2600" dirty="0" smtClean="0">
                <a:latin typeface="Times New Roman"/>
                <a:ea typeface="Calibri"/>
                <a:cs typeface="Calibri"/>
              </a:rPr>
              <a:t>.</a:t>
            </a:r>
            <a:endParaRPr lang="hu-HU" sz="2600" dirty="0" smtClean="0">
              <a:latin typeface="Times New Roman"/>
              <a:ea typeface="Calibri"/>
              <a:cs typeface="Calibri"/>
            </a:endParaRPr>
          </a:p>
          <a:p>
            <a:r>
              <a:rPr lang="hu-HU" sz="2600" dirty="0" smtClean="0">
                <a:latin typeface="Times New Roman"/>
                <a:ea typeface="Calibri"/>
                <a:cs typeface="Calibri"/>
              </a:rPr>
              <a:t>Számold 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ki:</a:t>
            </a:r>
            <a:r>
              <a:rPr lang="hu-HU" sz="2400" dirty="0">
                <a:latin typeface="Times New Roman"/>
                <a:ea typeface="Calibri"/>
                <a:cs typeface="Calibri"/>
              </a:rPr>
              <a:t> </a:t>
            </a:r>
            <a:r>
              <a:rPr lang="hu-HU" sz="2400" dirty="0" smtClean="0">
                <a:latin typeface="Times New Roman"/>
                <a:ea typeface="Calibri"/>
                <a:cs typeface="Calibri"/>
              </a:rPr>
              <a:t> </a:t>
            </a:r>
            <a:r>
              <a:rPr lang="en-US" sz="2400" dirty="0" smtClean="0">
                <a:latin typeface="Times New Roman"/>
                <a:cs typeface="Calibri"/>
              </a:rPr>
              <a:t> </a:t>
            </a:r>
            <a:r>
              <a:rPr lang="hu-HU" sz="2400" dirty="0" smtClean="0">
                <a:latin typeface="Times New Roman"/>
                <a:cs typeface="Calibri"/>
              </a:rPr>
              <a:t>                  </a:t>
            </a:r>
            <a:endParaRPr lang="hu-HU" sz="2400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2339752" y="2648525"/>
            <a:ext cx="44275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dirty="0">
                <a:latin typeface="Times New Roman"/>
                <a:ea typeface="Calibri"/>
                <a:cs typeface="Calibri"/>
              </a:rPr>
              <a:t>c)</a:t>
            </a:r>
            <a:endParaRPr lang="hu-HU" sz="2600" dirty="0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99021006"/>
              </p:ext>
            </p:extLst>
          </p:nvPr>
        </p:nvGraphicFramePr>
        <p:xfrm>
          <a:off x="2795736" y="2627731"/>
          <a:ext cx="1560240" cy="513237"/>
        </p:xfrm>
        <a:graphic>
          <a:graphicData uri="http://schemas.openxmlformats.org/presentationml/2006/ole">
            <p:oleObj spid="_x0000_s11479" name="Equation" r:id="rId3" imgW="723586" imgH="241195" progId="">
              <p:embed/>
            </p:oleObj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64173162"/>
              </p:ext>
            </p:extLst>
          </p:nvPr>
        </p:nvGraphicFramePr>
        <p:xfrm>
          <a:off x="1905377" y="2190190"/>
          <a:ext cx="2954655" cy="467995"/>
        </p:xfrm>
        <a:graphic>
          <a:graphicData uri="http://schemas.openxmlformats.org/presentationml/2006/ole">
            <p:oleObj spid="_x0000_s11480" name="Equation" r:id="rId4" imgW="1447800" imgH="228600" progId="">
              <p:embed/>
            </p:oleObj>
          </a:graphicData>
        </a:graphic>
      </p:graphicFrame>
      <p:sp>
        <p:nvSpPr>
          <p:cNvPr id="17" name="Téglalap 16"/>
          <p:cNvSpPr/>
          <p:nvPr/>
        </p:nvSpPr>
        <p:spPr>
          <a:xfrm>
            <a:off x="607293" y="3314518"/>
            <a:ext cx="166584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b="1" dirty="0" smtClean="0">
                <a:latin typeface="Times New Roman"/>
                <a:cs typeface="Calibri"/>
              </a:rPr>
              <a:t>Megoldás:</a:t>
            </a:r>
            <a:endParaRPr lang="hu-HU" sz="2600" b="1" dirty="0"/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9" name="Objektum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74863338"/>
              </p:ext>
            </p:extLst>
          </p:nvPr>
        </p:nvGraphicFramePr>
        <p:xfrm>
          <a:off x="2237531" y="3356992"/>
          <a:ext cx="4062661" cy="461666"/>
        </p:xfrm>
        <a:graphic>
          <a:graphicData uri="http://schemas.openxmlformats.org/presentationml/2006/ole">
            <p:oleObj spid="_x0000_s11481" name="Equation" r:id="rId5" imgW="2095500" imgH="241300" progId="">
              <p:embed/>
            </p:oleObj>
          </a:graphicData>
        </a:graphic>
      </p:graphicFrame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" name="Objektum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54088550"/>
              </p:ext>
            </p:extLst>
          </p:nvPr>
        </p:nvGraphicFramePr>
        <p:xfrm>
          <a:off x="2168828" y="3846084"/>
          <a:ext cx="3987348" cy="447012"/>
        </p:xfrm>
        <a:graphic>
          <a:graphicData uri="http://schemas.openxmlformats.org/presentationml/2006/ole">
            <p:oleObj spid="_x0000_s11482" name="Equation" r:id="rId6" imgW="2120900" imgH="241300" progId="">
              <p:embed/>
            </p:oleObj>
          </a:graphicData>
        </a:graphic>
      </p:graphicFrame>
      <p:sp>
        <p:nvSpPr>
          <p:cNvPr id="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3" name="Objektum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7157263"/>
              </p:ext>
            </p:extLst>
          </p:nvPr>
        </p:nvGraphicFramePr>
        <p:xfrm>
          <a:off x="2168828" y="4365104"/>
          <a:ext cx="3987348" cy="447012"/>
        </p:xfrm>
        <a:graphic>
          <a:graphicData uri="http://schemas.openxmlformats.org/presentationml/2006/ole">
            <p:oleObj spid="_x0000_s11483" name="Equation" r:id="rId7" imgW="2120900" imgH="241300" progId="">
              <p:embed/>
            </p:oleObj>
          </a:graphicData>
        </a:graphic>
      </p:graphicFrame>
      <p:sp>
        <p:nvSpPr>
          <p:cNvPr id="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5" name="Objektum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31143661"/>
              </p:ext>
            </p:extLst>
          </p:nvPr>
        </p:nvGraphicFramePr>
        <p:xfrm>
          <a:off x="2155411" y="5013176"/>
          <a:ext cx="5944981" cy="432048"/>
        </p:xfrm>
        <a:graphic>
          <a:graphicData uri="http://schemas.openxmlformats.org/presentationml/2006/ole">
            <p:oleObj spid="_x0000_s11484" name="Equation" r:id="rId8" imgW="3276600" imgH="241300" progId="">
              <p:embed/>
            </p:oleObj>
          </a:graphicData>
        </a:graphic>
      </p:graphicFrame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7" name="Objektum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98482641"/>
              </p:ext>
            </p:extLst>
          </p:nvPr>
        </p:nvGraphicFramePr>
        <p:xfrm>
          <a:off x="2092297" y="5712184"/>
          <a:ext cx="4639943" cy="453120"/>
        </p:xfrm>
        <a:graphic>
          <a:graphicData uri="http://schemas.openxmlformats.org/presentationml/2006/ole">
            <p:oleObj spid="_x0000_s11485" name="Equation" r:id="rId9" imgW="2438400" imgH="241300" progId="">
              <p:embed/>
            </p:oleObj>
          </a:graphicData>
        </a:graphic>
      </p:graphicFrame>
      <p:graphicFrame>
        <p:nvGraphicFramePr>
          <p:cNvPr id="10" name="Obi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61773696"/>
              </p:ext>
            </p:extLst>
          </p:nvPr>
        </p:nvGraphicFramePr>
        <p:xfrm>
          <a:off x="7233294" y="2168322"/>
          <a:ext cx="1227138" cy="501650"/>
        </p:xfrm>
        <a:graphic>
          <a:graphicData uri="http://schemas.openxmlformats.org/presentationml/2006/ole">
            <p:oleObj spid="_x0000_s11486" name="Equation" r:id="rId10" imgW="583947" imgH="228501" progId="">
              <p:embed/>
            </p:oleObj>
          </a:graphicData>
        </a:graphic>
      </p:graphicFrame>
      <p:cxnSp>
        <p:nvCxnSpPr>
          <p:cNvPr id="12" name="Conector drept 11"/>
          <p:cNvCxnSpPr/>
          <p:nvPr/>
        </p:nvCxnSpPr>
        <p:spPr>
          <a:xfrm>
            <a:off x="3563888" y="4869160"/>
            <a:ext cx="30963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asetăText 12"/>
          <p:cNvSpPr txBox="1"/>
          <p:nvPr/>
        </p:nvSpPr>
        <p:spPr>
          <a:xfrm>
            <a:off x="6457009" y="4345940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dirty="0" smtClean="0"/>
              <a:t>+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787301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sp>
        <p:nvSpPr>
          <p:cNvPr id="4" name="CasetăText 3"/>
          <p:cNvSpPr txBox="1"/>
          <p:nvPr/>
        </p:nvSpPr>
        <p:spPr>
          <a:xfrm>
            <a:off x="611560" y="1598602"/>
            <a:ext cx="125867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Feladat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setăText 4"/>
          <p:cNvSpPr txBox="1"/>
          <p:nvPr/>
        </p:nvSpPr>
        <p:spPr>
          <a:xfrm>
            <a:off x="692287" y="2038002"/>
            <a:ext cx="812818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Adott az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polinom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Igazold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hogy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az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polinomnak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komplex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gy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öke is.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ktum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71100306"/>
              </p:ext>
            </p:extLst>
          </p:nvPr>
        </p:nvGraphicFramePr>
        <p:xfrm>
          <a:off x="1955609" y="2204864"/>
          <a:ext cx="3984543" cy="445477"/>
        </p:xfrm>
        <a:graphic>
          <a:graphicData uri="http://schemas.openxmlformats.org/presentationml/2006/ole">
            <p:oleObj spid="_x0000_s22548" name="Equation" r:id="rId3" imgW="204444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221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3600" b="1" cap="none" dirty="0">
                <a:solidFill>
                  <a:prstClr val="black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endParaRPr lang="hu-HU" dirty="0"/>
          </a:p>
        </p:txBody>
      </p:sp>
      <p:graphicFrame>
        <p:nvGraphicFramePr>
          <p:cNvPr id="5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79448247"/>
              </p:ext>
            </p:extLst>
          </p:nvPr>
        </p:nvGraphicFramePr>
        <p:xfrm>
          <a:off x="725288" y="4653136"/>
          <a:ext cx="7591128" cy="1192562"/>
        </p:xfrm>
        <a:graphic>
          <a:graphicData uri="http://schemas.openxmlformats.org/presentationml/2006/ole">
            <p:oleObj spid="_x0000_s23580" name="Equation" r:id="rId3" imgW="4203360" imgH="660240" progId="">
              <p:embed/>
            </p:oleObj>
          </a:graphicData>
        </a:graphic>
      </p:graphicFrame>
      <p:graphicFrame>
        <p:nvGraphicFramePr>
          <p:cNvPr id="6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222574146"/>
              </p:ext>
            </p:extLst>
          </p:nvPr>
        </p:nvGraphicFramePr>
        <p:xfrm>
          <a:off x="608801" y="2734860"/>
          <a:ext cx="8273702" cy="1702252"/>
        </p:xfrm>
        <a:graphic>
          <a:graphicData uri="http://schemas.openxmlformats.org/presentationml/2006/ole">
            <p:oleObj spid="_x0000_s23581" name="Equation" r:id="rId4" imgW="4063680" imgH="838080" progId="">
              <p:embed/>
            </p:oleObj>
          </a:graphicData>
        </a:graphic>
      </p:graphicFrame>
      <p:sp>
        <p:nvSpPr>
          <p:cNvPr id="7" name="CasetăText 6"/>
          <p:cNvSpPr txBox="1"/>
          <p:nvPr/>
        </p:nvSpPr>
        <p:spPr>
          <a:xfrm>
            <a:off x="608801" y="1772816"/>
            <a:ext cx="16658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Megoldás:</a:t>
            </a:r>
            <a:endParaRPr lang="en-US" sz="2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i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6880839"/>
              </p:ext>
            </p:extLst>
          </p:nvPr>
        </p:nvGraphicFramePr>
        <p:xfrm>
          <a:off x="2243559" y="1772816"/>
          <a:ext cx="3984625" cy="446087"/>
        </p:xfrm>
        <a:graphic>
          <a:graphicData uri="http://schemas.openxmlformats.org/presentationml/2006/ole">
            <p:oleObj spid="_x0000_s23582" name="Equation" r:id="rId5" imgW="2044700" imgH="228600" progId="">
              <p:embed/>
            </p:oleObj>
          </a:graphicData>
        </a:graphic>
      </p:graphicFrame>
      <p:graphicFrame>
        <p:nvGraphicFramePr>
          <p:cNvPr id="9" name="Obi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44858766"/>
              </p:ext>
            </p:extLst>
          </p:nvPr>
        </p:nvGraphicFramePr>
        <p:xfrm>
          <a:off x="2195736" y="2205683"/>
          <a:ext cx="1693862" cy="503237"/>
        </p:xfrm>
        <a:graphic>
          <a:graphicData uri="http://schemas.openxmlformats.org/presentationml/2006/ole">
            <p:oleObj spid="_x0000_s23583" name="Equation" r:id="rId6" imgW="80010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36041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1772816"/>
            <a:ext cx="7344816" cy="1080120"/>
          </a:xfrm>
          <a:solidFill>
            <a:schemeClr val="accent2"/>
          </a:solidFill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800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komplex szám </a:t>
            </a:r>
            <a:r>
              <a:rPr lang="hu-HU" sz="28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gyöke</a:t>
            </a: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az  </a:t>
            </a:r>
            <a:r>
              <a:rPr lang="hu-HU" sz="2800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8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polinomnak</a:t>
            </a: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ha  </a:t>
            </a:r>
            <a:b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hu-HU" sz="2800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hu-HU" sz="2800" i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= 0.</a:t>
            </a:r>
            <a:endParaRPr lang="hu-H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dirty="0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51378362"/>
              </p:ext>
            </p:extLst>
          </p:nvPr>
        </p:nvGraphicFramePr>
        <p:xfrm>
          <a:off x="731218" y="3501008"/>
          <a:ext cx="2557724" cy="576064"/>
        </p:xfrm>
        <a:graphic>
          <a:graphicData uri="http://schemas.openxmlformats.org/presentationml/2006/ole">
            <p:oleObj spid="_x0000_s1121" name="Equation" r:id="rId3" imgW="1054100" imgH="228600" progId="">
              <p:embed/>
            </p:oleObj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 dirty="0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25559327"/>
              </p:ext>
            </p:extLst>
          </p:nvPr>
        </p:nvGraphicFramePr>
        <p:xfrm>
          <a:off x="755576" y="4027152"/>
          <a:ext cx="1008112" cy="620376"/>
        </p:xfrm>
        <a:graphic>
          <a:graphicData uri="http://schemas.openxmlformats.org/presentationml/2006/ole">
            <p:oleObj spid="_x0000_s1122" name="Equation" r:id="rId4" imgW="368300" imgH="228600" progId="">
              <p:embed/>
            </p:oleObj>
          </a:graphicData>
        </a:graphic>
      </p:graphicFrame>
      <p:sp>
        <p:nvSpPr>
          <p:cNvPr id="7" name="Téglalap 6"/>
          <p:cNvSpPr/>
          <p:nvPr/>
        </p:nvSpPr>
        <p:spPr>
          <a:xfrm>
            <a:off x="2195736" y="4060982"/>
            <a:ext cx="33843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(1) = </a:t>
            </a:r>
            <a:r>
              <a:rPr lang="hu-HU" sz="2800" dirty="0" err="1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hu-HU" sz="2800" dirty="0">
                <a:latin typeface="Times New Roman" pitchFamily="18" charset="0"/>
                <a:cs typeface="Times New Roman" pitchFamily="18" charset="0"/>
              </a:rPr>
              <a:t> – 7 + 6 = 0</a:t>
            </a:r>
          </a:p>
        </p:txBody>
      </p:sp>
      <p:sp>
        <p:nvSpPr>
          <p:cNvPr id="9" name="Téglalap 8"/>
          <p:cNvSpPr/>
          <p:nvPr/>
        </p:nvSpPr>
        <p:spPr>
          <a:xfrm>
            <a:off x="611560" y="4869160"/>
            <a:ext cx="8136904" cy="1031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2800" dirty="0">
                <a:latin typeface="Times New Roman"/>
                <a:ea typeface="Calibri"/>
                <a:cs typeface="Calibri"/>
              </a:rPr>
              <a:t>H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a az </a:t>
            </a:r>
            <a:r>
              <a:rPr lang="hu-HU" sz="2800" i="1" dirty="0" smtClean="0">
                <a:effectLst/>
                <a:latin typeface="Times New Roman"/>
                <a:ea typeface="Calibri"/>
                <a:cs typeface="Calibri"/>
              </a:rPr>
              <a:t>a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 szám gyöke az  </a:t>
            </a:r>
            <a:r>
              <a:rPr lang="hu-HU" sz="2800" i="1" dirty="0" smtClean="0">
                <a:effectLst/>
                <a:latin typeface="Times New Roman"/>
                <a:ea typeface="Calibri"/>
                <a:cs typeface="Calibri"/>
              </a:rPr>
              <a:t>f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  polinomnak, akkor  </a:t>
            </a:r>
          </a:p>
          <a:p>
            <a:pPr>
              <a:spcAft>
                <a:spcPts val="600"/>
              </a:spcAft>
            </a:pPr>
            <a:r>
              <a:rPr lang="hu-HU" sz="2800" i="1" dirty="0" smtClean="0">
                <a:effectLst/>
                <a:latin typeface="Times New Roman"/>
                <a:ea typeface="Calibri"/>
                <a:cs typeface="Calibri"/>
              </a:rPr>
              <a:t>f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  osztható (</a:t>
            </a:r>
            <a:r>
              <a:rPr lang="hu-HU" sz="28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 – </a:t>
            </a:r>
            <a:r>
              <a:rPr lang="hu-HU" sz="2800" i="1" dirty="0" smtClean="0">
                <a:effectLst/>
                <a:latin typeface="Times New Roman"/>
                <a:ea typeface="Calibri"/>
                <a:cs typeface="Calibri"/>
              </a:rPr>
              <a:t>a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)</a:t>
            </a:r>
            <a:r>
              <a:rPr lang="hu-HU" sz="2800" dirty="0" err="1" smtClean="0">
                <a:effectLst/>
                <a:latin typeface="Times New Roman"/>
                <a:ea typeface="Calibri"/>
                <a:cs typeface="Calibri"/>
              </a:rPr>
              <a:t>-val</a:t>
            </a: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.</a:t>
            </a:r>
            <a:endParaRPr lang="hu-HU" sz="2800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8" name="Szövegdoboz 7"/>
          <p:cNvSpPr txBox="1"/>
          <p:nvPr/>
        </p:nvSpPr>
        <p:spPr>
          <a:xfrm>
            <a:off x="611560" y="3078067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b="1" dirty="0" smtClean="0">
                <a:latin typeface="Times New Roman" pitchFamily="18" charset="0"/>
                <a:cs typeface="Times New Roman" pitchFamily="18" charset="0"/>
              </a:rPr>
              <a:t>Példa</a:t>
            </a:r>
            <a:endParaRPr lang="hu-H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611560" y="548680"/>
            <a:ext cx="36710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polinomok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gy</a:t>
            </a:r>
            <a:r>
              <a:rPr lang="hu-HU" sz="3200" b="1" dirty="0" err="1" smtClean="0">
                <a:latin typeface="Times New Roman" pitchFamily="18" charset="0"/>
                <a:cs typeface="Times New Roman" pitchFamily="18" charset="0"/>
              </a:rPr>
              <a:t>ökei</a:t>
            </a:r>
            <a:endParaRPr lang="hu-H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097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9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gyökei</a:t>
            </a:r>
            <a:endParaRPr lang="hu-H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zövegdoboz 2"/>
          <p:cNvSpPr txBox="1"/>
          <p:nvPr/>
        </p:nvSpPr>
        <p:spPr>
          <a:xfrm>
            <a:off x="539552" y="1844824"/>
            <a:ext cx="159050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Összegzés</a:t>
            </a:r>
            <a:endParaRPr lang="hu-HU" sz="2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1115616" y="2564904"/>
            <a:ext cx="5801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olinom gyöke, polinom többszörös gyöke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115616" y="3284984"/>
            <a:ext cx="43043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u-HU" sz="24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olinomok tényezőkre bontása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115616" y="4077072"/>
            <a:ext cx="6099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hu-HU" sz="2400" dirty="0" smtClean="0">
                <a:latin typeface="Times New Roman" pitchFamily="18" charset="0"/>
                <a:cs typeface="Times New Roman" pitchFamily="18" charset="0"/>
              </a:rPr>
              <a:t>gyökök és együtthatók közötti összefüggések</a:t>
            </a:r>
            <a:endParaRPr lang="hu-H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9835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gyökei</a:t>
            </a:r>
            <a:endParaRPr lang="hu-H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539552" y="1484784"/>
            <a:ext cx="191590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Házi feladat</a:t>
            </a:r>
            <a:endParaRPr lang="hu-HU" sz="2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3" y="3635059"/>
            <a:ext cx="8352928" cy="1810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Szövegdoboz 10"/>
          <p:cNvSpPr txBox="1"/>
          <p:nvPr/>
        </p:nvSpPr>
        <p:spPr>
          <a:xfrm>
            <a:off x="539553" y="544522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75971"/>
            <a:ext cx="8480114" cy="1626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Szövegdoboz 18"/>
          <p:cNvSpPr txBox="1"/>
          <p:nvPr/>
        </p:nvSpPr>
        <p:spPr>
          <a:xfrm>
            <a:off x="827584" y="56298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pic>
        <p:nvPicPr>
          <p:cNvPr id="24592" name="Picture 1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97520"/>
            <a:ext cx="8640961" cy="114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139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547664" y="2348880"/>
            <a:ext cx="57198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dirty="0" smtClean="0">
                <a:latin typeface="Times New Roman" pitchFamily="18" charset="0"/>
                <a:cs typeface="Times New Roman" pitchFamily="18" charset="0"/>
              </a:rPr>
              <a:t>Köszönöm a figyelmet!  </a:t>
            </a:r>
            <a:r>
              <a:rPr lang="hu-HU" sz="4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hu-H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672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387891935"/>
              </p:ext>
            </p:extLst>
          </p:nvPr>
        </p:nvGraphicFramePr>
        <p:xfrm>
          <a:off x="539552" y="1916832"/>
          <a:ext cx="3629204" cy="504056"/>
        </p:xfrm>
        <a:graphic>
          <a:graphicData uri="http://schemas.openxmlformats.org/presentationml/2006/ole">
            <p:oleObj spid="_x0000_s17482" name="Equation" r:id="rId3" imgW="1714500" imgH="228600" progId="">
              <p:embed/>
            </p:oleObj>
          </a:graphicData>
        </a:graphic>
      </p:graphicFrame>
      <p:sp>
        <p:nvSpPr>
          <p:cNvPr id="7" name="Téglalap 6"/>
          <p:cNvSpPr/>
          <p:nvPr/>
        </p:nvSpPr>
        <p:spPr>
          <a:xfrm>
            <a:off x="539552" y="4293096"/>
            <a:ext cx="8136904" cy="96949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Az </a:t>
            </a:r>
            <a:r>
              <a:rPr lang="hu-HU" sz="2600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 komplex szám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az  </a:t>
            </a:r>
            <a:r>
              <a:rPr lang="hu-HU" sz="2600" i="1" dirty="0"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hu-HU" sz="2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polinom </a:t>
            </a:r>
            <a:r>
              <a:rPr lang="hu-HU" sz="2600" b="1" i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hu-HU" sz="2600" b="1" dirty="0" err="1">
                <a:latin typeface="Times New Roman" pitchFamily="18" charset="0"/>
                <a:cs typeface="Times New Roman" pitchFamily="18" charset="0"/>
              </a:rPr>
              <a:t>-szeres</a:t>
            </a:r>
            <a:r>
              <a:rPr lang="hu-HU" sz="2600" b="1" dirty="0">
                <a:latin typeface="Times New Roman" pitchFamily="18" charset="0"/>
                <a:cs typeface="Times New Roman" pitchFamily="18" charset="0"/>
              </a:rPr>
              <a:t> gyöke</a:t>
            </a:r>
            <a:r>
              <a:rPr lang="hu-HU" sz="2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ha</a:t>
            </a:r>
          </a:p>
          <a:p>
            <a:pPr>
              <a:spcAft>
                <a:spcPts val="600"/>
              </a:spcAft>
            </a:pP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hu-HU" sz="2600" i="1" dirty="0" smtClean="0">
                <a:latin typeface="Times New Roman" pitchFamily="18" charset="0"/>
                <a:cs typeface="Times New Roman" pitchFamily="18" charset="0"/>
              </a:rPr>
              <a:t>f  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osztható             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-nel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és nem osztható                 </a:t>
            </a:r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-nel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hu-H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742598491"/>
              </p:ext>
            </p:extLst>
          </p:nvPr>
        </p:nvGraphicFramePr>
        <p:xfrm>
          <a:off x="2088144" y="4794404"/>
          <a:ext cx="1087681" cy="477053"/>
        </p:xfrm>
        <a:graphic>
          <a:graphicData uri="http://schemas.openxmlformats.org/presentationml/2006/ole">
            <p:oleObj spid="_x0000_s17483" name="Equation" r:id="rId4" imgW="545863" imgH="228501" progId="">
              <p:embed/>
            </p:oleObj>
          </a:graphicData>
        </a:graphic>
      </p:graphicFrame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61490248"/>
              </p:ext>
            </p:extLst>
          </p:nvPr>
        </p:nvGraphicFramePr>
        <p:xfrm>
          <a:off x="6050316" y="4760468"/>
          <a:ext cx="1265388" cy="477054"/>
        </p:xfrm>
        <a:graphic>
          <a:graphicData uri="http://schemas.openxmlformats.org/presentationml/2006/ole">
            <p:oleObj spid="_x0000_s17484" name="Equation" r:id="rId5" imgW="634680" imgH="228600" progId="">
              <p:embed/>
            </p:oleObj>
          </a:graphicData>
        </a:graphic>
      </p:graphicFrame>
      <p:sp>
        <p:nvSpPr>
          <p:cNvPr id="10" name="Cím 1"/>
          <p:cNvSpPr>
            <a:spLocks noGrp="1"/>
          </p:cNvSpPr>
          <p:nvPr>
            <p:ph type="title"/>
          </p:nvPr>
        </p:nvSpPr>
        <p:spPr>
          <a:xfrm>
            <a:off x="359532" y="260648"/>
            <a:ext cx="8496944" cy="1039427"/>
          </a:xfrm>
        </p:spPr>
        <p:txBody>
          <a:bodyPr>
            <a:normAutofit/>
          </a:bodyPr>
          <a:lstStyle/>
          <a:p>
            <a:pPr algn="l"/>
            <a:r>
              <a:rPr lang="hu-HU" dirty="0" smtClean="0"/>
              <a:t> </a:t>
            </a:r>
            <a:r>
              <a:rPr lang="hu-HU" sz="33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többszörös gyökei</a:t>
            </a:r>
            <a:endParaRPr lang="hu-HU" sz="3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297807961"/>
              </p:ext>
            </p:extLst>
          </p:nvPr>
        </p:nvGraphicFramePr>
        <p:xfrm>
          <a:off x="575068" y="2492896"/>
          <a:ext cx="2160239" cy="648072"/>
        </p:xfrm>
        <a:graphic>
          <a:graphicData uri="http://schemas.openxmlformats.org/presentationml/2006/ole">
            <p:oleObj spid="_x0000_s17485" name="Equation" r:id="rId6" imgW="761760" imgH="228600" progId="">
              <p:embed/>
            </p:oleObj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600220" y="3140968"/>
            <a:ext cx="520129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A  –2 az  </a:t>
            </a:r>
            <a:r>
              <a:rPr lang="hu-HU" sz="26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 polinom kétszeres gyöke.</a:t>
            </a:r>
            <a:r>
              <a:rPr lang="hu-HU" sz="2600" dirty="0" smtClean="0"/>
              <a:t> </a:t>
            </a:r>
            <a:endParaRPr lang="hu-HU" sz="2600" dirty="0"/>
          </a:p>
        </p:txBody>
      </p:sp>
    </p:spTree>
    <p:extLst>
      <p:ext uri="{BB962C8B-B14F-4D97-AF65-F5344CB8AC3E}">
        <p14:creationId xmlns:p14="http://schemas.microsoft.com/office/powerpoint/2010/main" xmlns="" val="3820407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28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37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0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2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tényezőkre bontása</a:t>
            </a:r>
            <a:endParaRPr lang="hu-HU" sz="3200" dirty="0"/>
          </a:p>
        </p:txBody>
      </p:sp>
      <p:sp>
        <p:nvSpPr>
          <p:cNvPr id="19" name="Szöveg helye 2"/>
          <p:cNvSpPr>
            <a:spLocks noGrp="1"/>
          </p:cNvSpPr>
          <p:nvPr>
            <p:ph type="body" sz="quarter" idx="1"/>
          </p:nvPr>
        </p:nvSpPr>
        <p:spPr>
          <a:xfrm>
            <a:off x="551570" y="3573016"/>
            <a:ext cx="8052878" cy="1008112"/>
          </a:xfrm>
          <a:noFill/>
        </p:spPr>
        <p:txBody>
          <a:bodyPr/>
          <a:lstStyle/>
          <a:p>
            <a:pPr algn="l"/>
            <a:r>
              <a:rPr lang="hu-HU" sz="2600" dirty="0" smtClean="0">
                <a:solidFill>
                  <a:schemeClr val="tx1"/>
                </a:solidFill>
                <a:latin typeface="Times New Roman"/>
                <a:ea typeface="Calibri"/>
                <a:cs typeface="Calibri"/>
              </a:rPr>
              <a:t>Feladat:</a:t>
            </a:r>
          </a:p>
          <a:p>
            <a:pPr algn="l"/>
            <a:r>
              <a:rPr lang="hu-HU" sz="2600" b="0" dirty="0" smtClean="0">
                <a:solidFill>
                  <a:schemeClr val="tx1"/>
                </a:solidFill>
                <a:latin typeface="Times New Roman"/>
                <a:ea typeface="Calibri"/>
                <a:cs typeface="Calibri"/>
              </a:rPr>
              <a:t>Adott az                          polinom. Bontsd tényezőkre!</a:t>
            </a:r>
            <a:endParaRPr lang="hu-HU" sz="2600" b="0" dirty="0">
              <a:solidFill>
                <a:schemeClr val="tx1"/>
              </a:solidFill>
            </a:endParaRPr>
          </a:p>
        </p:txBody>
      </p:sp>
      <p:graphicFrame>
        <p:nvGraphicFramePr>
          <p:cNvPr id="20" name="Objektum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914009407"/>
              </p:ext>
            </p:extLst>
          </p:nvPr>
        </p:nvGraphicFramePr>
        <p:xfrm>
          <a:off x="1808028" y="4144282"/>
          <a:ext cx="1934280" cy="435648"/>
        </p:xfrm>
        <a:graphic>
          <a:graphicData uri="http://schemas.openxmlformats.org/presentationml/2006/ole">
            <p:oleObj spid="_x0000_s2204" name="Equation" r:id="rId3" imgW="1054100" imgH="228600" progId="">
              <p:embed/>
            </p:oleObj>
          </a:graphicData>
        </a:graphic>
      </p:graphicFrame>
      <p:sp>
        <p:nvSpPr>
          <p:cNvPr id="13" name="Téglalap 12"/>
          <p:cNvSpPr/>
          <p:nvPr/>
        </p:nvSpPr>
        <p:spPr>
          <a:xfrm>
            <a:off x="518665" y="1844824"/>
            <a:ext cx="830180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hu-HU" sz="2600" dirty="0">
                <a:latin typeface="Times New Roman"/>
                <a:ea typeface="Calibri"/>
                <a:cs typeface="Calibri"/>
              </a:rPr>
              <a:t>Ha 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az                                                polinomnak az</a:t>
            </a:r>
          </a:p>
          <a:p>
            <a:pPr>
              <a:spcAft>
                <a:spcPts val="600"/>
              </a:spcAft>
            </a:pPr>
            <a:r>
              <a:rPr lang="hu-HU" sz="2600" dirty="0" smtClean="0">
                <a:latin typeface="Times New Roman"/>
                <a:ea typeface="Calibri"/>
                <a:cs typeface="Calibri"/>
              </a:rPr>
              <a:t>(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nem feltétlenül különböző) gyökei, akkor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 </a:t>
            </a:r>
          </a:p>
          <a:p>
            <a:endParaRPr lang="hu-HU" sz="2600" dirty="0"/>
          </a:p>
        </p:txBody>
      </p:sp>
      <p:sp>
        <p:nvSpPr>
          <p:cNvPr id="14" name="Rectangle 6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5" name="Objektum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77445539"/>
              </p:ext>
            </p:extLst>
          </p:nvPr>
        </p:nvGraphicFramePr>
        <p:xfrm>
          <a:off x="1410331" y="1910152"/>
          <a:ext cx="3796678" cy="438728"/>
        </p:xfrm>
        <a:graphic>
          <a:graphicData uri="http://schemas.openxmlformats.org/presentationml/2006/ole">
            <p:oleObj spid="_x0000_s2205" name="Equation" r:id="rId4" imgW="2133600" imgH="241300" progId="">
              <p:embed/>
            </p:oleObj>
          </a:graphicData>
        </a:graphic>
      </p:graphicFrame>
      <p:sp>
        <p:nvSpPr>
          <p:cNvPr id="16" name="Rectangle 7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7" name="Objektum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35289705"/>
              </p:ext>
            </p:extLst>
          </p:nvPr>
        </p:nvGraphicFramePr>
        <p:xfrm>
          <a:off x="7390876" y="1895070"/>
          <a:ext cx="1410676" cy="445477"/>
        </p:xfrm>
        <a:graphic>
          <a:graphicData uri="http://schemas.openxmlformats.org/presentationml/2006/ole">
            <p:oleObj spid="_x0000_s2206" name="Equation" r:id="rId5" imgW="723586" imgH="228501" progId="">
              <p:embed/>
            </p:oleObj>
          </a:graphicData>
        </a:graphic>
      </p:graphicFrame>
      <p:sp>
        <p:nvSpPr>
          <p:cNvPr id="18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21" name="Objektum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82480717"/>
              </p:ext>
            </p:extLst>
          </p:nvPr>
        </p:nvGraphicFramePr>
        <p:xfrm>
          <a:off x="737845" y="2868815"/>
          <a:ext cx="4410219" cy="490025"/>
        </p:xfrm>
        <a:graphic>
          <a:graphicData uri="http://schemas.openxmlformats.org/presentationml/2006/ole">
            <p:oleObj spid="_x0000_s2207" name="Equation" r:id="rId6" imgW="205740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421463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build="p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ím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2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tényezőkre bontása</a:t>
            </a:r>
            <a:endParaRPr lang="hu-HU" sz="3200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684584" y="3506247"/>
            <a:ext cx="13148660" cy="1517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528010325"/>
              </p:ext>
            </p:extLst>
          </p:nvPr>
        </p:nvGraphicFramePr>
        <p:xfrm>
          <a:off x="4647212" y="3778401"/>
          <a:ext cx="3097848" cy="473234"/>
        </p:xfrm>
        <a:graphic>
          <a:graphicData uri="http://schemas.openxmlformats.org/presentationml/2006/ole">
            <p:oleObj spid="_x0000_s19512" name="Equation" r:id="rId4" imgW="1498600" imgH="228600" progId="">
              <p:embed/>
            </p:oleObj>
          </a:graphicData>
        </a:graphic>
      </p:graphicFrame>
      <p:sp>
        <p:nvSpPr>
          <p:cNvPr id="6" name="Téglalap 5"/>
          <p:cNvSpPr/>
          <p:nvPr/>
        </p:nvSpPr>
        <p:spPr>
          <a:xfrm>
            <a:off x="629717" y="4706024"/>
            <a:ext cx="4204228" cy="9694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600" dirty="0" smtClean="0">
                <a:latin typeface="Times New Roman"/>
                <a:ea typeface="Calibri"/>
                <a:cs typeface="Calibri"/>
              </a:rPr>
              <a:t>A </a:t>
            </a:r>
            <a:r>
              <a:rPr lang="hu-HU" sz="2600" dirty="0">
                <a:latin typeface="Times New Roman"/>
                <a:ea typeface="Calibri"/>
                <a:cs typeface="Calibri"/>
              </a:rPr>
              <a:t>polinom gyökei 1, 2 és  –</a:t>
            </a:r>
            <a:r>
              <a:rPr lang="hu-HU" sz="2600" dirty="0" smtClean="0">
                <a:latin typeface="Times New Roman"/>
                <a:ea typeface="Calibri"/>
                <a:cs typeface="Calibri"/>
              </a:rPr>
              <a:t>3. </a:t>
            </a:r>
          </a:p>
          <a:p>
            <a:pPr>
              <a:spcBef>
                <a:spcPts val="600"/>
              </a:spcBef>
            </a:pPr>
            <a:r>
              <a:rPr lang="hu-HU" sz="2600" dirty="0" smtClean="0">
                <a:latin typeface="Times New Roman"/>
                <a:ea typeface="Calibri"/>
                <a:cs typeface="Calibri"/>
              </a:rPr>
              <a:t>Tehát </a:t>
            </a:r>
            <a:endParaRPr lang="hu-HU" sz="2600" dirty="0"/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53603897"/>
              </p:ext>
            </p:extLst>
          </p:nvPr>
        </p:nvGraphicFramePr>
        <p:xfrm>
          <a:off x="1594583" y="5232471"/>
          <a:ext cx="3337457" cy="414713"/>
        </p:xfrm>
        <a:graphic>
          <a:graphicData uri="http://schemas.openxmlformats.org/presentationml/2006/ole">
            <p:oleObj spid="_x0000_s19513" name="Equation" r:id="rId5" imgW="1612900" imgH="203200" progId="">
              <p:embed/>
            </p:oleObj>
          </a:graphicData>
        </a:graphic>
      </p:graphicFrame>
      <p:sp>
        <p:nvSpPr>
          <p:cNvPr id="10" name="Szöveg helye 2"/>
          <p:cNvSpPr txBox="1">
            <a:spLocks/>
          </p:cNvSpPr>
          <p:nvPr/>
        </p:nvSpPr>
        <p:spPr>
          <a:xfrm>
            <a:off x="391242" y="1844824"/>
            <a:ext cx="8052878" cy="1008112"/>
          </a:xfrm>
          <a:prstGeom prst="rect">
            <a:avLst/>
          </a:prstGeom>
        </p:spPr>
        <p:txBody>
          <a:bodyPr/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hu-HU" sz="2600" b="1" dirty="0" smtClean="0">
                <a:solidFill>
                  <a:schemeClr val="tx1"/>
                </a:solidFill>
                <a:latin typeface="Times New Roman"/>
                <a:ea typeface="Calibri"/>
                <a:cs typeface="Calibri"/>
              </a:rPr>
              <a:t>Feladat:</a:t>
            </a:r>
          </a:p>
          <a:p>
            <a:pPr marL="114300" indent="0">
              <a:buNone/>
            </a:pPr>
            <a:r>
              <a:rPr lang="hu-HU" sz="2600" dirty="0" smtClean="0">
                <a:solidFill>
                  <a:schemeClr val="tx1"/>
                </a:solidFill>
                <a:latin typeface="Times New Roman"/>
                <a:ea typeface="Calibri"/>
                <a:cs typeface="Calibri"/>
              </a:rPr>
              <a:t>Adott az                           polinom. Bontsd tényezőkre!</a:t>
            </a:r>
            <a:endParaRPr lang="hu-HU" sz="2600" dirty="0">
              <a:solidFill>
                <a:schemeClr val="tx1"/>
              </a:solidFill>
            </a:endParaRPr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15496455"/>
              </p:ext>
            </p:extLst>
          </p:nvPr>
        </p:nvGraphicFramePr>
        <p:xfrm>
          <a:off x="1772206" y="2350064"/>
          <a:ext cx="2127708" cy="479213"/>
        </p:xfrm>
        <a:graphic>
          <a:graphicData uri="http://schemas.openxmlformats.org/presentationml/2006/ole">
            <p:oleObj spid="_x0000_s19514" name="Equation" r:id="rId6" imgW="1054100" imgH="228600" progId="">
              <p:embed/>
            </p:oleObj>
          </a:graphicData>
        </a:graphic>
      </p:graphicFrame>
      <p:sp>
        <p:nvSpPr>
          <p:cNvPr id="12" name="Szövegdoboz 11"/>
          <p:cNvSpPr txBox="1"/>
          <p:nvPr/>
        </p:nvSpPr>
        <p:spPr>
          <a:xfrm>
            <a:off x="570725" y="2944298"/>
            <a:ext cx="166584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600" b="1" dirty="0" smtClean="0">
                <a:latin typeface="Times New Roman" pitchFamily="18" charset="0"/>
                <a:cs typeface="Times New Roman" pitchFamily="18" charset="0"/>
              </a:rPr>
              <a:t>Megoldás:</a:t>
            </a:r>
            <a:endParaRPr lang="hu-H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165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2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tényezőkre bontása</a:t>
            </a:r>
            <a:endParaRPr lang="hu-HU" sz="3200" dirty="0"/>
          </a:p>
        </p:txBody>
      </p:sp>
      <p:sp>
        <p:nvSpPr>
          <p:cNvPr id="3" name="Téglalap 2"/>
          <p:cNvSpPr/>
          <p:nvPr/>
        </p:nvSpPr>
        <p:spPr>
          <a:xfrm>
            <a:off x="489169" y="1772816"/>
            <a:ext cx="82089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hu-HU" sz="2800" b="1" dirty="0" smtClean="0">
                <a:latin typeface="Times New Roman"/>
                <a:ea typeface="Calibri"/>
                <a:cs typeface="Calibri"/>
              </a:rPr>
              <a:t>Feladat</a:t>
            </a:r>
          </a:p>
          <a:p>
            <a:pPr lvl="0">
              <a:spcAft>
                <a:spcPts val="0"/>
              </a:spcAft>
            </a:pP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Írj fel egy olyan polinomot, melynek az egyik gyöke </a:t>
            </a:r>
          </a:p>
          <a:p>
            <a:pPr lvl="0">
              <a:spcAft>
                <a:spcPts val="0"/>
              </a:spcAft>
            </a:pPr>
            <a:r>
              <a:rPr lang="hu-HU" sz="2800" dirty="0" smtClean="0">
                <a:effectLst/>
                <a:latin typeface="Times New Roman"/>
                <a:ea typeface="Calibri"/>
                <a:cs typeface="Calibri"/>
              </a:rPr>
              <a:t> –2, az 1 kétszeres gyöke és más gyöke nincs.</a:t>
            </a:r>
            <a:endParaRPr lang="hu-HU" sz="2800" dirty="0">
              <a:effectLst/>
              <a:latin typeface="Times New Roman"/>
              <a:ea typeface="Calibri"/>
              <a:cs typeface="Calibri"/>
            </a:endParaRPr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60016160"/>
              </p:ext>
            </p:extLst>
          </p:nvPr>
        </p:nvGraphicFramePr>
        <p:xfrm>
          <a:off x="608313" y="3878198"/>
          <a:ext cx="4323727" cy="486906"/>
        </p:xfrm>
        <a:graphic>
          <a:graphicData uri="http://schemas.openxmlformats.org/presentationml/2006/ole">
            <p:oleObj spid="_x0000_s18469" name="Equation" r:id="rId3" imgW="2120900" imgH="228600" progId="">
              <p:embed/>
            </p:oleObj>
          </a:graphicData>
        </a:graphic>
      </p:graphicFrame>
      <p:graphicFrame>
        <p:nvGraphicFramePr>
          <p:cNvPr id="5" name="Objektum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404372118"/>
              </p:ext>
            </p:extLst>
          </p:nvPr>
        </p:nvGraphicFramePr>
        <p:xfrm>
          <a:off x="556834" y="4509120"/>
          <a:ext cx="4879262" cy="480241"/>
        </p:xfrm>
        <a:graphic>
          <a:graphicData uri="http://schemas.openxmlformats.org/presentationml/2006/ole">
            <p:oleObj spid="_x0000_s18470" name="Equation" r:id="rId4" imgW="2425700" imgH="228600" progId="">
              <p:embed/>
            </p:oleObj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498656" y="3284984"/>
            <a:ext cx="17796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800" b="1" dirty="0" smtClean="0">
                <a:latin typeface="Times New Roman" pitchFamily="18" charset="0"/>
                <a:cs typeface="Times New Roman" pitchFamily="18" charset="0"/>
              </a:rPr>
              <a:t>Megoldás:</a:t>
            </a:r>
            <a:endParaRPr lang="hu-H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ktum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45122267"/>
              </p:ext>
            </p:extLst>
          </p:nvPr>
        </p:nvGraphicFramePr>
        <p:xfrm>
          <a:off x="2267744" y="3299015"/>
          <a:ext cx="1388404" cy="490025"/>
        </p:xfrm>
        <a:graphic>
          <a:graphicData uri="http://schemas.openxmlformats.org/presentationml/2006/ole">
            <p:oleObj spid="_x0000_s18471" name="Equation" r:id="rId5" imgW="647640" imgH="228600" progId="">
              <p:embed/>
            </p:oleObj>
          </a:graphicData>
        </a:graphic>
      </p:graphicFrame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2865407"/>
              </p:ext>
            </p:extLst>
          </p:nvPr>
        </p:nvGraphicFramePr>
        <p:xfrm>
          <a:off x="3969551" y="3284984"/>
          <a:ext cx="1034497" cy="490025"/>
        </p:xfrm>
        <a:graphic>
          <a:graphicData uri="http://schemas.openxmlformats.org/presentationml/2006/ole">
            <p:oleObj spid="_x0000_s18472" name="Equation" r:id="rId6" imgW="482400" imgH="2286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24329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200" b="1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tényezőkre bontása</a:t>
            </a:r>
            <a:endParaRPr lang="hu-HU" sz="3200" dirty="0"/>
          </a:p>
        </p:txBody>
      </p:sp>
      <p:sp>
        <p:nvSpPr>
          <p:cNvPr id="8" name="Téglalap 7"/>
          <p:cNvSpPr/>
          <p:nvPr/>
        </p:nvSpPr>
        <p:spPr>
          <a:xfrm>
            <a:off x="395536" y="1628800"/>
            <a:ext cx="8424936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Egy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f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 nem konstans polinomot </a:t>
            </a:r>
            <a:r>
              <a:rPr lang="hu-HU" sz="2600" b="1" dirty="0" smtClean="0">
                <a:effectLst/>
                <a:latin typeface="Times New Roman"/>
                <a:ea typeface="Calibri"/>
                <a:cs typeface="Calibri"/>
              </a:rPr>
              <a:t>reducibilis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nek nevezzük, ha az adott halmazban létezik két, legalább elsőfokú polinom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g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és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h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, amelyre  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f = g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  <a:sym typeface="Symbol"/>
              </a:rPr>
              <a:t>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h.</a:t>
            </a:r>
          </a:p>
        </p:txBody>
      </p:sp>
      <p:sp>
        <p:nvSpPr>
          <p:cNvPr id="10" name="Téglalap 9"/>
          <p:cNvSpPr/>
          <p:nvPr/>
        </p:nvSpPr>
        <p:spPr>
          <a:xfrm>
            <a:off x="402412" y="4080358"/>
            <a:ext cx="8259236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Arial" pitchFamily="34" charset="0"/>
              <a:buChar char="•"/>
            </a:pPr>
            <a:r>
              <a:rPr lang="hu-HU" sz="2600" b="1" i="1" dirty="0" smtClean="0">
                <a:effectLst/>
                <a:latin typeface="Times New Roman"/>
                <a:ea typeface="Calibri"/>
                <a:cs typeface="Calibri"/>
              </a:rPr>
              <a:t>C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[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]</a:t>
            </a:r>
            <a:r>
              <a:rPr lang="hu-HU" sz="2600" dirty="0" err="1" smtClean="0">
                <a:effectLst/>
                <a:latin typeface="Times New Roman"/>
                <a:ea typeface="Calibri"/>
                <a:cs typeface="Calibri"/>
              </a:rPr>
              <a:t>-ben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csak az elsőfokú polinomok </a:t>
            </a:r>
            <a:r>
              <a:rPr lang="hu-HU" sz="2600" dirty="0" err="1" smtClean="0">
                <a:effectLst/>
                <a:latin typeface="Times New Roman"/>
                <a:ea typeface="Calibri"/>
                <a:cs typeface="Calibri"/>
              </a:rPr>
              <a:t>irreducibilisek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.</a:t>
            </a:r>
            <a:endParaRPr lang="hu-HU" sz="2600" dirty="0">
              <a:effectLst/>
              <a:latin typeface="Times New Roman"/>
              <a:ea typeface="Calibri"/>
              <a:cs typeface="Calibri"/>
            </a:endParaRPr>
          </a:p>
        </p:txBody>
      </p:sp>
      <p:sp>
        <p:nvSpPr>
          <p:cNvPr id="12" name="Téglalap 11"/>
          <p:cNvSpPr/>
          <p:nvPr/>
        </p:nvSpPr>
        <p:spPr>
          <a:xfrm>
            <a:off x="417220" y="4653136"/>
            <a:ext cx="799288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2600" b="1" i="1" dirty="0" smtClean="0">
                <a:effectLst/>
                <a:latin typeface="Times New Roman"/>
                <a:ea typeface="Calibri"/>
                <a:cs typeface="Calibri"/>
              </a:rPr>
              <a:t>R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[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]</a:t>
            </a:r>
            <a:r>
              <a:rPr lang="hu-HU" sz="2600" dirty="0" err="1" smtClean="0">
                <a:effectLst/>
                <a:latin typeface="Times New Roman"/>
                <a:ea typeface="Calibri"/>
                <a:cs typeface="Calibri"/>
              </a:rPr>
              <a:t>-ben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</a:t>
            </a:r>
            <a:r>
              <a:rPr lang="hu-HU" sz="2600" dirty="0" err="1" smtClean="0">
                <a:effectLst/>
                <a:latin typeface="Times New Roman"/>
                <a:ea typeface="Calibri"/>
                <a:cs typeface="Calibri"/>
              </a:rPr>
              <a:t>irreducibilis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polinomok: az elsőfokú polinomok, valamint azok a másodfokú polinomok, melyek gyökei komplex számok.</a:t>
            </a:r>
            <a:endParaRPr lang="hu-HU" sz="2600" dirty="0"/>
          </a:p>
        </p:txBody>
      </p:sp>
      <p:sp>
        <p:nvSpPr>
          <p:cNvPr id="3" name="CasetăText 2"/>
          <p:cNvSpPr txBox="1"/>
          <p:nvPr/>
        </p:nvSpPr>
        <p:spPr>
          <a:xfrm>
            <a:off x="478386" y="2910807"/>
            <a:ext cx="787055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600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Az  </a:t>
            </a:r>
            <a:r>
              <a:rPr lang="hu-HU" sz="2600" i="1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f</a:t>
            </a:r>
            <a:r>
              <a:rPr lang="hu-HU" sz="2600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  polinom valamely polinom halmazban </a:t>
            </a:r>
            <a:r>
              <a:rPr lang="hu-HU" sz="2600" b="1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irreducibilis</a:t>
            </a:r>
            <a:r>
              <a:rPr lang="hu-HU" sz="2600" dirty="0">
                <a:solidFill>
                  <a:srgbClr val="1B1C11"/>
                </a:solidFill>
                <a:latin typeface="Times New Roman"/>
                <a:ea typeface="Calibri"/>
                <a:cs typeface="Calibri"/>
              </a:rPr>
              <a:t>, ha nem reducibilis az adott halmazban. </a:t>
            </a:r>
            <a:endParaRPr lang="hu-HU" sz="2600" dirty="0">
              <a:solidFill>
                <a:srgbClr val="1B1C1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2866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3200" b="1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Polinomok tényezőkre bontása</a:t>
            </a:r>
            <a:endParaRPr lang="hu-HU" sz="3200" dirty="0"/>
          </a:p>
        </p:txBody>
      </p:sp>
      <p:sp>
        <p:nvSpPr>
          <p:cNvPr id="7" name="Téglalap 6"/>
          <p:cNvSpPr/>
          <p:nvPr/>
        </p:nvSpPr>
        <p:spPr>
          <a:xfrm>
            <a:off x="359532" y="1700808"/>
            <a:ext cx="8424936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600" b="1" dirty="0" smtClean="0">
                <a:latin typeface="Times New Roman"/>
                <a:ea typeface="Calibri"/>
                <a:cs typeface="Calibri"/>
              </a:rPr>
              <a:t>Feladat</a:t>
            </a:r>
          </a:p>
          <a:p>
            <a:pPr>
              <a:spcAft>
                <a:spcPts val="600"/>
              </a:spcAft>
            </a:pP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Bontsd </a:t>
            </a:r>
            <a:r>
              <a:rPr lang="hu-HU" sz="2600" dirty="0" err="1" smtClean="0">
                <a:effectLst/>
                <a:latin typeface="Times New Roman"/>
                <a:ea typeface="Calibri"/>
                <a:cs typeface="Calibri"/>
              </a:rPr>
              <a:t>irreducibilis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 tényezőkre az                            </a:t>
            </a:r>
          </a:p>
          <a:p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polinomot az </a:t>
            </a:r>
            <a:r>
              <a:rPr lang="hu-HU" sz="2600" b="1" i="1" dirty="0" smtClean="0">
                <a:effectLst/>
                <a:latin typeface="Times New Roman"/>
                <a:ea typeface="Calibri"/>
                <a:cs typeface="Calibri"/>
              </a:rPr>
              <a:t>R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[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]  halmazban, majd a </a:t>
            </a:r>
            <a:r>
              <a:rPr lang="hu-HU" sz="2600" b="1" i="1" dirty="0" smtClean="0">
                <a:effectLst/>
                <a:latin typeface="Times New Roman"/>
                <a:ea typeface="Calibri"/>
                <a:cs typeface="Calibri"/>
              </a:rPr>
              <a:t>C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[</a:t>
            </a:r>
            <a:r>
              <a:rPr lang="hu-HU" sz="26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600" dirty="0" smtClean="0">
                <a:effectLst/>
                <a:latin typeface="Times New Roman"/>
                <a:ea typeface="Calibri"/>
                <a:cs typeface="Calibri"/>
              </a:rPr>
              <a:t>] halmazban</a:t>
            </a:r>
            <a:r>
              <a:rPr lang="hu-HU" dirty="0" smtClean="0">
                <a:effectLst/>
                <a:latin typeface="Times New Roman"/>
                <a:ea typeface="Calibri"/>
                <a:cs typeface="Calibri"/>
              </a:rPr>
              <a:t>. </a:t>
            </a:r>
            <a:endParaRPr lang="hu-HU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9" name="Objektum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169304142"/>
              </p:ext>
            </p:extLst>
          </p:nvPr>
        </p:nvGraphicFramePr>
        <p:xfrm>
          <a:off x="5076056" y="2103314"/>
          <a:ext cx="2160240" cy="461590"/>
        </p:xfrm>
        <a:graphic>
          <a:graphicData uri="http://schemas.openxmlformats.org/presentationml/2006/ole">
            <p:oleObj spid="_x0000_s4192" name="Equation" r:id="rId3" imgW="1117600" imgH="228600" progId="">
              <p:embed/>
            </p:oleObj>
          </a:graphicData>
        </a:graphic>
      </p:graphicFrame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14064003"/>
              </p:ext>
            </p:extLst>
          </p:nvPr>
        </p:nvGraphicFramePr>
        <p:xfrm>
          <a:off x="658355" y="4150515"/>
          <a:ext cx="7750941" cy="936104"/>
        </p:xfrm>
        <a:graphic>
          <a:graphicData uri="http://schemas.openxmlformats.org/presentationml/2006/ole">
            <p:oleObj spid="_x0000_s4193" name="Equation" r:id="rId4" imgW="3949700" imgH="482600" progId="">
              <p:embed/>
            </p:oleObj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3" name="Objektum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624509729"/>
              </p:ext>
            </p:extLst>
          </p:nvPr>
        </p:nvGraphicFramePr>
        <p:xfrm>
          <a:off x="683567" y="5661248"/>
          <a:ext cx="5832649" cy="450050"/>
        </p:xfrm>
        <a:graphic>
          <a:graphicData uri="http://schemas.openxmlformats.org/presentationml/2006/ole">
            <p:oleObj spid="_x0000_s4194" name="Equation" r:id="rId5" imgW="3086100" imgH="228600" progId="">
              <p:embed/>
            </p:oleObj>
          </a:graphicData>
        </a:graphic>
      </p:graphicFrame>
      <p:sp>
        <p:nvSpPr>
          <p:cNvPr id="15" name="Téglalap 14"/>
          <p:cNvSpPr/>
          <p:nvPr/>
        </p:nvSpPr>
        <p:spPr>
          <a:xfrm>
            <a:off x="637407" y="3755020"/>
            <a:ext cx="5484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dirty="0" err="1" smtClean="0">
                <a:effectLst/>
                <a:latin typeface="Times New Roman"/>
                <a:ea typeface="Calibri"/>
                <a:cs typeface="Calibri"/>
              </a:rPr>
              <a:t>Irreducibilis</a:t>
            </a:r>
            <a:r>
              <a:rPr lang="hu-HU" sz="2400" dirty="0" smtClean="0">
                <a:effectLst/>
                <a:latin typeface="Times New Roman"/>
                <a:ea typeface="Calibri"/>
                <a:cs typeface="Calibri"/>
              </a:rPr>
              <a:t> felbontás az </a:t>
            </a:r>
            <a:r>
              <a:rPr lang="hu-HU" sz="2400" b="1" i="1" dirty="0" smtClean="0">
                <a:effectLst/>
                <a:latin typeface="Times New Roman"/>
                <a:ea typeface="Calibri"/>
                <a:cs typeface="Calibri"/>
              </a:rPr>
              <a:t>R</a:t>
            </a:r>
            <a:r>
              <a:rPr lang="hu-HU" sz="2400" dirty="0" smtClean="0">
                <a:effectLst/>
                <a:latin typeface="Times New Roman"/>
                <a:ea typeface="Calibri"/>
                <a:cs typeface="Calibri"/>
              </a:rPr>
              <a:t>[</a:t>
            </a:r>
            <a:r>
              <a:rPr lang="hu-HU" sz="24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400" dirty="0" smtClean="0">
                <a:effectLst/>
                <a:latin typeface="Times New Roman"/>
                <a:ea typeface="Calibri"/>
                <a:cs typeface="Calibri"/>
              </a:rPr>
              <a:t>]  halmazban:</a:t>
            </a:r>
            <a:endParaRPr lang="hu-HU" sz="2400" dirty="0"/>
          </a:p>
        </p:txBody>
      </p:sp>
      <p:sp>
        <p:nvSpPr>
          <p:cNvPr id="16" name="Téglalap 15"/>
          <p:cNvSpPr/>
          <p:nvPr/>
        </p:nvSpPr>
        <p:spPr>
          <a:xfrm>
            <a:off x="688708" y="5114800"/>
            <a:ext cx="54841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dirty="0" err="1" smtClean="0">
                <a:effectLst/>
                <a:latin typeface="Times New Roman"/>
                <a:ea typeface="Calibri"/>
                <a:cs typeface="Calibri"/>
              </a:rPr>
              <a:t>Irreducibilis</a:t>
            </a:r>
            <a:r>
              <a:rPr lang="hu-HU" sz="2400" dirty="0" smtClean="0">
                <a:effectLst/>
                <a:latin typeface="Times New Roman"/>
                <a:ea typeface="Calibri"/>
                <a:cs typeface="Calibri"/>
              </a:rPr>
              <a:t> felbontás az </a:t>
            </a:r>
            <a:r>
              <a:rPr lang="hu-HU" sz="2400" b="1" i="1" dirty="0">
                <a:latin typeface="Times New Roman"/>
                <a:ea typeface="Calibri"/>
                <a:cs typeface="Calibri"/>
              </a:rPr>
              <a:t>C</a:t>
            </a:r>
            <a:r>
              <a:rPr lang="hu-HU" sz="2400" dirty="0" smtClean="0">
                <a:effectLst/>
                <a:latin typeface="Times New Roman"/>
                <a:ea typeface="Calibri"/>
                <a:cs typeface="Calibri"/>
              </a:rPr>
              <a:t>[</a:t>
            </a:r>
            <a:r>
              <a:rPr lang="hu-HU" sz="2400" i="1" dirty="0" smtClean="0">
                <a:effectLst/>
                <a:latin typeface="Times New Roman"/>
                <a:ea typeface="Calibri"/>
                <a:cs typeface="Calibri"/>
              </a:rPr>
              <a:t>X</a:t>
            </a:r>
            <a:r>
              <a:rPr lang="hu-HU" sz="2400" dirty="0" smtClean="0">
                <a:effectLst/>
                <a:latin typeface="Times New Roman"/>
                <a:ea typeface="Calibri"/>
                <a:cs typeface="Calibri"/>
              </a:rPr>
              <a:t>]  halmazban:</a:t>
            </a:r>
            <a:endParaRPr lang="hu-HU" sz="2400" dirty="0"/>
          </a:p>
        </p:txBody>
      </p:sp>
      <p:sp>
        <p:nvSpPr>
          <p:cNvPr id="4" name="Téglalap 3"/>
          <p:cNvSpPr/>
          <p:nvPr/>
        </p:nvSpPr>
        <p:spPr>
          <a:xfrm>
            <a:off x="539552" y="3293355"/>
            <a:ext cx="15520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400" b="1" dirty="0">
                <a:latin typeface="Times New Roman"/>
                <a:ea typeface="Calibri"/>
                <a:cs typeface="Calibri"/>
              </a:rPr>
              <a:t>Megoldás: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18194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5" grpId="0"/>
      <p:bldP spid="16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hu-HU" sz="3600" b="1" cap="none" dirty="0" smtClean="0">
                <a:solidFill>
                  <a:schemeClr val="tx1"/>
                </a:solidFill>
                <a:latin typeface="Times New Roman"/>
                <a:ea typeface="Calibri"/>
                <a:cs typeface="Calibri"/>
              </a:rPr>
              <a:t>Gyökök és együtthatók közötti összefüggések</a:t>
            </a:r>
            <a:r>
              <a:rPr lang="hu-HU" sz="3600" dirty="0">
                <a:latin typeface="Times New Roman"/>
                <a:ea typeface="Calibri"/>
                <a:cs typeface="Calibri"/>
              </a:rPr>
              <a:t/>
            </a:r>
            <a:br>
              <a:rPr lang="hu-HU" sz="3600" dirty="0">
                <a:latin typeface="Times New Roman"/>
                <a:ea typeface="Calibri"/>
                <a:cs typeface="Calibri"/>
              </a:rPr>
            </a:br>
            <a:endParaRPr lang="hu-HU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4" name="Objektu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35476169"/>
              </p:ext>
            </p:extLst>
          </p:nvPr>
        </p:nvGraphicFramePr>
        <p:xfrm>
          <a:off x="712371" y="2255270"/>
          <a:ext cx="2308371" cy="475253"/>
        </p:xfrm>
        <a:graphic>
          <a:graphicData uri="http://schemas.openxmlformats.org/presentationml/2006/ole">
            <p:oleObj spid="_x0000_s5245" name="Equation" r:id="rId3" imgW="965200" imgH="203200" progId="">
              <p:embed/>
            </p:oleObj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375458796"/>
              </p:ext>
            </p:extLst>
          </p:nvPr>
        </p:nvGraphicFramePr>
        <p:xfrm>
          <a:off x="3272256" y="2270871"/>
          <a:ext cx="871297" cy="558524"/>
        </p:xfrm>
        <a:graphic>
          <a:graphicData uri="http://schemas.openxmlformats.org/presentationml/2006/ole">
            <p:oleObj spid="_x0000_s5246" name="Equation" r:id="rId4" imgW="368300" imgH="228600" progId="">
              <p:embed/>
            </p:oleObj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8" name="Objektum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404722833"/>
              </p:ext>
            </p:extLst>
          </p:nvPr>
        </p:nvGraphicFramePr>
        <p:xfrm>
          <a:off x="4668485" y="2266871"/>
          <a:ext cx="2423795" cy="1817847"/>
        </p:xfrm>
        <a:graphic>
          <a:graphicData uri="http://schemas.openxmlformats.org/presentationml/2006/ole">
            <p:oleObj spid="_x0000_s5247" name="Equation" r:id="rId5" imgW="1117440" imgH="838080" progId="">
              <p:embed/>
            </p:oleObj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graphicFrame>
        <p:nvGraphicFramePr>
          <p:cNvPr id="10" name="Objektum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28539281"/>
              </p:ext>
            </p:extLst>
          </p:nvPr>
        </p:nvGraphicFramePr>
        <p:xfrm>
          <a:off x="719572" y="3405519"/>
          <a:ext cx="2376264" cy="516579"/>
        </p:xfrm>
        <a:graphic>
          <a:graphicData uri="http://schemas.openxmlformats.org/presentationml/2006/ole">
            <p:oleObj spid="_x0000_s5248" name="Equation" r:id="rId6" imgW="1091726" imgH="228501" progId="">
              <p:embed/>
            </p:oleObj>
          </a:graphicData>
        </a:graphic>
      </p:graphicFrame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  <p:sp>
        <p:nvSpPr>
          <p:cNvPr id="12" name="Szövegdoboz 11"/>
          <p:cNvSpPr txBox="1"/>
          <p:nvPr/>
        </p:nvSpPr>
        <p:spPr>
          <a:xfrm>
            <a:off x="827584" y="4653136"/>
            <a:ext cx="3502113" cy="492443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hu-HU" sz="2600" dirty="0" err="1" smtClean="0">
                <a:latin typeface="Times New Roman" pitchFamily="18" charset="0"/>
                <a:cs typeface="Times New Roman" pitchFamily="18" charset="0"/>
              </a:rPr>
              <a:t>Viéte-féle</a:t>
            </a:r>
            <a:r>
              <a:rPr lang="hu-HU" sz="2600" dirty="0" smtClean="0">
                <a:latin typeface="Times New Roman" pitchFamily="18" charset="0"/>
                <a:cs typeface="Times New Roman" pitchFamily="18" charset="0"/>
              </a:rPr>
              <a:t> összefüggések</a:t>
            </a:r>
            <a:endParaRPr lang="hu-H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316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Egyéni 7. séma">
      <a:dk1>
        <a:srgbClr val="1B1C11"/>
      </a:dk1>
      <a:lt1>
        <a:sysClr val="window" lastClr="FFFFFF"/>
      </a:lt1>
      <a:dk2>
        <a:srgbClr val="72A376"/>
      </a:dk2>
      <a:lt2>
        <a:srgbClr val="FFFFFF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499</TotalTime>
  <Words>470</Words>
  <Application>Microsoft Office PowerPoint</Application>
  <PresentationFormat>On-screen Show (4:3)</PresentationFormat>
  <Paragraphs>88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Medián</vt:lpstr>
      <vt:lpstr>Equation</vt:lpstr>
      <vt:lpstr>A polinomok gyökei</vt:lpstr>
      <vt:lpstr>Az a komplex szám gyöke az  f  polinomnak, ha   f(a) = 0.</vt:lpstr>
      <vt:lpstr> Polinomok többszörös gyökei</vt:lpstr>
      <vt:lpstr>Polinomok tényezőkre bontása</vt:lpstr>
      <vt:lpstr>Polinomok tényezőkre bontása</vt:lpstr>
      <vt:lpstr>Polinomok tényezőkre bontása</vt:lpstr>
      <vt:lpstr>Polinomok tényezőkre bontása</vt:lpstr>
      <vt:lpstr>Polinomok tényezőkre bontása</vt:lpstr>
      <vt:lpstr>Gyökök és együtthatók közötti összefüggések 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Gyökök és együtthatók közötti összefüggések</vt:lpstr>
      <vt:lpstr>Polinomok gyökei</vt:lpstr>
      <vt:lpstr>Polinomok gyökei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polinomok gyökei</dc:title>
  <dc:creator>admin</dc:creator>
  <cp:lastModifiedBy>Laszlo</cp:lastModifiedBy>
  <cp:revision>46</cp:revision>
  <dcterms:created xsi:type="dcterms:W3CDTF">2020-03-22T11:31:00Z</dcterms:created>
  <dcterms:modified xsi:type="dcterms:W3CDTF">2020-04-02T10:19:28Z</dcterms:modified>
</cp:coreProperties>
</file>