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3" r:id="rId16"/>
    <p:sldId id="274" r:id="rId17"/>
    <p:sldId id="269" r:id="rId18"/>
    <p:sldId id="277" r:id="rId19"/>
    <p:sldId id="276" r:id="rId20"/>
    <p:sldId id="278" r:id="rId21"/>
  </p:sldIdLst>
  <p:sldSz cx="9144000" cy="5143500" type="screen16x9"/>
  <p:notesSz cx="6858000" cy="9144000"/>
  <p:defaultTextStyle>
    <a:defPPr>
      <a:defRPr lang="hu-H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44" y="-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82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243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186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51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98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104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031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517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577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678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DE86"/>
            </a:gs>
            <a:gs pos="100000">
              <a:srgbClr val="CDDDA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B8FE-0E60-4EAF-A0DD-40FFA69DF691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816D8-0386-47B1-ADC8-1DE8245AA1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749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37.bin"/><Relationship Id="rId3" Type="http://schemas.openxmlformats.org/officeDocument/2006/relationships/image" Target="../media/image56.png"/><Relationship Id="rId21" Type="http://schemas.openxmlformats.org/officeDocument/2006/relationships/image" Target="../media/image53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51.wmf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40.bin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oleObject" Target="../embeddings/oleObject41.bin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58.png"/><Relationship Id="rId4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image" Target="../media/image59.png"/><Relationship Id="rId10" Type="http://schemas.openxmlformats.org/officeDocument/2006/relationships/image" Target="../media/image61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6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6.png"/><Relationship Id="rId5" Type="http://schemas.openxmlformats.org/officeDocument/2006/relationships/image" Target="../media/image64.wmf"/><Relationship Id="rId4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1.wmf"/><Relationship Id="rId3" Type="http://schemas.openxmlformats.org/officeDocument/2006/relationships/image" Target="../media/image73.png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70.wmf"/><Relationship Id="rId5" Type="http://schemas.openxmlformats.org/officeDocument/2006/relationships/image" Target="../media/image68.wmf"/><Relationship Id="rId15" Type="http://schemas.openxmlformats.org/officeDocument/2006/relationships/image" Target="../media/image72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75.png"/><Relationship Id="rId14" Type="http://schemas.openxmlformats.org/officeDocument/2006/relationships/oleObject" Target="../embeddings/oleObject5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8.bin"/><Relationship Id="rId3" Type="http://schemas.openxmlformats.org/officeDocument/2006/relationships/image" Target="../media/image15.png"/><Relationship Id="rId7" Type="http://schemas.openxmlformats.org/officeDocument/2006/relationships/image" Target="../media/image11.wmf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2.wmf"/><Relationship Id="rId3" Type="http://schemas.openxmlformats.org/officeDocument/2006/relationships/image" Target="../media/image24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9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png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25.wmf"/><Relationship Id="rId10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5.wmf"/><Relationship Id="rId18" Type="http://schemas.openxmlformats.org/officeDocument/2006/relationships/image" Target="../media/image37.wmf"/><Relationship Id="rId3" Type="http://schemas.openxmlformats.org/officeDocument/2006/relationships/image" Target="../media/image29.png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9.png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26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79376" y="1275606"/>
            <a:ext cx="6477000" cy="137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/>
              <a:t>A határozott integrál alkalmazásai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27584" y="3201516"/>
            <a:ext cx="6400800" cy="1314450"/>
          </a:xfrm>
        </p:spPr>
        <p:txBody>
          <a:bodyPr>
            <a:normAutofit/>
          </a:bodyPr>
          <a:lstStyle/>
          <a:p>
            <a:r>
              <a:rPr lang="hu-HU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Területszámítás, térfogatszámítás</a:t>
            </a:r>
          </a:p>
        </p:txBody>
      </p:sp>
    </p:spTree>
    <p:extLst>
      <p:ext uri="{BB962C8B-B14F-4D97-AF65-F5344CB8AC3E}">
        <p14:creationId xmlns:p14="http://schemas.microsoft.com/office/powerpoint/2010/main" val="18218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11560" y="430039"/>
            <a:ext cx="1036181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611561" y="754074"/>
                <a:ext cx="5328592" cy="37702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Adottak az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𝑔</m:t>
                    </m:r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000" b="1" i="1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en-US" sz="20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20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függvények, </a:t>
                </a: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1" y="754074"/>
                <a:ext cx="5328592" cy="377026"/>
              </a:xfrm>
              <a:prstGeom prst="rect">
                <a:avLst/>
              </a:prstGeom>
              <a:blipFill rotWithShape="1">
                <a:blip r:embed="rId3"/>
                <a:stretch>
                  <a:fillRect l="-1602" t="-9677" b="-3225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111662"/>
              </p:ext>
            </p:extLst>
          </p:nvPr>
        </p:nvGraphicFramePr>
        <p:xfrm>
          <a:off x="1088307" y="1177887"/>
          <a:ext cx="2259557" cy="673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Equation" r:id="rId4" imgW="1054080" imgH="419040" progId="Equation.DSMT4">
                  <p:embed/>
                </p:oleObj>
              </mc:Choice>
              <mc:Fallback>
                <p:oleObj name="Equation" r:id="rId4" imgW="1054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8307" y="1177887"/>
                        <a:ext cx="2259557" cy="673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055446"/>
              </p:ext>
            </p:extLst>
          </p:nvPr>
        </p:nvGraphicFramePr>
        <p:xfrm>
          <a:off x="3623578" y="1303383"/>
          <a:ext cx="2964646" cy="4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Equation" r:id="rId6" imgW="1257120" imgH="228600" progId="Equation.DSMT4">
                  <p:embed/>
                </p:oleObj>
              </mc:Choice>
              <mc:Fallback>
                <p:oleObj name="Equation" r:id="rId6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23578" y="1303383"/>
                        <a:ext cx="2964646" cy="404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611560" y="1708181"/>
            <a:ext cx="8191451" cy="93557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Határozd meg a két függvény grafikus képe által közrezárt síkidom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>
                <a:latin typeface="Arial" pitchFamily="34" charset="0"/>
                <a:cs typeface="Arial" pitchFamily="34" charset="0"/>
              </a:rPr>
              <a:t>területét.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546720" y="2765562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2000" b="1" dirty="0" err="1">
                <a:latin typeface="Arial" pitchFamily="34" charset="0"/>
                <a:cs typeface="Arial" pitchFamily="34" charset="0"/>
              </a:rPr>
              <a:t>Megold</a:t>
            </a:r>
            <a:r>
              <a:rPr lang="hu-HU" sz="2000" b="1" dirty="0">
                <a:latin typeface="Arial" pitchFamily="34" charset="0"/>
                <a:cs typeface="Arial" pitchFamily="34" charset="0"/>
              </a:rPr>
              <a:t>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899114" y="3219823"/>
            <a:ext cx="3362459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Ábrázoljuk a függvényeket</a:t>
            </a:r>
          </a:p>
        </p:txBody>
      </p:sp>
      <p:sp>
        <p:nvSpPr>
          <p:cNvPr id="13" name="Téglalap 12"/>
          <p:cNvSpPr/>
          <p:nvPr/>
        </p:nvSpPr>
        <p:spPr>
          <a:xfrm>
            <a:off x="920007" y="3597865"/>
            <a:ext cx="7883003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hu-H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Meghatározzuk a két függvény grafikus képének metszéspontját</a:t>
            </a:r>
          </a:p>
        </p:txBody>
      </p:sp>
      <p:sp>
        <p:nvSpPr>
          <p:cNvPr id="15" name="Téglalap 14"/>
          <p:cNvSpPr/>
          <p:nvPr/>
        </p:nvSpPr>
        <p:spPr>
          <a:xfrm>
            <a:off x="920008" y="4029912"/>
            <a:ext cx="656869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hu-HU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Kiszámoljuk a kapott síkidom/síkidomok területét.</a:t>
            </a:r>
          </a:p>
        </p:txBody>
      </p:sp>
      <p:sp>
        <p:nvSpPr>
          <p:cNvPr id="14" name="Téglalap 13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9380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  <p:bldP spid="12" grpId="0"/>
      <p:bldP spid="2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741" y="555526"/>
            <a:ext cx="3292755" cy="3189116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251520" y="339502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59214" y="931546"/>
            <a:ext cx="5040559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u-HU" sz="2000" dirty="0">
                <a:latin typeface="Arial" pitchFamily="34" charset="0"/>
                <a:cs typeface="Arial" pitchFamily="34" charset="0"/>
              </a:rPr>
              <a:t>Meghatározzuk a két függvény grafikus képének metszéspontját.</a:t>
            </a: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35786"/>
              </p:ext>
            </p:extLst>
          </p:nvPr>
        </p:nvGraphicFramePr>
        <p:xfrm>
          <a:off x="729073" y="1636334"/>
          <a:ext cx="1826703" cy="359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Equation" r:id="rId4" imgW="774360" imgH="203040" progId="Equation.DSMT4">
                  <p:embed/>
                </p:oleObj>
              </mc:Choice>
              <mc:Fallback>
                <p:oleObj name="Equation" r:id="rId4" imgW="774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9073" y="1636334"/>
                        <a:ext cx="1826703" cy="359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324239"/>
              </p:ext>
            </p:extLst>
          </p:nvPr>
        </p:nvGraphicFramePr>
        <p:xfrm>
          <a:off x="765415" y="1936287"/>
          <a:ext cx="3950601" cy="713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" name="Equation" r:id="rId6" imgW="1739880" imgH="419040" progId="Equation.DSMT4">
                  <p:embed/>
                </p:oleObj>
              </mc:Choice>
              <mc:Fallback>
                <p:oleObj name="Equation" r:id="rId6" imgW="17398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5415" y="1936287"/>
                        <a:ext cx="3950601" cy="713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436925"/>
              </p:ext>
            </p:extLst>
          </p:nvPr>
        </p:nvGraphicFramePr>
        <p:xfrm>
          <a:off x="751961" y="2660779"/>
          <a:ext cx="2667911" cy="326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" name="Equation" r:id="rId8" imgW="1244520" imgH="203040" progId="Equation.DSMT4">
                  <p:embed/>
                </p:oleObj>
              </mc:Choice>
              <mc:Fallback>
                <p:oleObj name="Equation" r:id="rId8" imgW="1244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1961" y="2660779"/>
                        <a:ext cx="2667911" cy="326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926077"/>
              </p:ext>
            </p:extLst>
          </p:nvPr>
        </p:nvGraphicFramePr>
        <p:xfrm>
          <a:off x="670302" y="3212344"/>
          <a:ext cx="2776806" cy="36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1" name="Equation" r:id="rId10" imgW="1295280" imgH="228600" progId="Equation.DSMT4">
                  <p:embed/>
                </p:oleObj>
              </mc:Choice>
              <mc:Fallback>
                <p:oleObj name="Equation" r:id="rId10" imgW="1295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0302" y="3212344"/>
                        <a:ext cx="2776806" cy="367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201966"/>
              </p:ext>
            </p:extLst>
          </p:nvPr>
        </p:nvGraphicFramePr>
        <p:xfrm>
          <a:off x="603011" y="3751655"/>
          <a:ext cx="928326" cy="4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2" name="Equation" r:id="rId12" imgW="393480" imgH="228600" progId="Equation.DSMT4">
                  <p:embed/>
                </p:oleObj>
              </mc:Choice>
              <mc:Fallback>
                <p:oleObj name="Equation" r:id="rId12" imgW="393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3011" y="3751655"/>
                        <a:ext cx="928326" cy="404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711499"/>
              </p:ext>
            </p:extLst>
          </p:nvPr>
        </p:nvGraphicFramePr>
        <p:xfrm>
          <a:off x="1797725" y="3795886"/>
          <a:ext cx="2605296" cy="359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name="Equation" r:id="rId14" imgW="1104840" imgH="203040" progId="Equation.DSMT4">
                  <p:embed/>
                </p:oleObj>
              </mc:Choice>
              <mc:Fallback>
                <p:oleObj name="Equation" r:id="rId14" imgW="1104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97725" y="3795886"/>
                        <a:ext cx="2605296" cy="359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957822"/>
              </p:ext>
            </p:extLst>
          </p:nvPr>
        </p:nvGraphicFramePr>
        <p:xfrm>
          <a:off x="1766854" y="4299942"/>
          <a:ext cx="2776806" cy="285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name="Equation" r:id="rId16" imgW="1295280" imgH="177480" progId="Equation.DSMT4">
                  <p:embed/>
                </p:oleObj>
              </mc:Choice>
              <mc:Fallback>
                <p:oleObj name="Equation" r:id="rId16" imgW="1295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766854" y="4299942"/>
                        <a:ext cx="2776806" cy="285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471619"/>
              </p:ext>
            </p:extLst>
          </p:nvPr>
        </p:nvGraphicFramePr>
        <p:xfrm>
          <a:off x="4716016" y="4171048"/>
          <a:ext cx="2014544" cy="63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name="Equation" r:id="rId18" imgW="939600" imgH="393480" progId="Equation.DSMT4">
                  <p:embed/>
                </p:oleObj>
              </mc:Choice>
              <mc:Fallback>
                <p:oleObj name="Equation" r:id="rId18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716016" y="4171048"/>
                        <a:ext cx="2014544" cy="63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443157"/>
              </p:ext>
            </p:extLst>
          </p:nvPr>
        </p:nvGraphicFramePr>
        <p:xfrm>
          <a:off x="6996559" y="4171048"/>
          <a:ext cx="1932875" cy="63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name="Equation" r:id="rId20" imgW="901440" imgH="393480" progId="Equation.DSMT4">
                  <p:embed/>
                </p:oleObj>
              </mc:Choice>
              <mc:Fallback>
                <p:oleObj name="Equation" r:id="rId20" imgW="901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996559" y="4171048"/>
                        <a:ext cx="1932875" cy="63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églalap 15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577787"/>
              </p:ext>
            </p:extLst>
          </p:nvPr>
        </p:nvGraphicFramePr>
        <p:xfrm>
          <a:off x="1331640" y="483518"/>
          <a:ext cx="1866953" cy="55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7" name="Equation" r:id="rId22" imgW="1054080" imgH="419040" progId="Equation.DSMT4">
                  <p:embed/>
                </p:oleObj>
              </mc:Choice>
              <mc:Fallback>
                <p:oleObj name="Equation" r:id="rId22" imgW="1054080" imgH="419040" progId="Equation.DSMT4">
                  <p:embed/>
                  <p:pic>
                    <p:nvPicPr>
                      <p:cNvPr id="0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83518"/>
                        <a:ext cx="1866953" cy="556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569854"/>
              </p:ext>
            </p:extLst>
          </p:nvPr>
        </p:nvGraphicFramePr>
        <p:xfrm>
          <a:off x="3275856" y="585650"/>
          <a:ext cx="2449473" cy="334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8" name="Equation" r:id="rId24" imgW="1257120" imgH="228600" progId="Equation.DSMT4">
                  <p:embed/>
                </p:oleObj>
              </mc:Choice>
              <mc:Fallback>
                <p:oleObj name="Equation" r:id="rId24" imgW="1257120" imgH="228600" progId="Equation.DSMT4">
                  <p:embed/>
                  <p:pic>
                    <p:nvPicPr>
                      <p:cNvPr id="0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85650"/>
                        <a:ext cx="2449473" cy="3345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82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915566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1275606"/>
            <a:ext cx="422660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dirty="0">
                <a:latin typeface="Arial" pitchFamily="34" charset="0"/>
                <a:cs typeface="Arial" pitchFamily="34" charset="0"/>
              </a:rPr>
              <a:t>Tehát a metszéspontok abszcisszái:</a:t>
            </a: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541263"/>
              </p:ext>
            </p:extLst>
          </p:nvPr>
        </p:nvGraphicFramePr>
        <p:xfrm>
          <a:off x="827584" y="1587473"/>
          <a:ext cx="3054487" cy="69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3" imgW="1295280" imgH="393480" progId="Equation.DSMT4">
                  <p:embed/>
                </p:oleObj>
              </mc:Choice>
              <mc:Fallback>
                <p:oleObj name="Equation" r:id="rId3" imgW="1295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587473"/>
                        <a:ext cx="3054487" cy="696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467544" y="2350227"/>
                <a:ext cx="5256585" cy="114319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A keresett síkidom két részből tevődik össze, egyik  a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[0, 2]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, a másik pedig a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u-HU" sz="20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/>
                            <a:cs typeface="Arial" pitchFamily="34" charset="0"/>
                          </a:rPr>
                          <m:t>2, </m:t>
                        </m:r>
                        <m:f>
                          <m:fPr>
                            <m:ctrlPr>
                              <a:rPr lang="hu-HU" sz="2000" i="1"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hu-HU" sz="2000" i="1">
                                <a:latin typeface="Cambria Math"/>
                                <a:cs typeface="Arial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hu-HU" sz="2000" i="1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 intervallumon található rész.</a:t>
                </a: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50227"/>
                <a:ext cx="5256585" cy="1143198"/>
              </a:xfrm>
              <a:prstGeom prst="rect">
                <a:avLst/>
              </a:prstGeom>
              <a:blipFill rotWithShape="1">
                <a:blip r:embed="rId5"/>
                <a:stretch>
                  <a:fillRect l="-1740" t="-3209" r="-1508" b="-1016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397252"/>
              </p:ext>
            </p:extLst>
          </p:nvPr>
        </p:nvGraphicFramePr>
        <p:xfrm>
          <a:off x="107504" y="3579862"/>
          <a:ext cx="6108972" cy="1033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Equation" r:id="rId6" imgW="2590560" imgH="583920" progId="Equation.DSMT4">
                  <p:embed/>
                </p:oleObj>
              </mc:Choice>
              <mc:Fallback>
                <p:oleObj name="Equation" r:id="rId6" imgW="25905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504" y="3579862"/>
                        <a:ext cx="6108972" cy="1033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7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78" y="1071498"/>
            <a:ext cx="2970126" cy="3523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églalap 11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  <p:sp>
        <p:nvSpPr>
          <p:cNvPr id="9" name="Téglalap 8"/>
          <p:cNvSpPr/>
          <p:nvPr/>
        </p:nvSpPr>
        <p:spPr>
          <a:xfrm>
            <a:off x="107504" y="339502"/>
            <a:ext cx="900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hu-H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Határozd meg a két függvény grafikus képe által közrezárt síkidom</a:t>
            </a:r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területét.</a:t>
            </a:r>
          </a:p>
        </p:txBody>
      </p:sp>
    </p:spTree>
    <p:extLst>
      <p:ext uri="{BB962C8B-B14F-4D97-AF65-F5344CB8AC3E}">
        <p14:creationId xmlns:p14="http://schemas.microsoft.com/office/powerpoint/2010/main" val="385171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838594"/>
              </p:ext>
            </p:extLst>
          </p:nvPr>
        </p:nvGraphicFramePr>
        <p:xfrm>
          <a:off x="737075" y="843558"/>
          <a:ext cx="2005729" cy="556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3" name="Equation" r:id="rId3" imgW="1054080" imgH="419040" progId="Equation.DSMT4">
                  <p:embed/>
                </p:oleObj>
              </mc:Choice>
              <mc:Fallback>
                <p:oleObj name="Equation" r:id="rId3" imgW="1054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7075" y="843558"/>
                        <a:ext cx="2005729" cy="556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244969"/>
              </p:ext>
            </p:extLst>
          </p:nvPr>
        </p:nvGraphicFramePr>
        <p:xfrm>
          <a:off x="2876493" y="987574"/>
          <a:ext cx="2631611" cy="334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4" name="Equation" r:id="rId5" imgW="1257120" imgH="228600" progId="Equation.DSMT4">
                  <p:embed/>
                </p:oleObj>
              </mc:Choice>
              <mc:Fallback>
                <p:oleObj name="Equation" r:id="rId5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6493" y="987574"/>
                        <a:ext cx="2631611" cy="334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39552" y="537525"/>
            <a:ext cx="835292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u-HU" sz="1800" dirty="0">
                <a:latin typeface="Arial" pitchFamily="34" charset="0"/>
                <a:cs typeface="Arial" pitchFamily="34" charset="0"/>
              </a:rPr>
              <a:t>Határozd meg a két függvény grafikus képe által közrezárt síkidom területét.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539552" y="1433413"/>
            <a:ext cx="1202893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18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682789"/>
              </p:ext>
            </p:extLst>
          </p:nvPr>
        </p:nvGraphicFramePr>
        <p:xfrm>
          <a:off x="502840" y="1779662"/>
          <a:ext cx="5221288" cy="70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5" name="Equation" r:id="rId7" imgW="2679480" imgH="482400" progId="Equation.DSMT4">
                  <p:embed/>
                </p:oleObj>
              </mc:Choice>
              <mc:Fallback>
                <p:oleObj name="Equation" r:id="rId7" imgW="2679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840" y="1779662"/>
                        <a:ext cx="5221288" cy="704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467258"/>
              </p:ext>
            </p:extLst>
          </p:nvPr>
        </p:nvGraphicFramePr>
        <p:xfrm>
          <a:off x="577850" y="2382838"/>
          <a:ext cx="4429125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6" name="Equation" r:id="rId9" imgW="2273040" imgH="1015920" progId="Equation.DSMT4">
                  <p:embed/>
                </p:oleObj>
              </mc:Choice>
              <mc:Fallback>
                <p:oleObj name="Equation" r:id="rId9" imgW="22730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7850" y="2382838"/>
                        <a:ext cx="4429125" cy="1484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700787"/>
              </p:ext>
            </p:extLst>
          </p:nvPr>
        </p:nvGraphicFramePr>
        <p:xfrm>
          <a:off x="213925" y="3805674"/>
          <a:ext cx="6014259" cy="854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7" name="Equation" r:id="rId11" imgW="3085920" imgH="583920" progId="Equation.DSMT4">
                  <p:embed/>
                </p:oleObj>
              </mc:Choice>
              <mc:Fallback>
                <p:oleObj name="Equation" r:id="rId11" imgW="30859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925" y="3805674"/>
                        <a:ext cx="6014259" cy="854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505879"/>
              </p:ext>
            </p:extLst>
          </p:nvPr>
        </p:nvGraphicFramePr>
        <p:xfrm>
          <a:off x="6687608" y="4506485"/>
          <a:ext cx="2276880" cy="575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Equation" r:id="rId13" imgW="1168200" imgH="393480" progId="Equation.DSMT4">
                  <p:embed/>
                </p:oleObj>
              </mc:Choice>
              <mc:Fallback>
                <p:oleObj name="Equation" r:id="rId13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87608" y="4506485"/>
                        <a:ext cx="2276880" cy="575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62" name="Picture 7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921" y="987574"/>
            <a:ext cx="2843583" cy="3372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églalap 12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007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21" y="2787774"/>
            <a:ext cx="3291083" cy="210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Arial" pitchFamily="34" charset="0"/>
                <a:cs typeface="Arial" pitchFamily="34" charset="0"/>
              </a:rPr>
              <a:t>Térfogatszámítás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683568" y="1995686"/>
            <a:ext cx="4793300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u-HU" sz="2400" dirty="0">
                <a:latin typeface="Arial" pitchFamily="34" charset="0"/>
                <a:cs typeface="Arial" pitchFamily="34" charset="0"/>
              </a:rPr>
              <a:t>A függvény grafikus képének az </a:t>
            </a:r>
            <a:r>
              <a:rPr lang="hu-HU" sz="2400" i="1" dirty="0" err="1">
                <a:latin typeface="Arial" pitchFamily="34" charset="0"/>
                <a:cs typeface="Arial" pitchFamily="34" charset="0"/>
              </a:rPr>
              <a:t>Ox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> tengely körüli forgatásával kapott test térfogata: </a:t>
            </a:r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854756"/>
              </p:ext>
            </p:extLst>
          </p:nvPr>
        </p:nvGraphicFramePr>
        <p:xfrm>
          <a:off x="847152" y="3425437"/>
          <a:ext cx="3148784" cy="1106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4" imgW="1002960" imgH="469800" progId="Equation.DSMT4">
                  <p:embed/>
                </p:oleObj>
              </mc:Choice>
              <mc:Fallback>
                <p:oleObj name="Equation" r:id="rId4" imgW="10029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7152" y="3425437"/>
                        <a:ext cx="3148784" cy="1106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/>
              <p:cNvSpPr txBox="1"/>
              <p:nvPr/>
            </p:nvSpPr>
            <p:spPr>
              <a:xfrm>
                <a:off x="683568" y="1131590"/>
                <a:ext cx="4536588" cy="807913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Adott az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4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hu-HU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hu-HU" sz="2400" i="1">
                            <a:latin typeface="Cambria Math"/>
                            <a:cs typeface="Arial" pitchFamily="34" charset="0"/>
                          </a:rPr>
                          <m:t>, </m:t>
                        </m:r>
                        <m:r>
                          <a:rPr lang="hu-HU" sz="2400" i="1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hu-HU" sz="24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4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</m:oMath>
                </a14:m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, f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olytonos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2400" dirty="0" err="1">
                    <a:latin typeface="Arial" pitchFamily="34" charset="0"/>
                    <a:cs typeface="Arial" pitchFamily="34" charset="0"/>
                  </a:rPr>
                  <a:t>üggvény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131590"/>
                <a:ext cx="4536588" cy="807913"/>
              </a:xfrm>
              <a:prstGeom prst="rect">
                <a:avLst/>
              </a:prstGeom>
              <a:blipFill rotWithShape="1">
                <a:blip r:embed="rId6"/>
                <a:stretch>
                  <a:fillRect l="-2554" t="-6818" b="-189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379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407" y="987574"/>
            <a:ext cx="3186675" cy="156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42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00334"/>
            <a:ext cx="2241493" cy="204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467010" y="1923678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732884"/>
              </p:ext>
            </p:extLst>
          </p:nvPr>
        </p:nvGraphicFramePr>
        <p:xfrm>
          <a:off x="385660" y="2377013"/>
          <a:ext cx="2602164" cy="914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Equation" r:id="rId4" imgW="1002960" imgH="469800" progId="Equation.DSMT4">
                  <p:embed/>
                </p:oleObj>
              </mc:Choice>
              <mc:Fallback>
                <p:oleObj name="Equation" r:id="rId4" imgW="10029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5660" y="2377013"/>
                        <a:ext cx="2602164" cy="914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59389"/>
              </p:ext>
            </p:extLst>
          </p:nvPr>
        </p:nvGraphicFramePr>
        <p:xfrm>
          <a:off x="3131840" y="3256956"/>
          <a:ext cx="1377448" cy="898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" name="Equation" r:id="rId6" imgW="583920" imgH="507960" progId="Equation.DSMT4">
                  <p:embed/>
                </p:oleObj>
              </mc:Choice>
              <mc:Fallback>
                <p:oleObj name="Equation" r:id="rId6" imgW="5839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31840" y="3256956"/>
                        <a:ext cx="1377448" cy="898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683569" y="4297897"/>
                <a:ext cx="3845027" cy="506101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Tehát: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𝑉</m:t>
                    </m:r>
                    <m:r>
                      <a:rPr lang="en-US" sz="2000" i="1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cs typeface="Arial" pitchFamily="34" charset="0"/>
                          </a:rPr>
                          <m:t>16</m:t>
                        </m:r>
                        <m:r>
                          <a:rPr lang="en-US" sz="2000" i="1">
                            <a:latin typeface="Cambria Math"/>
                            <a:cs typeface="Arial" pitchFamily="34" charset="0"/>
                            <a:sym typeface="Symbol"/>
                          </a:rPr>
                          <m:t>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 (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térfogat egység)</a:t>
                </a: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9" y="4297897"/>
                <a:ext cx="3845027" cy="506101"/>
              </a:xfrm>
              <a:prstGeom prst="rect">
                <a:avLst/>
              </a:prstGeom>
              <a:blipFill rotWithShape="1">
                <a:blip r:embed="rId8"/>
                <a:stretch>
                  <a:fillRect l="-2219" r="-1109" b="-96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zövegdoboz 11"/>
          <p:cNvSpPr txBox="1"/>
          <p:nvPr/>
        </p:nvSpPr>
        <p:spPr>
          <a:xfrm>
            <a:off x="467010" y="411510"/>
            <a:ext cx="822982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Példa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zövegdoboz 12"/>
              <p:cNvSpPr txBox="1"/>
              <p:nvPr/>
            </p:nvSpPr>
            <p:spPr>
              <a:xfrm>
                <a:off x="467009" y="706509"/>
                <a:ext cx="6121215" cy="1095043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Számítsd ki annak a forgástestnek a térfogatát, melyet 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cs typeface="Arial" pitchFamily="34" charset="0"/>
                          </a:rPr>
                          <m:t>0, 4</m:t>
                        </m:r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20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2000" i="1">
                        <a:latin typeface="Cambria Math"/>
                        <a:ea typeface="Cambria Math"/>
                        <a:cs typeface="Arial" pitchFamily="34" charset="0"/>
                      </a:rPr>
                      <m:t>, </m:t>
                    </m:r>
                    <m:r>
                      <a:rPr lang="en-US" sz="20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  függvény grafikus képének az </a:t>
                </a:r>
                <a:r>
                  <a:rPr lang="hu-HU" sz="20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 tengely körüli forgatásával kapunk.</a:t>
                </a:r>
              </a:p>
            </p:txBody>
          </p:sp>
        </mc:Choice>
        <mc:Fallback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09" y="706509"/>
                <a:ext cx="6121215" cy="1095043"/>
              </a:xfrm>
              <a:prstGeom prst="rect">
                <a:avLst/>
              </a:prstGeom>
              <a:blipFill rotWithShape="1">
                <a:blip r:embed="rId9"/>
                <a:stretch>
                  <a:fillRect l="-1494" t="-3333" b="-100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40196"/>
              </p:ext>
            </p:extLst>
          </p:nvPr>
        </p:nvGraphicFramePr>
        <p:xfrm>
          <a:off x="2915816" y="2355726"/>
          <a:ext cx="1630891" cy="963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" name="Equation" r:id="rId10" imgW="838080" imgH="495000" progId="Equation.DSMT4">
                  <p:embed/>
                </p:oleObj>
              </mc:Choice>
              <mc:Fallback>
                <p:oleObj name="Equation" r:id="rId10" imgW="8380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15816" y="2355726"/>
                        <a:ext cx="1630891" cy="963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254950"/>
              </p:ext>
            </p:extLst>
          </p:nvPr>
        </p:nvGraphicFramePr>
        <p:xfrm>
          <a:off x="683569" y="3324925"/>
          <a:ext cx="2403475" cy="8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1" name="Equation" r:id="rId12" imgW="1358640" imgH="469800" progId="Equation.DSMT4">
                  <p:embed/>
                </p:oleObj>
              </mc:Choice>
              <mc:Fallback>
                <p:oleObj name="Equation" r:id="rId12" imgW="13586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569" y="3324925"/>
                        <a:ext cx="2403475" cy="8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521599"/>
              </p:ext>
            </p:extLst>
          </p:nvPr>
        </p:nvGraphicFramePr>
        <p:xfrm>
          <a:off x="4499992" y="3363838"/>
          <a:ext cx="2920108" cy="775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" name="Equation" r:id="rId14" imgW="1815840" imgH="482400" progId="Equation.DSMT4">
                  <p:embed/>
                </p:oleObj>
              </mc:Choice>
              <mc:Fallback>
                <p:oleObj name="Equation" r:id="rId14" imgW="18158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99992" y="3363838"/>
                        <a:ext cx="2920108" cy="775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églalap 1"/>
          <p:cNvSpPr/>
          <p:nvPr/>
        </p:nvSpPr>
        <p:spPr>
          <a:xfrm>
            <a:off x="3743888" y="51470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800" b="1" dirty="0">
                <a:latin typeface="Arial" pitchFamily="34" charset="0"/>
                <a:cs typeface="Arial" pitchFamily="34" charset="0"/>
              </a:rPr>
              <a:t>Térfogatszámítás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13283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21022" y="339502"/>
            <a:ext cx="1129155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>
                <a:latin typeface="Arial" pitchFamily="34" charset="0"/>
                <a:cs typeface="Arial" pitchFamily="34" charset="0"/>
              </a:rPr>
              <a:t>Feladat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539552" y="766758"/>
                <a:ext cx="8568952" cy="10849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Határozzuk meg annak a testnek a térfogatát, amelyet az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  <a:cs typeface="Arial" pitchFamily="34" charset="0"/>
                          </a:rPr>
                          <m:t>−1,3</m:t>
                        </m:r>
                      </m:e>
                    </m:d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22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+4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 függvény grafikus képének az </a:t>
                </a:r>
                <a:r>
                  <a:rPr lang="hu-HU" sz="22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tengely körüli forgatásával nyerünk!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766758"/>
                <a:ext cx="8568952" cy="1084912"/>
              </a:xfrm>
              <a:prstGeom prst="rect">
                <a:avLst/>
              </a:prstGeom>
              <a:blipFill rotWithShape="1">
                <a:blip r:embed="rId2"/>
                <a:stretch>
                  <a:fillRect l="-1210" t="-3933" b="-1179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zövegdoboz 5"/>
          <p:cNvSpPr txBox="1"/>
          <p:nvPr/>
        </p:nvSpPr>
        <p:spPr>
          <a:xfrm>
            <a:off x="560672" y="1906692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Szövegdoboz 1"/>
              <p:cNvSpPr txBox="1"/>
              <p:nvPr/>
            </p:nvSpPr>
            <p:spPr>
              <a:xfrm>
                <a:off x="521023" y="2211710"/>
                <a:ext cx="5882829" cy="994888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𝑉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+4)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000" i="1">
                          <a:latin typeface="Cambria Math"/>
                          <a:ea typeface="Cambria Math"/>
                        </a:rPr>
                        <m:t>𝑑𝑥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+16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+16</m:t>
                              </m:r>
                            </m:e>
                          </m:d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2" name="Szövegdoboz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23" y="2211710"/>
                <a:ext cx="5882829" cy="9948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755576" y="3168537"/>
                <a:ext cx="2964658" cy="771365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𝜋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+16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168537"/>
                <a:ext cx="2964658" cy="7713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gyenes összekötő 8"/>
          <p:cNvCxnSpPr/>
          <p:nvPr/>
        </p:nvCxnSpPr>
        <p:spPr>
          <a:xfrm>
            <a:off x="3635896" y="3246390"/>
            <a:ext cx="0" cy="733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3635896" y="3147814"/>
            <a:ext cx="297197" cy="93102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 smtClean="0"/>
              <a:t>3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-1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Szövegdoboz 12"/>
              <p:cNvSpPr txBox="1"/>
              <p:nvPr/>
            </p:nvSpPr>
            <p:spPr>
              <a:xfrm>
                <a:off x="772571" y="4083918"/>
                <a:ext cx="4375493" cy="529889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𝜋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972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+144+48−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16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−16</m:t>
                            </m:r>
                          </m:e>
                        </m:d>
                      </m:e>
                    </m:d>
                  </m:oMath>
                </a14:m>
                <a:endParaRPr lang="hu-HU" sz="2000" dirty="0"/>
              </a:p>
            </p:txBody>
          </p:sp>
        </mc:Choice>
        <mc:Fallback xmlns="">
          <p:sp>
            <p:nvSpPr>
              <p:cNvPr id="13" name="Szövegdoboz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71" y="4083918"/>
                <a:ext cx="4375493" cy="529889"/>
              </a:xfrm>
              <a:prstGeom prst="rect">
                <a:avLst/>
              </a:prstGeom>
              <a:blipFill rotWithShape="1">
                <a:blip r:embed="rId5"/>
                <a:stretch>
                  <a:fillRect l="-2092" b="-804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/>
              <p:cNvSpPr txBox="1"/>
              <p:nvPr/>
            </p:nvSpPr>
            <p:spPr>
              <a:xfrm>
                <a:off x="5039680" y="4083918"/>
                <a:ext cx="2916696" cy="529889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𝜋</m:t>
                    </m:r>
                    <m:d>
                      <m:d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208+</m:t>
                        </m:r>
                        <m:f>
                          <m:f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3008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15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6128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15</m:t>
                        </m:r>
                      </m:den>
                    </m:f>
                    <m:r>
                      <a:rPr lang="en-US" sz="2000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hu-HU" sz="2000" dirty="0"/>
              </a:p>
            </p:txBody>
          </p:sp>
        </mc:Choice>
        <mc:Fallback xmlns="">
          <p:sp>
            <p:nvSpPr>
              <p:cNvPr id="14" name="Szövegdoboz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680" y="4083918"/>
                <a:ext cx="2916696" cy="529889"/>
              </a:xfrm>
              <a:prstGeom prst="rect">
                <a:avLst/>
              </a:prstGeom>
              <a:blipFill rotWithShape="1">
                <a:blip r:embed="rId6"/>
                <a:stretch>
                  <a:fillRect l="-3138" b="-804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églalap 14"/>
          <p:cNvSpPr/>
          <p:nvPr/>
        </p:nvSpPr>
        <p:spPr>
          <a:xfrm>
            <a:off x="3743888" y="51470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800" b="1" dirty="0">
                <a:latin typeface="Arial" pitchFamily="34" charset="0"/>
                <a:cs typeface="Arial" pitchFamily="34" charset="0"/>
              </a:rPr>
              <a:t>Térfogatszámítás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1373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2" grpId="0"/>
      <p:bldP spid="7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b="1" dirty="0">
                <a:latin typeface="Arial" pitchFamily="34" charset="0"/>
                <a:cs typeface="Arial" pitchFamily="34" charset="0"/>
              </a:rPr>
              <a:t>A határozott integrál alkalmazásai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1" y="987574"/>
            <a:ext cx="1598836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>
                <a:latin typeface="Arial" pitchFamily="34" charset="0"/>
                <a:cs typeface="Arial" pitchFamily="34" charset="0"/>
              </a:rPr>
              <a:t>Összegzés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755576" y="1563638"/>
            <a:ext cx="7920880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Egy függvény grafikus képe és az</a:t>
            </a:r>
            <a:r>
              <a:rPr lang="hu-H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2200" i="1" dirty="0" err="1">
                <a:latin typeface="Arial" pitchFamily="34" charset="0"/>
                <a:cs typeface="Arial" pitchFamily="34" charset="0"/>
              </a:rPr>
              <a:t>Ox</a:t>
            </a:r>
            <a:r>
              <a:rPr lang="hu-HU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tengely által közrezárt síkidom területének 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kiszámítása.</a:t>
            </a:r>
            <a:endParaRPr lang="hu-H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755577" y="2427734"/>
            <a:ext cx="7776864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Két függvény grafikus képe által közrezárt síkidom területének 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kiszámítása.</a:t>
            </a:r>
            <a:endParaRPr lang="hu-H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755577" y="3381841"/>
            <a:ext cx="7776864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A függvény grafikus képének az </a:t>
            </a:r>
            <a:r>
              <a:rPr lang="hu-HU" sz="2200" dirty="0" err="1">
                <a:latin typeface="Arial" pitchFamily="34" charset="0"/>
                <a:cs typeface="Arial" pitchFamily="34" charset="0"/>
              </a:rPr>
              <a:t>Ox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 tengely körüli forgatásakor kapott test térfogatának 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kiszámítása.</a:t>
            </a:r>
            <a:endParaRPr lang="hu-H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87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3" y="195486"/>
            <a:ext cx="156196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Házi feladat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535306" y="483518"/>
                <a:ext cx="8213158" cy="2400144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1.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dirty="0" err="1" smtClean="0">
                    <a:latin typeface="Arial" pitchFamily="34" charset="0"/>
                    <a:cs typeface="Arial" pitchFamily="34" charset="0"/>
                  </a:rPr>
                  <a:t>Sz</a:t>
                </a:r>
                <a:r>
                  <a:rPr lang="hu-HU" sz="1800" dirty="0" err="1">
                    <a:latin typeface="Arial" pitchFamily="34" charset="0"/>
                    <a:cs typeface="Arial" pitchFamily="34" charset="0"/>
                  </a:rPr>
                  <a:t>ámold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ki a következő függvények és az </a:t>
                </a:r>
                <a:r>
                  <a:rPr lang="hu-HU" sz="18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tengely által közrezárt síkidom 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hu-HU" sz="1800" dirty="0" err="1">
                    <a:latin typeface="Arial" pitchFamily="34" charset="0"/>
                    <a:cs typeface="Arial" pitchFamily="34" charset="0"/>
                  </a:rPr>
                  <a:t>erületét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az adott intervallumon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!</a:t>
                </a:r>
              </a:p>
              <a:p>
                <a:r>
                  <a:rPr lang="en-US" sz="1800" b="0" dirty="0" smtClean="0"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hu-HU" sz="1800" b="0" i="1" smtClean="0">
                        <a:latin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18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1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u-HU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hu-HU" sz="18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,  x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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[0; 6]		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+1,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  <a:sym typeface="Symbol"/>
                  </a:rPr>
                  <a:t>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[-4; 4]</a:t>
                </a:r>
              </a:p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−</m:t>
                        </m:r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4</m:t>
                    </m:r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,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  <a:sym typeface="Symbol"/>
                  </a:rPr>
                  <a:t>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[-2; 3]		d)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cs typeface="Arial" pitchFamily="34" charset="0"/>
                                <a:sym typeface="Symbol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2</m:t>
                    </m:r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,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  <a:sym typeface="Symbol"/>
                  </a:rPr>
                  <a:t>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[0; 3]</a:t>
                </a:r>
                <a:endParaRPr lang="en-US" sz="1800" dirty="0"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e)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−4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𝑥</m:t>
                    </m:r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+1,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  <a:sym typeface="Symbol"/>
                  </a:rPr>
                  <a:t>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[0; 3]		f)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=5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𝑠𝑖𝑛𝑥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,  x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∈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[0;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𝜋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]</m:t>
                    </m:r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g)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𝑐𝑜𝑠𝑥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2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  <m:t>;</m:t>
                        </m:r>
                        <m:f>
                          <m:fPr>
                            <m:ctrlP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3</m:t>
                            </m:r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  <a:sym typeface="Symbol"/>
                  </a:rPr>
                  <a:t>		h)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  <a:sym typeface="Symbol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  <a:sym typeface="Symbol"/>
                      </a:rPr>
                      <m:t>𝑡𝑔</m:t>
                    </m:r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𝑥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  <a:sym typeface="Symbol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  <a:sym typeface="Symbol"/>
                      </a:rPr>
                      <m:t>𝑥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  <a:sym typeface="Symbol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4</m:t>
                            </m:r>
                          </m:den>
                        </m:f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  <a:sym typeface="Symbol"/>
                          </a:rPr>
                          <m:t>;</m:t>
                        </m:r>
                        <m:f>
                          <m:fPr>
                            <m:ctrlP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  <a:sym typeface="Symbol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en-US" sz="1800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+4</m:t>
                        </m:r>
                      </m:e>
                    </m:rad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∈[−4,  5]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.</a:t>
                </a:r>
                <a:endParaRPr lang="hu-HU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6" y="483518"/>
                <a:ext cx="8213158" cy="2400144"/>
              </a:xfrm>
              <a:prstGeom prst="rect">
                <a:avLst/>
              </a:prstGeom>
              <a:blipFill rotWithShape="1">
                <a:blip r:embed="rId2"/>
                <a:stretch>
                  <a:fillRect l="-891" t="-1777" r="-66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521022" y="2787774"/>
                <a:ext cx="7696787" cy="1177245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:r>
                  <a:rPr lang="hu-HU" sz="1800" b="1" dirty="0" smtClean="0">
                    <a:latin typeface="Arial" pitchFamily="34" charset="0"/>
                    <a:cs typeface="Arial" pitchFamily="34" charset="0"/>
                  </a:rPr>
                  <a:t>2. 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Számítsd ki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z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𝑔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1800" b="1" i="1" smtClean="0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1800" b="1" i="1" smtClean="0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függvények által közrezárt terület nagyságát!</a:t>
                </a:r>
              </a:p>
              <a:p>
                <a:pPr marL="342900" indent="-342900">
                  <a:buAutoNum type="alphaLcParenR"/>
                </a:pP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  x</a:t>
                </a:r>
                <a:r>
                  <a:rPr lang="hu-HU" sz="1800" baseline="30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,  </a:t>
                </a: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g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 </a:t>
                </a:r>
                <a:r>
                  <a:rPr lang="hu-HU" sz="1800" dirty="0" err="1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+ 6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		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  4x – x</a:t>
                </a:r>
                <a:r>
                  <a:rPr lang="hu-HU" sz="1800" baseline="30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 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 </a:t>
                </a: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g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 </a:t>
                </a:r>
                <a:r>
                  <a:rPr lang="hu-HU" sz="1800" dirty="0" err="1">
                    <a:latin typeface="Arial" pitchFamily="34" charset="0"/>
                    <a:cs typeface="Arial" pitchFamily="34" charset="0"/>
                  </a:rPr>
                  <a:t>x</a:t>
                </a: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c) </a:t>
                </a: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  x</a:t>
                </a:r>
                <a:r>
                  <a:rPr lang="hu-HU" sz="1800" baseline="30000" dirty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 – 6x</a:t>
                </a:r>
                <a:r>
                  <a:rPr lang="hu-HU" sz="1800" baseline="30000" dirty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+ 9x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,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1800" i="1" dirty="0">
                    <a:latin typeface="Arial" pitchFamily="34" charset="0"/>
                    <a:cs typeface="Arial" pitchFamily="34" charset="0"/>
                  </a:rPr>
                  <a:t>g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(x) = 3x – x</a:t>
                </a:r>
                <a:r>
                  <a:rPr lang="hu-HU" sz="1800" baseline="30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hu-HU" sz="1800" dirty="0">
                  <a:latin typeface="Arial" pitchFamily="34" charset="0"/>
                  <a:cs typeface="Arial" pitchFamily="34" charset="0"/>
                </a:endParaRPr>
              </a:p>
              <a:p>
                <a:endParaRPr lang="hu-HU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22" y="2787774"/>
                <a:ext cx="7696787" cy="1177245"/>
              </a:xfrm>
              <a:prstGeom prst="rect">
                <a:avLst/>
              </a:prstGeom>
              <a:blipFill rotWithShape="1">
                <a:blip r:embed="rId3"/>
                <a:stretch>
                  <a:fillRect l="-950" t="-3627" r="-102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églalap 6"/>
          <p:cNvSpPr/>
          <p:nvPr/>
        </p:nvSpPr>
        <p:spPr>
          <a:xfrm>
            <a:off x="3041100" y="51470"/>
            <a:ext cx="3895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800" b="1" dirty="0">
                <a:solidFill>
                  <a:srgbClr val="1F2123"/>
                </a:solidFill>
                <a:latin typeface="Arial" pitchFamily="34" charset="0"/>
                <a:cs typeface="Arial" pitchFamily="34" charset="0"/>
              </a:rPr>
              <a:t>A határozott integrál alkalmazásai</a:t>
            </a:r>
            <a:endParaRPr lang="hu-H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/>
              <p:cNvSpPr txBox="1"/>
              <p:nvPr/>
            </p:nvSpPr>
            <p:spPr>
              <a:xfrm>
                <a:off x="539552" y="3651870"/>
                <a:ext cx="8064896" cy="1411284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1800" b="1" dirty="0" smtClean="0">
                    <a:latin typeface="Arial" pitchFamily="34" charset="0"/>
                    <a:cs typeface="Arial" pitchFamily="34" charset="0"/>
                  </a:rPr>
                  <a:t>3.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Számítsd ki azoknak a forgástesteknek a térfogatát, amelyeket az alábbi függvények grafikonjainak az </a:t>
                </a:r>
                <a:r>
                  <a:rPr lang="hu-HU" sz="18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tengely körüli forgatásával 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kapunk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!</a:t>
                </a:r>
                <a:endParaRPr lang="en-US" sz="1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800" b="0" dirty="0" smtClean="0"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0, 5 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1800" b="1" i="1" smtClean="0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,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			b)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18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Arial" pitchFamily="34" charset="0"/>
                          </a:rPr>
                          <m:t>0, </m:t>
                        </m:r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  <m:r>
                          <a:rPr lang="en-US" sz="1800" i="1">
                            <a:latin typeface="Cambria Math"/>
                            <a:cs typeface="Arial" pitchFamily="34" charset="0"/>
                          </a:rPr>
                          <m:t> </m:t>
                        </m:r>
                      </m:e>
                    </m:d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18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, 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:[−5, 5]</m:t>
                    </m:r>
                  </m:oMath>
                </a14:m>
                <a:r>
                  <a:rPr lang="en-US" sz="1800" dirty="0"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18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, 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25−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		d)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en-US" sz="1800" i="1">
                        <a:latin typeface="Cambria Math"/>
                        <a:cs typeface="Arial" pitchFamily="34" charset="0"/>
                      </a:rPr>
                      <m:t>:[1, 5]</m:t>
                    </m:r>
                  </m:oMath>
                </a14:m>
                <a:r>
                  <a:rPr lang="en-US" sz="1800" dirty="0"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en-US" sz="18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, </m:t>
                    </m:r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80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hu-HU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Szövegdoboz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651870"/>
                <a:ext cx="8064896" cy="1411284"/>
              </a:xfrm>
              <a:prstGeom prst="rect">
                <a:avLst/>
              </a:prstGeom>
              <a:blipFill rotWithShape="1">
                <a:blip r:embed="rId4"/>
                <a:stretch>
                  <a:fillRect l="-983" t="-3017" b="-301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13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Arial" pitchFamily="34" charset="0"/>
                <a:cs typeface="Arial" pitchFamily="34" charset="0"/>
              </a:rPr>
              <a:t>A határozott integrál alkalmazásai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755576" y="987574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u-HU" sz="22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hu-HU" sz="2200" dirty="0" err="1" smtClean="0">
                <a:latin typeface="Arial" pitchFamily="34" charset="0"/>
                <a:cs typeface="Arial" pitchFamily="34" charset="0"/>
              </a:rPr>
              <a:t>ületszámítások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 (kör részeinek területe, szabályos sokszögek területe)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 smtClean="0">
                <a:latin typeface="Arial" pitchFamily="34" charset="0"/>
                <a:cs typeface="Arial" pitchFamily="34" charset="0"/>
              </a:rPr>
              <a:t>felszínszámítás (forgástestek felszíne)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l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akások alapterületének meghatározása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g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rafikon alatti terület meghatározása (fizikai folyamatok, munka)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f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öldrajzi terület meghatározása (földmérés)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c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sillagászat (szektor-terület a szektorsebességhez)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200" dirty="0">
                <a:latin typeface="Arial" pitchFamily="34" charset="0"/>
                <a:cs typeface="Arial" pitchFamily="34" charset="0"/>
              </a:rPr>
              <a:t>f</a:t>
            </a:r>
            <a:r>
              <a:rPr lang="hu-HU" sz="2200" dirty="0" smtClean="0">
                <a:latin typeface="Arial" pitchFamily="34" charset="0"/>
                <a:cs typeface="Arial" pitchFamily="34" charset="0"/>
              </a:rPr>
              <a:t>orgástestek </a:t>
            </a:r>
            <a:r>
              <a:rPr lang="hu-HU" sz="2200" smtClean="0">
                <a:latin typeface="Arial" pitchFamily="34" charset="0"/>
                <a:cs typeface="Arial" pitchFamily="34" charset="0"/>
              </a:rPr>
              <a:t>súlypontjának meghatározása</a:t>
            </a:r>
            <a:endParaRPr lang="hu-HU" sz="2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4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24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zövegdoboz 2"/>
              <p:cNvSpPr txBox="1"/>
              <p:nvPr/>
            </p:nvSpPr>
            <p:spPr>
              <a:xfrm>
                <a:off x="683568" y="843558"/>
                <a:ext cx="4536588" cy="74635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Adott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hu-HU" sz="22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, </m:t>
                        </m:r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2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, f</a:t>
                </a:r>
                <a:r>
                  <a:rPr lang="en-US" sz="2200" dirty="0" err="1">
                    <a:latin typeface="Arial" pitchFamily="34" charset="0"/>
                    <a:cs typeface="Arial" pitchFamily="34" charset="0"/>
                  </a:rPr>
                  <a:t>olytonos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2200" dirty="0" err="1">
                    <a:latin typeface="Arial" pitchFamily="34" charset="0"/>
                    <a:cs typeface="Arial" pitchFamily="34" charset="0"/>
                  </a:rPr>
                  <a:t>üggvény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843558"/>
                <a:ext cx="4536588" cy="746358"/>
              </a:xfrm>
              <a:prstGeom prst="rect">
                <a:avLst/>
              </a:prstGeom>
              <a:blipFill rotWithShape="1">
                <a:blip r:embed="rId3"/>
                <a:stretch>
                  <a:fillRect l="-2151" t="-4878" b="-1788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755576" y="1673825"/>
                <a:ext cx="4770663" cy="1762021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Ha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függvény grafikus képe az </a:t>
                </a:r>
                <a:r>
                  <a:rPr lang="hu-HU" sz="22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tengely fölött található,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22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≥0,   ∀  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, 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,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akkor a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ü</a:t>
                </a:r>
                <a:r>
                  <a:rPr lang="en-US" sz="2200" dirty="0" err="1">
                    <a:latin typeface="Arial" pitchFamily="34" charset="0"/>
                    <a:cs typeface="Arial" pitchFamily="34" charset="0"/>
                  </a:rPr>
                  <a:t>ggv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é</a:t>
                </a:r>
                <a:r>
                  <a:rPr lang="en-US" sz="2200" dirty="0" err="1">
                    <a:latin typeface="Arial" pitchFamily="34" charset="0"/>
                    <a:cs typeface="Arial" pitchFamily="34" charset="0"/>
                  </a:rPr>
                  <a:t>ny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grafikus képe és az </a:t>
                </a:r>
                <a:r>
                  <a:rPr lang="hu-HU" sz="22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tengely által közrezárt síkidom területe:</a:t>
                </a: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673825"/>
                <a:ext cx="4770663" cy="1762021"/>
              </a:xfrm>
              <a:prstGeom prst="rect">
                <a:avLst/>
              </a:prstGeom>
              <a:blipFill rotWithShape="1">
                <a:blip r:embed="rId4"/>
                <a:stretch>
                  <a:fillRect l="-2043" t="-2422" b="-692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86689"/>
              </p:ext>
            </p:extLst>
          </p:nvPr>
        </p:nvGraphicFramePr>
        <p:xfrm>
          <a:off x="235054" y="3615358"/>
          <a:ext cx="5993130" cy="641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5" imgW="2311200" imgH="330120" progId="Equation.DSMT4">
                  <p:embed/>
                </p:oleObj>
              </mc:Choice>
              <mc:Fallback>
                <p:oleObj name="Equation" r:id="rId5" imgW="2311200" imgH="330120" progId="Equation.DSMT4">
                  <p:embed/>
                  <p:pic>
                    <p:nvPicPr>
                      <p:cNvPr id="0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54" y="3615358"/>
                        <a:ext cx="5993130" cy="6417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378" y="915566"/>
            <a:ext cx="2871110" cy="172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068" y="3003799"/>
            <a:ext cx="2718420" cy="171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96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1905000" y="1962150"/>
            <a:ext cx="447994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800" dirty="0" smtClean="0"/>
              <a:t>Eredményes tanulást!</a:t>
            </a:r>
          </a:p>
          <a:p>
            <a:pPr algn="ctr"/>
            <a:r>
              <a:rPr lang="hu-HU" sz="3800" dirty="0" smtClean="0">
                <a:sym typeface="Wingdings" pitchFamily="2" charset="2"/>
              </a:rPr>
              <a:t></a:t>
            </a:r>
            <a:endParaRPr lang="hu-HU" sz="3800" dirty="0" smtClean="0"/>
          </a:p>
        </p:txBody>
      </p:sp>
    </p:spTree>
    <p:extLst>
      <p:ext uri="{BB962C8B-B14F-4D97-AF65-F5344CB8AC3E}">
        <p14:creationId xmlns:p14="http://schemas.microsoft.com/office/powerpoint/2010/main" val="23563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8" y="915566"/>
            <a:ext cx="324802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683568" y="771550"/>
            <a:ext cx="891911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>
                <a:latin typeface="Arial" pitchFamily="34" charset="0"/>
                <a:cs typeface="Arial" pitchFamily="34" charset="0"/>
              </a:rPr>
              <a:t>Példa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683568" y="1257603"/>
                <a:ext cx="5040560" cy="1762021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Adott az   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hu-HU" sz="2200" b="1" i="1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2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= 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 függvény. Számold ki a függvény grafikus képe, az </a:t>
                </a:r>
                <a:r>
                  <a:rPr lang="hu-HU" sz="22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tengely, valamint az </a:t>
                </a:r>
                <a:r>
                  <a:rPr lang="hu-HU" sz="2200" i="1" dirty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= 0 és </a:t>
                </a:r>
                <a:r>
                  <a:rPr lang="hu-HU" sz="2200" i="1" dirty="0">
                    <a:latin typeface="Arial" pitchFamily="34" charset="0"/>
                    <a:cs typeface="Arial" pitchFamily="34" charset="0"/>
                  </a:rPr>
                  <a:t>x 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= 2 egyenesek által határolt síkidom területét.</a:t>
                </a:r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57603"/>
                <a:ext cx="5040560" cy="1762021"/>
              </a:xfrm>
              <a:prstGeom prst="rect">
                <a:avLst/>
              </a:prstGeom>
              <a:blipFill rotWithShape="1">
                <a:blip r:embed="rId4"/>
                <a:stretch>
                  <a:fillRect l="-1935" t="-2422" b="-692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774508"/>
              </p:ext>
            </p:extLst>
          </p:nvPr>
        </p:nvGraphicFramePr>
        <p:xfrm>
          <a:off x="642780" y="3627220"/>
          <a:ext cx="2065371" cy="7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723600" imgH="330120" progId="Equation.DSMT4">
                  <p:embed/>
                </p:oleObj>
              </mc:Choice>
              <mc:Fallback>
                <p:oleObj name="Equation" r:id="rId5" imgW="7236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2780" y="3627220"/>
                        <a:ext cx="2065371" cy="70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465437"/>
              </p:ext>
            </p:extLst>
          </p:nvPr>
        </p:nvGraphicFramePr>
        <p:xfrm>
          <a:off x="2642025" y="3454867"/>
          <a:ext cx="3370135" cy="1087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7" imgW="1180800" imgH="507960" progId="Equation.DSMT4">
                  <p:embed/>
                </p:oleObj>
              </mc:Choice>
              <mc:Fallback>
                <p:oleObj name="Equation" r:id="rId7" imgW="11808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42025" y="3454867"/>
                        <a:ext cx="3370135" cy="1087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églalap 5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68359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15566"/>
            <a:ext cx="2791167" cy="2251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9821"/>
              </p:ext>
            </p:extLst>
          </p:nvPr>
        </p:nvGraphicFramePr>
        <p:xfrm>
          <a:off x="405010" y="2449572"/>
          <a:ext cx="3204216" cy="44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Equation" r:id="rId4" imgW="1358640" imgH="253800" progId="Equation.DSMT4">
                  <p:embed/>
                </p:oleObj>
              </mc:Choice>
              <mc:Fallback>
                <p:oleObj name="Equation" r:id="rId4" imgW="1358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5010" y="2449572"/>
                        <a:ext cx="3204216" cy="449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53145"/>
              </p:ext>
            </p:extLst>
          </p:nvPr>
        </p:nvGraphicFramePr>
        <p:xfrm>
          <a:off x="3563888" y="2361265"/>
          <a:ext cx="2766060" cy="642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Equation" r:id="rId6" imgW="1066680" imgH="330120" progId="Equation.DSMT4">
                  <p:embed/>
                </p:oleObj>
              </mc:Choice>
              <mc:Fallback>
                <p:oleObj name="Equation" r:id="rId6" imgW="10666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63888" y="2361265"/>
                        <a:ext cx="2766060" cy="642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827584" y="2956034"/>
            <a:ext cx="3891578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dirty="0">
                <a:latin typeface="Arial" pitchFamily="34" charset="0"/>
                <a:cs typeface="Arial" pitchFamily="34" charset="0"/>
              </a:rPr>
              <a:t>A terület mindig </a:t>
            </a:r>
            <a:r>
              <a:rPr lang="hu-HU" sz="2200" b="1" dirty="0">
                <a:latin typeface="Arial" pitchFamily="34" charset="0"/>
                <a:cs typeface="Arial" pitchFamily="34" charset="0"/>
              </a:rPr>
              <a:t>pozitív </a:t>
            </a:r>
            <a:r>
              <a:rPr lang="hu-HU" sz="2200" dirty="0">
                <a:latin typeface="Arial" pitchFamily="34" charset="0"/>
                <a:cs typeface="Arial" pitchFamily="34" charset="0"/>
              </a:rPr>
              <a:t>szám.</a:t>
            </a:r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56853"/>
              </p:ext>
            </p:extLst>
          </p:nvPr>
        </p:nvGraphicFramePr>
        <p:xfrm>
          <a:off x="584572" y="3421063"/>
          <a:ext cx="46355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8" imgW="1625400" imgH="482400" progId="Equation.DSMT4">
                  <p:embed/>
                </p:oleObj>
              </mc:Choice>
              <mc:Fallback>
                <p:oleObj name="Equation" r:id="rId8" imgW="1625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84572" y="3421063"/>
                        <a:ext cx="4635500" cy="1035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/>
              <p:cNvSpPr txBox="1"/>
              <p:nvPr/>
            </p:nvSpPr>
            <p:spPr>
              <a:xfrm>
                <a:off x="683568" y="764001"/>
                <a:ext cx="5184576" cy="1022139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Adott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hu-HU" sz="22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𝑎</m:t>
                        </m:r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, </m:t>
                        </m:r>
                        <m:r>
                          <a:rPr lang="hu-HU" sz="2200" i="1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e>
                    </m:d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2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, f</a:t>
                </a:r>
                <a:r>
                  <a:rPr lang="en-US" sz="2200" dirty="0" err="1" smtClean="0">
                    <a:latin typeface="Arial" pitchFamily="34" charset="0"/>
                    <a:cs typeface="Arial" pitchFamily="34" charset="0"/>
                  </a:rPr>
                  <a:t>olytonos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200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hu-HU" sz="2200" dirty="0" err="1">
                    <a:latin typeface="Arial" pitchFamily="34" charset="0"/>
                    <a:cs typeface="Arial" pitchFamily="34" charset="0"/>
                  </a:rPr>
                  <a:t>üggvény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2" name="Szövegdoboz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764001"/>
                <a:ext cx="5184576" cy="1022139"/>
              </a:xfrm>
              <a:prstGeom prst="rect">
                <a:avLst/>
              </a:prstGeom>
              <a:blipFill rotWithShape="1">
                <a:blip r:embed="rId10"/>
                <a:stretch>
                  <a:fillRect l="-1880" b="-1190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505898"/>
              </p:ext>
            </p:extLst>
          </p:nvPr>
        </p:nvGraphicFramePr>
        <p:xfrm>
          <a:off x="395536" y="1907681"/>
          <a:ext cx="3202995" cy="448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Equation" r:id="rId11" imgW="1358640" imgH="253800" progId="Equation.DSMT4">
                  <p:embed/>
                </p:oleObj>
              </mc:Choice>
              <mc:Fallback>
                <p:oleObj name="Equation" r:id="rId11" imgW="1358640" imgH="253800" progId="Equation.DSMT4">
                  <p:embed/>
                  <p:pic>
                    <p:nvPicPr>
                      <p:cNvPr id="0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07681"/>
                        <a:ext cx="3202995" cy="448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465365"/>
              </p:ext>
            </p:extLst>
          </p:nvPr>
        </p:nvGraphicFramePr>
        <p:xfrm>
          <a:off x="3510150" y="1779662"/>
          <a:ext cx="2766421" cy="642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Equation" r:id="rId13" imgW="1066680" imgH="330120" progId="Equation.DSMT4">
                  <p:embed/>
                </p:oleObj>
              </mc:Choice>
              <mc:Fallback>
                <p:oleObj name="Equation" r:id="rId13" imgW="1066680" imgH="330120" progId="Equation.DSMT4">
                  <p:embed/>
                  <p:pic>
                    <p:nvPicPr>
                      <p:cNvPr id="0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150" y="1779662"/>
                        <a:ext cx="2766421" cy="642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églalap 12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09165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1F2123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hu-HU" sz="2400" b="1" dirty="0" err="1">
                <a:solidFill>
                  <a:srgbClr val="1F2123"/>
                </a:solidFill>
                <a:latin typeface="Arial" pitchFamily="34" charset="0"/>
                <a:cs typeface="Arial" pitchFamily="34" charset="0"/>
              </a:rPr>
              <a:t>rületszámítás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752898" y="987574"/>
                <a:ext cx="7923559" cy="1177245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en-US" sz="2400" dirty="0" err="1" smtClean="0">
                    <a:latin typeface="Arial" pitchFamily="34" charset="0"/>
                    <a:cs typeface="Arial" pitchFamily="34" charset="0"/>
                  </a:rPr>
                  <a:t>Egy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folytonos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függvény grafikonja, az </a:t>
                </a:r>
                <a:r>
                  <a:rPr lang="hu-HU" sz="24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 tengely, 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az </a:t>
                </a:r>
                <a:r>
                  <a:rPr lang="hu-HU" sz="2400" i="1" dirty="0">
                    <a:latin typeface="Arial" pitchFamily="34" charset="0"/>
                    <a:cs typeface="Arial" pitchFamily="34" charset="0"/>
                  </a:rPr>
                  <a:t>x =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hu-HU" sz="2400" i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és </a:t>
                </a:r>
                <a:r>
                  <a:rPr lang="hu-HU" sz="2400" i="1" dirty="0">
                    <a:latin typeface="Arial" pitchFamily="34" charset="0"/>
                    <a:cs typeface="Arial" pitchFamily="34" charset="0"/>
                  </a:rPr>
                  <a:t>x = b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egyenesek által közrezárt (korlátos) síkidom területét úgy határozzuk meg, hogy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98" y="987574"/>
                <a:ext cx="7923559" cy="1177245"/>
              </a:xfrm>
              <a:prstGeom prst="rect">
                <a:avLst/>
              </a:prstGeom>
              <a:blipFill rotWithShape="1">
                <a:blip r:embed="rId2"/>
                <a:stretch>
                  <a:fillRect l="-1540" t="-4663" b="-124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752899" y="2139702"/>
            <a:ext cx="7816065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r>
              <a:rPr lang="hu-HU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hu-H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zérus helyei segítségével az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a, b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hu-H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intervallumot részekre bontjuk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hu-H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52898" y="2915965"/>
            <a:ext cx="7816066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meghatározzuk az egyes részintervallumokon a függvény határozott integrálját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hu-H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74466" y="3708053"/>
            <a:ext cx="639015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buFont typeface="Arial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majd a kapott integrálok abszolút értékét összeadjuk.</a:t>
            </a:r>
          </a:p>
        </p:txBody>
      </p:sp>
    </p:spTree>
    <p:extLst>
      <p:ext uri="{BB962C8B-B14F-4D97-AF65-F5344CB8AC3E}">
        <p14:creationId xmlns:p14="http://schemas.microsoft.com/office/powerpoint/2010/main" val="151699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11560" y="483518"/>
            <a:ext cx="1129155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>
                <a:latin typeface="Arial" pitchFamily="34" charset="0"/>
                <a:cs typeface="Arial" pitchFamily="34" charset="0"/>
              </a:rPr>
              <a:t>Feladat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755578" y="861560"/>
                <a:ext cx="7992888" cy="108491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Adott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hu-HU" sz="2200" b="1" i="1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2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=−</m:t>
                    </m:r>
                    <m:sSup>
                      <m:sSupPr>
                        <m:ctrlP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  <m:sup>
                        <m:r>
                          <a:rPr lang="hu-HU" sz="22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hu-HU" sz="2200" i="1">
                        <a:latin typeface="Cambria Math"/>
                        <a:ea typeface="Cambria Math"/>
                        <a:cs typeface="Arial" pitchFamily="34" charset="0"/>
                      </a:rPr>
                      <m:t>+2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 függvény. Határozd meg a függvény grafikus képe és az </a:t>
                </a:r>
                <a:r>
                  <a:rPr lang="hu-HU" sz="22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tengely által közrezárt síkidom területét a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[-3, 3] 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intervallumon.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8" y="861560"/>
                <a:ext cx="7992888" cy="1084912"/>
              </a:xfrm>
              <a:prstGeom prst="rect">
                <a:avLst/>
              </a:prstGeom>
              <a:blipFill rotWithShape="1">
                <a:blip r:embed="rId3"/>
                <a:stretch>
                  <a:fillRect l="-1220" t="-3933" r="-534" b="-1179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zövegdoboz 5"/>
          <p:cNvSpPr txBox="1"/>
          <p:nvPr/>
        </p:nvSpPr>
        <p:spPr>
          <a:xfrm>
            <a:off x="611560" y="1995686"/>
            <a:ext cx="1443344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96912"/>
              </p:ext>
            </p:extLst>
          </p:nvPr>
        </p:nvGraphicFramePr>
        <p:xfrm>
          <a:off x="2000296" y="2067694"/>
          <a:ext cx="1347568" cy="359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4" imgW="571320" imgH="203040" progId="Equation.DSMT4">
                  <p:embed/>
                </p:oleObj>
              </mc:Choice>
              <mc:Fallback>
                <p:oleObj name="Equation" r:id="rId4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00296" y="2067694"/>
                        <a:ext cx="1347568" cy="359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525634"/>
              </p:ext>
            </p:extLst>
          </p:nvPr>
        </p:nvGraphicFramePr>
        <p:xfrm>
          <a:off x="3347864" y="1995686"/>
          <a:ext cx="3033237" cy="44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6" imgW="1168200" imgH="228600" progId="Equation.DSMT4">
                  <p:embed/>
                </p:oleObj>
              </mc:Choice>
              <mc:Fallback>
                <p:oleObj name="Equation" r:id="rId6" imgW="1168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47864" y="1995686"/>
                        <a:ext cx="3033237" cy="445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597"/>
              </p:ext>
            </p:extLst>
          </p:nvPr>
        </p:nvGraphicFramePr>
        <p:xfrm>
          <a:off x="3273934" y="2499742"/>
          <a:ext cx="3413837" cy="40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8" imgW="1447560" imgH="228600" progId="Equation.DSMT4">
                  <p:embed/>
                </p:oleObj>
              </mc:Choice>
              <mc:Fallback>
                <p:oleObj name="Equation" r:id="rId8" imgW="1447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73934" y="2499742"/>
                        <a:ext cx="3413837" cy="4042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519415"/>
              </p:ext>
            </p:extLst>
          </p:nvPr>
        </p:nvGraphicFramePr>
        <p:xfrm>
          <a:off x="3341062" y="2931790"/>
          <a:ext cx="3743243" cy="76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10" imgW="1587240" imgH="431640" progId="Equation.DSMT4">
                  <p:embed/>
                </p:oleObj>
              </mc:Choice>
              <mc:Fallback>
                <p:oleObj name="Equation" r:id="rId10" imgW="1587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41062" y="2931790"/>
                        <a:ext cx="3743243" cy="763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079601"/>
              </p:ext>
            </p:extLst>
          </p:nvPr>
        </p:nvGraphicFramePr>
        <p:xfrm>
          <a:off x="3407153" y="3679043"/>
          <a:ext cx="3503675" cy="76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12" imgW="1485720" imgH="431640" progId="Equation.DSMT4">
                  <p:embed/>
                </p:oleObj>
              </mc:Choice>
              <mc:Fallback>
                <p:oleObj name="Equation" r:id="rId12" imgW="1485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407153" y="3679043"/>
                        <a:ext cx="3503675" cy="763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64554"/>
              </p:ext>
            </p:extLst>
          </p:nvPr>
        </p:nvGraphicFramePr>
        <p:xfrm>
          <a:off x="1989819" y="4443993"/>
          <a:ext cx="144938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14" imgW="558720" imgH="203040" progId="Equation.DSMT4">
                  <p:embed/>
                </p:oleObj>
              </mc:Choice>
              <mc:Fallback>
                <p:oleObj name="Equation" r:id="rId14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89819" y="4443993"/>
                        <a:ext cx="1449383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églalap 12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24646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2" name="Picture 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60" y="1347614"/>
            <a:ext cx="2126552" cy="34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21022" y="1563638"/>
            <a:ext cx="1443344" cy="40780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200" b="1" dirty="0" smtClean="0">
                <a:latin typeface="Arial" pitchFamily="34" charset="0"/>
                <a:cs typeface="Arial" pitchFamily="34" charset="0"/>
              </a:rPr>
              <a:t>Megoldás</a:t>
            </a:r>
            <a:endParaRPr lang="hu-H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11560" y="1923678"/>
            <a:ext cx="5472608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hu-HU" sz="2200" dirty="0">
                <a:latin typeface="Arial" pitchFamily="34" charset="0"/>
                <a:cs typeface="Arial" pitchFamily="34" charset="0"/>
              </a:rPr>
              <a:t>A terület három részből tevődik össze, tehát három integrál összegeként írható fel</a:t>
            </a: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379980"/>
              </p:ext>
            </p:extLst>
          </p:nvPr>
        </p:nvGraphicFramePr>
        <p:xfrm>
          <a:off x="614670" y="2736835"/>
          <a:ext cx="2373154" cy="915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4" imgW="914400" imgH="469800" progId="Equation.DSMT4">
                  <p:embed/>
                </p:oleObj>
              </mc:Choice>
              <mc:Fallback>
                <p:oleObj name="Equation" r:id="rId4" imgW="9144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670" y="2736835"/>
                        <a:ext cx="2373154" cy="915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/>
              <p:cNvSpPr txBox="1"/>
              <p:nvPr/>
            </p:nvSpPr>
            <p:spPr>
              <a:xfrm>
                <a:off x="467544" y="555526"/>
                <a:ext cx="7992888" cy="992579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2000" b="1" dirty="0" smtClean="0">
                    <a:latin typeface="Arial" pitchFamily="34" charset="0"/>
                    <a:cs typeface="Arial" pitchFamily="34" charset="0"/>
                  </a:rPr>
                  <a:t>Feladat: </a:t>
                </a:r>
                <a:r>
                  <a:rPr lang="hu-HU" sz="2000" dirty="0" smtClean="0">
                    <a:latin typeface="Arial" pitchFamily="34" charset="0"/>
                    <a:cs typeface="Arial" pitchFamily="34" charset="0"/>
                  </a:rPr>
                  <a:t>Adott 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az </a:t>
                </a:r>
                <a14:m>
                  <m:oMath xmlns:m="http://schemas.openxmlformats.org/officeDocument/2006/math">
                    <m:r>
                      <a:rPr lang="hu-HU" sz="20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000" i="1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hu-HU" sz="2000" b="1" i="1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20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=−</m:t>
                    </m:r>
                    <m:sSup>
                      <m:sSupPr>
                        <m:ctrlPr>
                          <a:rPr lang="hu-HU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hu-HU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  <m:sup>
                        <m:r>
                          <a:rPr lang="hu-HU" sz="20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hu-HU" sz="2000" i="1">
                        <a:latin typeface="Cambria Math"/>
                        <a:ea typeface="Cambria Math"/>
                        <a:cs typeface="Arial" pitchFamily="34" charset="0"/>
                      </a:rPr>
                      <m:t>+2</m:t>
                    </m:r>
                  </m:oMath>
                </a14:m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  függvény. Határozd meg a függvény grafikus képe és az </a:t>
                </a:r>
                <a:r>
                  <a:rPr lang="hu-HU" sz="20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 tengely által közrezárt síkidom területét a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[-3, 3] </a:t>
                </a:r>
                <a:r>
                  <a:rPr lang="hu-HU" sz="2000" dirty="0">
                    <a:latin typeface="Arial" pitchFamily="34" charset="0"/>
                    <a:cs typeface="Arial" pitchFamily="34" charset="0"/>
                  </a:rPr>
                  <a:t>intervallumon.</a:t>
                </a:r>
              </a:p>
            </p:txBody>
          </p:sp>
        </mc:Choice>
        <mc:Fallback>
          <p:sp>
            <p:nvSpPr>
              <p:cNvPr id="10" name="Szövegdoboz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5526"/>
                <a:ext cx="7992888" cy="992579"/>
              </a:xfrm>
              <a:prstGeom prst="rect">
                <a:avLst/>
              </a:prstGeom>
              <a:blipFill rotWithShape="1">
                <a:blip r:embed="rId6"/>
                <a:stretch>
                  <a:fillRect l="-1144" t="-3681" b="-1165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868164"/>
              </p:ext>
            </p:extLst>
          </p:nvPr>
        </p:nvGraphicFramePr>
        <p:xfrm>
          <a:off x="1046064" y="3719513"/>
          <a:ext cx="15097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7" imgW="774360" imgH="482400" progId="Equation.DSMT4">
                  <p:embed/>
                </p:oleObj>
              </mc:Choice>
              <mc:Fallback>
                <p:oleObj name="Equation" r:id="rId7" imgW="7743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6064" y="3719513"/>
                        <a:ext cx="1509712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468054"/>
              </p:ext>
            </p:extLst>
          </p:nvPr>
        </p:nvGraphicFramePr>
        <p:xfrm>
          <a:off x="2555776" y="3724275"/>
          <a:ext cx="14970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9" imgW="698400" imgH="457200" progId="Equation.DSMT4">
                  <p:embed/>
                </p:oleObj>
              </mc:Choice>
              <mc:Fallback>
                <p:oleObj name="Equation" r:id="rId9" imgW="698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55776" y="3724275"/>
                        <a:ext cx="1497013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554375"/>
              </p:ext>
            </p:extLst>
          </p:nvPr>
        </p:nvGraphicFramePr>
        <p:xfrm>
          <a:off x="4073151" y="3685410"/>
          <a:ext cx="1578969" cy="1034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11" imgW="736560" imgH="482400" progId="Equation.DSMT4">
                  <p:embed/>
                </p:oleObj>
              </mc:Choice>
              <mc:Fallback>
                <p:oleObj name="Equation" r:id="rId11" imgW="736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73151" y="3685410"/>
                        <a:ext cx="1578969" cy="1034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204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44" y="1059582"/>
            <a:ext cx="2126552" cy="34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323528" y="1330628"/>
            <a:ext cx="1321516" cy="37702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hu-HU" sz="2000" b="1" dirty="0">
                <a:latin typeface="Arial" pitchFamily="34" charset="0"/>
                <a:cs typeface="Arial" pitchFamily="34" charset="0"/>
              </a:rPr>
              <a:t>Megoldás</a:t>
            </a: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069415"/>
              </p:ext>
            </p:extLst>
          </p:nvPr>
        </p:nvGraphicFramePr>
        <p:xfrm>
          <a:off x="342127" y="1635646"/>
          <a:ext cx="3293769" cy="449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Equation" r:id="rId4" imgW="1536480" imgH="279360" progId="Equation.DSMT4">
                  <p:embed/>
                </p:oleObj>
              </mc:Choice>
              <mc:Fallback>
                <p:oleObj name="Equation" r:id="rId4" imgW="1536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127" y="1635646"/>
                        <a:ext cx="3293769" cy="449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73238"/>
              </p:ext>
            </p:extLst>
          </p:nvPr>
        </p:nvGraphicFramePr>
        <p:xfrm>
          <a:off x="577527" y="2067694"/>
          <a:ext cx="4354513" cy="686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5" name="Equation" r:id="rId6" imgW="2234880" imgH="469800" progId="Equation.DSMT4">
                  <p:embed/>
                </p:oleObj>
              </mc:Choice>
              <mc:Fallback>
                <p:oleObj name="Equation" r:id="rId6" imgW="22348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7527" y="2067694"/>
                        <a:ext cx="4354513" cy="686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205574"/>
              </p:ext>
            </p:extLst>
          </p:nvPr>
        </p:nvGraphicFramePr>
        <p:xfrm>
          <a:off x="179512" y="2794628"/>
          <a:ext cx="6772147" cy="641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Equation" r:id="rId8" imgW="3822480" imgH="482400" progId="Equation.DSMT4">
                  <p:embed/>
                </p:oleObj>
              </mc:Choice>
              <mc:Fallback>
                <p:oleObj name="Equation" r:id="rId8" imgW="3822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512" y="2794628"/>
                        <a:ext cx="6772147" cy="641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468890"/>
              </p:ext>
            </p:extLst>
          </p:nvPr>
        </p:nvGraphicFramePr>
        <p:xfrm>
          <a:off x="328569" y="3476450"/>
          <a:ext cx="3307327" cy="607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7" name="Equation" r:id="rId10" imgW="1866600" imgH="457200" progId="Equation.DSMT4">
                  <p:embed/>
                </p:oleObj>
              </mc:Choice>
              <mc:Fallback>
                <p:oleObj name="Equation" r:id="rId10" imgW="1866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8569" y="3476450"/>
                        <a:ext cx="3307327" cy="607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824540"/>
              </p:ext>
            </p:extLst>
          </p:nvPr>
        </p:nvGraphicFramePr>
        <p:xfrm>
          <a:off x="351068" y="4155926"/>
          <a:ext cx="3284828" cy="607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8" name="Equation" r:id="rId12" imgW="1854000" imgH="457200" progId="Equation.DSMT4">
                  <p:embed/>
                </p:oleObj>
              </mc:Choice>
              <mc:Fallback>
                <p:oleObj name="Equation" r:id="rId12" imgW="1854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51068" y="4155926"/>
                        <a:ext cx="3284828" cy="6074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813424"/>
              </p:ext>
            </p:extLst>
          </p:nvPr>
        </p:nvGraphicFramePr>
        <p:xfrm>
          <a:off x="4159032" y="4515966"/>
          <a:ext cx="2429192" cy="573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9" name="Equation" r:id="rId14" imgW="1371600" imgH="431640" progId="Equation.DSMT4">
                  <p:embed/>
                </p:oleObj>
              </mc:Choice>
              <mc:Fallback>
                <p:oleObj name="Equation" r:id="rId14" imgW="137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59032" y="4515966"/>
                        <a:ext cx="2429192" cy="573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zövegdoboz 15"/>
              <p:cNvSpPr txBox="1"/>
              <p:nvPr/>
            </p:nvSpPr>
            <p:spPr>
              <a:xfrm>
                <a:off x="251998" y="483518"/>
                <a:ext cx="7992888" cy="90024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hu-HU" sz="1800" b="1" dirty="0" smtClean="0">
                    <a:latin typeface="Arial" pitchFamily="34" charset="0"/>
                    <a:cs typeface="Arial" pitchFamily="34" charset="0"/>
                  </a:rPr>
                  <a:t>Feladat:</a:t>
                </a:r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 Adott 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az </a:t>
                </a:r>
                <a14:m>
                  <m:oMath xmlns:m="http://schemas.openxmlformats.org/officeDocument/2006/math">
                    <m:r>
                      <a:rPr lang="hu-HU" sz="18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1800" i="1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hu-HU" sz="1800" b="1" i="1">
                        <a:latin typeface="Cambria Math"/>
                        <a:cs typeface="Arial" pitchFamily="34" charset="0"/>
                      </a:rPr>
                      <m:t>𝑹</m:t>
                    </m:r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→</m:t>
                    </m:r>
                    <m:r>
                      <a:rPr lang="hu-HU" sz="1800" b="1" i="1">
                        <a:latin typeface="Cambria Math"/>
                        <a:ea typeface="Cambria Math"/>
                        <a:cs typeface="Arial" pitchFamily="34" charset="0"/>
                      </a:rPr>
                      <m:t>𝑹</m:t>
                    </m:r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,  </m:t>
                    </m:r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hu-HU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=−</m:t>
                    </m:r>
                    <m:sSup>
                      <m:sSupPr>
                        <m:ctrlPr>
                          <a:rPr lang="hu-HU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hu-HU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𝑥</m:t>
                        </m:r>
                      </m:e>
                      <m:sup>
                        <m:r>
                          <a:rPr lang="hu-HU" sz="18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𝑥</m:t>
                    </m:r>
                    <m:r>
                      <a:rPr lang="hu-HU" sz="1800" i="1">
                        <a:latin typeface="Cambria Math"/>
                        <a:ea typeface="Cambria Math"/>
                        <a:cs typeface="Arial" pitchFamily="34" charset="0"/>
                      </a:rPr>
                      <m:t>+2</m:t>
                    </m:r>
                  </m:oMath>
                </a14:m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 függvény. Határozd meg a függvény grafikus képe és az </a:t>
                </a:r>
                <a:r>
                  <a:rPr lang="hu-HU" sz="1800" i="1" dirty="0" err="1">
                    <a:latin typeface="Arial" pitchFamily="34" charset="0"/>
                    <a:cs typeface="Arial" pitchFamily="34" charset="0"/>
                  </a:rPr>
                  <a:t>Ox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 tengely által közrezárt síkidom területét </a:t>
                </a:r>
                <a:endParaRPr lang="hu-HU" sz="18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hu-HU" sz="18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[-3, 3] </a:t>
                </a:r>
                <a:r>
                  <a:rPr lang="hu-HU" sz="1800" dirty="0">
                    <a:latin typeface="Arial" pitchFamily="34" charset="0"/>
                    <a:cs typeface="Arial" pitchFamily="34" charset="0"/>
                  </a:rPr>
                  <a:t>intervallumon.</a:t>
                </a:r>
              </a:p>
            </p:txBody>
          </p:sp>
        </mc:Choice>
        <mc:Fallback>
          <p:sp>
            <p:nvSpPr>
              <p:cNvPr id="16" name="Szövegdoboz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98" y="483518"/>
                <a:ext cx="7992888" cy="900246"/>
              </a:xfrm>
              <a:prstGeom prst="rect">
                <a:avLst/>
              </a:prstGeom>
              <a:blipFill rotWithShape="1">
                <a:blip r:embed="rId16"/>
                <a:stretch>
                  <a:fillRect l="-915" t="-4730" b="-108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008572"/>
              </p:ext>
            </p:extLst>
          </p:nvPr>
        </p:nvGraphicFramePr>
        <p:xfrm>
          <a:off x="3707904" y="1491630"/>
          <a:ext cx="2042035" cy="673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Equation" r:id="rId17" imgW="1269720" imgH="419040" progId="Equation.DSMT4">
                  <p:embed/>
                </p:oleObj>
              </mc:Choice>
              <mc:Fallback>
                <p:oleObj name="Equation" r:id="rId17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07904" y="1491630"/>
                        <a:ext cx="2042035" cy="673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166021"/>
              </p:ext>
            </p:extLst>
          </p:nvPr>
        </p:nvGraphicFramePr>
        <p:xfrm>
          <a:off x="6545537" y="4568932"/>
          <a:ext cx="2058911" cy="52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" name="Equation" r:id="rId19" imgW="1549080" imgH="393480" progId="Equation.DSMT4">
                  <p:embed/>
                </p:oleObj>
              </mc:Choice>
              <mc:Fallback>
                <p:oleObj name="Equation" r:id="rId19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545537" y="4568932"/>
                        <a:ext cx="2058911" cy="523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églalap 17"/>
          <p:cNvSpPr/>
          <p:nvPr/>
        </p:nvSpPr>
        <p:spPr>
          <a:xfrm>
            <a:off x="3563888" y="123478"/>
            <a:ext cx="19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hu-HU" sz="1800" b="1" dirty="0" err="1">
                <a:latin typeface="Arial" pitchFamily="34" charset="0"/>
                <a:cs typeface="Arial" pitchFamily="34" charset="0"/>
              </a:rPr>
              <a:t>rületszámítás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40411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>
                <a:solidFill>
                  <a:srgbClr val="1F2123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hu-HU" sz="2400" b="1" dirty="0" err="1">
                <a:solidFill>
                  <a:srgbClr val="1F2123"/>
                </a:solidFill>
                <a:latin typeface="Arial" pitchFamily="34" charset="0"/>
                <a:cs typeface="Arial" pitchFamily="34" charset="0"/>
              </a:rPr>
              <a:t>rületszámítás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/>
              <p:cNvSpPr txBox="1"/>
              <p:nvPr/>
            </p:nvSpPr>
            <p:spPr>
              <a:xfrm>
                <a:off x="539552" y="1131590"/>
                <a:ext cx="5472607" cy="2100575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Adottak az </a:t>
                </a:r>
                <a14:m>
                  <m:oMath xmlns:m="http://schemas.openxmlformats.org/officeDocument/2006/math"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𝑓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𝑔</m:t>
                    </m:r>
                    <m:r>
                      <a:rPr lang="hu-HU" sz="2200" i="1">
                        <a:latin typeface="Cambria Math"/>
                        <a:cs typeface="Arial" pitchFamily="34" charset="0"/>
                      </a:rPr>
                      <m:t>:[</m:t>
                    </m:r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200" i="1">
                        <a:latin typeface="Cambria Math"/>
                        <a:cs typeface="Arial" pitchFamily="34" charset="0"/>
                      </a:rPr>
                      <m:t>]→</m:t>
                    </m:r>
                    <m:r>
                      <a:rPr lang="en-US" sz="2200" i="1">
                        <a:latin typeface="Cambria Math"/>
                        <a:ea typeface="Cambria Math"/>
                        <a:cs typeface="Arial" pitchFamily="34" charset="0"/>
                      </a:rPr>
                      <m:t>𝑅</m:t>
                    </m:r>
                  </m:oMath>
                </a14:m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200" dirty="0" smtClean="0">
                    <a:latin typeface="Arial" pitchFamily="34" charset="0"/>
                    <a:cs typeface="Arial" pitchFamily="34" charset="0"/>
                  </a:rPr>
                  <a:t>folytonos </a:t>
                </a:r>
                <a:r>
                  <a:rPr lang="hu-HU" sz="2200" dirty="0" smtClean="0">
                    <a:latin typeface="Arial" pitchFamily="34" charset="0"/>
                    <a:cs typeface="Arial" pitchFamily="34" charset="0"/>
                  </a:rPr>
                  <a:t>függvények</a:t>
                </a:r>
                <a:r>
                  <a:rPr lang="hu-HU" sz="2200" dirty="0">
                    <a:latin typeface="Arial" pitchFamily="34" charset="0"/>
                    <a:cs typeface="Arial" pitchFamily="34" charset="0"/>
                  </a:rPr>
                  <a:t>. Határozzuk meg a két függvény grafikus képe által közrezárt síkidom területét.</a:t>
                </a:r>
              </a:p>
            </p:txBody>
          </p:sp>
        </mc:Choice>
        <mc:Fallback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31590"/>
                <a:ext cx="5472607" cy="2100575"/>
              </a:xfrm>
              <a:prstGeom prst="rect">
                <a:avLst/>
              </a:prstGeom>
              <a:blipFill rotWithShape="1">
                <a:blip r:embed="rId3"/>
                <a:stretch>
                  <a:fillRect l="-1895" b="-26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296" y="1155849"/>
            <a:ext cx="3124200" cy="21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885947"/>
              </p:ext>
            </p:extLst>
          </p:nvPr>
        </p:nvGraphicFramePr>
        <p:xfrm>
          <a:off x="695821" y="3150416"/>
          <a:ext cx="3732163" cy="1005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1307880" imgH="469800" progId="Equation.DSMT4">
                  <p:embed/>
                </p:oleObj>
              </mc:Choice>
              <mc:Fallback>
                <p:oleObj name="Equation" r:id="rId5" imgW="13078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5821" y="3150416"/>
                        <a:ext cx="3732163" cy="10055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88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953</Words>
  <Application>Microsoft Office PowerPoint</Application>
  <PresentationFormat>Diavetítés a képernyőre (16:9 oldalarány)</PresentationFormat>
  <Paragraphs>99</Paragraphs>
  <Slides>20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20</vt:i4>
      </vt:variant>
    </vt:vector>
  </HeadingPairs>
  <TitlesOfParts>
    <vt:vector size="23" baseType="lpstr">
      <vt:lpstr>Office-téma</vt:lpstr>
      <vt:lpstr>Equation</vt:lpstr>
      <vt:lpstr>MathType 6.0 Equation</vt:lpstr>
      <vt:lpstr>A határozott integrál alkalmazásai</vt:lpstr>
      <vt:lpstr>Területszámítás</vt:lpstr>
      <vt:lpstr>PowerPoint bemutató</vt:lpstr>
      <vt:lpstr>PowerPoint bemutató</vt:lpstr>
      <vt:lpstr>Területszámítás</vt:lpstr>
      <vt:lpstr>PowerPoint bemutató</vt:lpstr>
      <vt:lpstr>PowerPoint bemutató</vt:lpstr>
      <vt:lpstr>PowerPoint bemutató</vt:lpstr>
      <vt:lpstr>Területszámítás</vt:lpstr>
      <vt:lpstr>PowerPoint bemutató</vt:lpstr>
      <vt:lpstr>PowerPoint bemutató</vt:lpstr>
      <vt:lpstr>PowerPoint bemutató</vt:lpstr>
      <vt:lpstr>PowerPoint bemutató</vt:lpstr>
      <vt:lpstr>Térfogatszámítás</vt:lpstr>
      <vt:lpstr>PowerPoint bemutató</vt:lpstr>
      <vt:lpstr>PowerPoint bemutató</vt:lpstr>
      <vt:lpstr>A határozott integrál alkalmazásai</vt:lpstr>
      <vt:lpstr>PowerPoint bemutató</vt:lpstr>
      <vt:lpstr>A határozott integrál alkalmazásai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határozott integrál alkalmazásai</dc:title>
  <dc:creator>admin</dc:creator>
  <cp:lastModifiedBy>admin</cp:lastModifiedBy>
  <cp:revision>71</cp:revision>
  <dcterms:created xsi:type="dcterms:W3CDTF">2020-03-24T08:01:27Z</dcterms:created>
  <dcterms:modified xsi:type="dcterms:W3CDTF">2020-03-31T14:51:19Z</dcterms:modified>
</cp:coreProperties>
</file>