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5" r:id="rId5"/>
    <p:sldId id="260" r:id="rId6"/>
    <p:sldId id="283" r:id="rId7"/>
    <p:sldId id="269" r:id="rId8"/>
    <p:sldId id="261" r:id="rId9"/>
    <p:sldId id="259" r:id="rId10"/>
    <p:sldId id="270" r:id="rId11"/>
    <p:sldId id="262" r:id="rId12"/>
    <p:sldId id="271" r:id="rId13"/>
    <p:sldId id="267" r:id="rId14"/>
    <p:sldId id="264" r:id="rId15"/>
    <p:sldId id="284" r:id="rId16"/>
    <p:sldId id="268" r:id="rId17"/>
    <p:sldId id="273" r:id="rId18"/>
    <p:sldId id="282" r:id="rId19"/>
    <p:sldId id="274" r:id="rId20"/>
    <p:sldId id="275" r:id="rId21"/>
    <p:sldId id="28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BA139-68BE-4ED4-BBD4-A7E6D4BD1C7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65FBD-618F-4EA4-BCE0-3858E22A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4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FBD-618F-4EA4-BCE0-3858E22AC3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2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6600-0F63-49EC-9AE3-055109E2FB02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4AA2-4E78-4F26-9CB3-797DC2E97CF1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7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4068-28CE-46FD-B96E-0BE5C5073D2F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DBC2-9EBD-47AC-B2D8-152E79FB9926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0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0B50-DBCF-4788-846B-7F5081FC3CD4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7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3276-FEC3-4358-9E5B-4ADFCE99FEA1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2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91FA-9BC6-471A-9E65-428E307E88B0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2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6A87-75F2-4999-A974-7E2EF59FE3B8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8447-37D2-40ED-A1D1-C4F5BF231A75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3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CDA-4D80-4617-84B1-C9EEF992E0A5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8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A33C-C89E-42B5-B41A-96BE60208F57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4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606B-E215-4564-8C6C-ED30572AB9AA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BE5D-29AE-4052-8A19-33ACF003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3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6524" y="1122363"/>
            <a:ext cx="9504608" cy="2387600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Primitív függvény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rimitiválható függvény Határozatlan integrál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Felkészítő matematikából a XII. osztály számára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644" y="1553954"/>
            <a:ext cx="10398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70856" y="707534"/>
                <a:ext cx="10482943" cy="5653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algn="just"/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hu-HU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példa </a:t>
                </a:r>
                <a:endParaRPr lang="hu-HU" sz="28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hu-HU" sz="10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Adottak az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hu-HU" sz="23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üggvények, </a:t>
                </a:r>
                <a14:m>
                  <m:oMath xmlns:m="http://schemas.openxmlformats.org/officeDocument/2006/math"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3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Határozd </a:t>
                </a:r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</a:t>
                </a:r>
                <a14:m>
                  <m:oMath xmlns:m="http://schemas.openxmlformats.org/officeDocument/2006/math"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3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sz="23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hu-HU" sz="23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függvény azon </a:t>
                </a:r>
                <a:r>
                  <a:rPr lang="hu-HU" sz="23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függvényét, amelyre </a:t>
                </a:r>
                <a14:m>
                  <m:oMath xmlns:m="http://schemas.openxmlformats.org/officeDocument/2006/math"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hu-HU" sz="23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3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hu-HU" sz="23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endParaRPr lang="hu-HU" sz="1000" b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2" algn="just">
                  <a:lnSpc>
                    <a:spcPct val="110000"/>
                  </a:lnSpc>
                </a:pPr>
                <a:r>
                  <a:rPr lang="hu-HU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</a:t>
                </a: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ás </a:t>
                </a:r>
                <a:endParaRPr lang="hu-HU" sz="2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hu-HU" sz="2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23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hu-HU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f>
                              <m:fPr>
                                <m:ctrlPr>
                                  <a:rPr lang="hu-HU" sz="23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hu-HU" sz="2300" i="1"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hu-HU" sz="2300" i="1">
                                            <a:latin typeface="Cambria Math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hu-HU" sz="2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hu-HU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hu-HU" sz="23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nary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+1) 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hu-HU" sz="2300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  megadja a 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</a:t>
                </a:r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függvényeinek halmazát. </a:t>
                </a:r>
                <a:endParaRPr lang="hu-HU" sz="23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Bármely </a:t>
                </a:r>
                <a:r>
                  <a:rPr lang="hu-HU" sz="23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hu-HU" sz="23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3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primit</m:t>
                    </m:r>
                    <m:r>
                      <m:rPr>
                        <m:nor/>
                      </m:rPr>
                      <a:rPr lang="hu-HU" sz="23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nor/>
                      </m:rPr>
                      <a:rPr lang="hu-HU" sz="23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hu-HU" sz="23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3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hu-HU" sz="23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m:rPr>
                        <m:nor/>
                      </m:rPr>
                      <a:rPr lang="hu-HU" sz="23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ggv</m:t>
                    </m:r>
                    <m:r>
                      <m:rPr>
                        <m:nor/>
                      </m:rPr>
                      <a:rPr lang="hu-HU" sz="23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3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ny</m:t>
                    </m:r>
                    <m:r>
                      <a:rPr lang="hu-HU" sz="23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hu-HU" sz="23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hu-HU" sz="23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300" b="0" i="1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hu-HU" sz="2300" b="0" i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alakú.</a:t>
                </a:r>
              </a:p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Mivel</m:t>
                    </m:r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3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+2∙</m:t>
                    </m:r>
                    <m:f>
                      <m:fPr>
                        <m:ctrlPr>
                          <a:rPr lang="hu-HU" sz="23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+1+</m:t>
                    </m:r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⇒ </a:t>
                </a:r>
                <a:r>
                  <a:rPr lang="hu-HU" sz="23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1, </a:t>
                </a:r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keresett  primitív függvény 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hu-HU" sz="2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hu-H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hu-HU" sz="2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3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6" y="707534"/>
                <a:ext cx="10482943" cy="5653920"/>
              </a:xfrm>
              <a:prstGeom prst="rect">
                <a:avLst/>
              </a:prstGeom>
              <a:blipFill rotWithShape="0">
                <a:blip r:embed="rId2"/>
                <a:stretch>
                  <a:fillRect l="-1222" t="-1078" r="-8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2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6822" y="532855"/>
                <a:ext cx="10696978" cy="572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hu-HU" sz="28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II. A parciális integrálás módszere</a:t>
                </a:r>
                <a:endParaRPr lang="en-US" sz="28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hu-HU" sz="24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Ezt a módszert bizonyos típusú szorzatok integrálására használjuk.</a:t>
                </a:r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endParaRPr lang="en-US" sz="1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Tétel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két függvény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intervallum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). Ha 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deriválható és deriváltjuk folytonos függvény, akkor az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üggvényeknek van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 és</a:t>
                </a: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</m:nary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</m:nary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r>
                  <a:rPr lang="hu-H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10000"/>
                  </a:lnSpc>
                </a:pPr>
                <a:endParaRPr lang="hu-HU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egjeg</a:t>
                </a:r>
                <a:r>
                  <a:rPr lang="hu-HU" sz="2800" b="1" dirty="0" err="1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yzés</a:t>
                </a:r>
                <a:endPara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kiválasztásánál szempont az, hogy tudjuk integrálni 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t,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valamint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 a kapott integrál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kiszámítható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lehetőleg egyszerűbb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legyen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pl. polinomfüggvény esetén csökkenjen a fokszám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2" y="532855"/>
                <a:ext cx="10696978" cy="5729004"/>
              </a:xfrm>
              <a:prstGeom prst="rect">
                <a:avLst/>
              </a:prstGeom>
              <a:blipFill rotWithShape="1">
                <a:blip r:embed="rId2"/>
                <a:stretch>
                  <a:fillRect l="-1197" t="-1064" r="-855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7815" y="644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3700" y="4259592"/>
                <a:ext cx="10401727" cy="1800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3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Így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–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nary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ro-RO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–</m:t>
                        </m:r>
                        <m:r>
                          <a:rPr lang="ro-RO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o-RO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ro-RO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</m:oMath>
                </a14:m>
                <a:r>
                  <a:rPr lang="en-US" sz="2400" dirty="0" smtClean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ine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 halmaz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ro-RO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ro-RO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400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ro-RO" sz="2400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u-H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3000"/>
                  </a:lnSpc>
                </a:pPr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Mivel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ro-RO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hu-HU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</a:t>
                </a:r>
                <a:r>
                  <a:rPr lang="en-US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⇒ </a:t>
                </a:r>
                <a:r>
                  <a:rPr lang="hu-HU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Times New Roman" pitchFamily="18" charset="0"/>
                        <a:cs typeface="Times New Roman" pitchFamily="18" charset="0"/>
                      </a:rPr>
                      <m:t>1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2+</m:t>
                    </m:r>
                    <m:r>
                      <m:rPr>
                        <m:nor/>
                      </m:rP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ro-RO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o-RO" sz="2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0</a:t>
                </a:r>
                <a:r>
                  <a:rPr lang="hu-HU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⇒ </a:t>
                </a:r>
                <a:r>
                  <a:rPr lang="hu-HU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</a:t>
                </a:r>
                <a:r>
                  <a:rPr lang="ro-RO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o-RO" sz="2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</a:p>
              <a:p>
                <a:pPr>
                  <a:lnSpc>
                    <a:spcPct val="113000"/>
                  </a:lnSpc>
                </a:pPr>
                <a:r>
                  <a:rPr lang="hu-HU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⇒ </a:t>
                </a:r>
                <a:r>
                  <a:rPr lang="hu-HU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ro-RO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ro-RO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400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keresett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primitív függvény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00" y="4259592"/>
                <a:ext cx="10401727" cy="1800814"/>
              </a:xfrm>
              <a:prstGeom prst="rect">
                <a:avLst/>
              </a:prstGeom>
              <a:blipFill rotWithShape="0">
                <a:blip r:embed="rId2"/>
                <a:stretch>
                  <a:fillRect l="-938" t="-37966" r="-59" b="-67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3722" y="3238641"/>
                <a:ext cx="4163344" cy="927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3000"/>
                  </a:lnSpc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Legyen:</a:t>
                </a:r>
                <a14:m>
                  <m:oMath xmlns:m="http://schemas.openxmlformats.org/officeDocument/2006/math">
                    <m:r>
                      <a:rPr lang="ro-RO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ro-RO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hu-HU" sz="2400" dirty="0">
                  <a:latin typeface="Cambria Math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400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ro-RO" sz="2400" i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o-RO" sz="24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ro-RO" sz="2400" i="1">
                          <a:latin typeface="Cambria Math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ro-RO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o-RO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o-RO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22" y="3238641"/>
                <a:ext cx="4163344" cy="927049"/>
              </a:xfrm>
              <a:prstGeom prst="rect">
                <a:avLst/>
              </a:prstGeom>
              <a:blipFill rotWithShape="0">
                <a:blip r:embed="rId3"/>
                <a:stretch>
                  <a:fillRect l="-2343" t="-39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36225" y="3238641"/>
                <a:ext cx="4922053" cy="99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3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Kiszámít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juk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o-RO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)=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>
                  <a:lnSpc>
                    <a:spcPct val="113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o-R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ro-RO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o-RO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ro-RO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o-RO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o-RO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o-RO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225" y="3238641"/>
                <a:ext cx="4922053" cy="991618"/>
              </a:xfrm>
              <a:prstGeom prst="rect">
                <a:avLst/>
              </a:prstGeom>
              <a:blipFill rotWithShape="0">
                <a:blip r:embed="rId4"/>
                <a:stretch>
                  <a:fillRect l="-1983" t="-27607" b="-1049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3700" y="642941"/>
                <a:ext cx="10419901" cy="254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3000"/>
                  </a:lnSpc>
                </a:pPr>
                <a:r>
                  <a:rPr lang="hu-HU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hu-HU" sz="2800" b="1" dirty="0" err="1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péld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Határozd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 az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ro-RO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üggvénynek azt 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primitív függvényét,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amelyre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(1)=0</m:t>
                    </m:r>
                  </m:oMath>
                </a14:m>
                <a:endParaRPr lang="en-US" sz="2400" b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endParaRPr lang="ro-RO" sz="1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3000"/>
                  </a:lnSpc>
                </a:pPr>
                <a:r>
                  <a:rPr lang="en-US" sz="28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</a:t>
                </a: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ás.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Tulajdonságokat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a parciális integrálás módszerét alkalmazzuk az integrál kiszámítására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nary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Az első integrál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kiszám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tás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ára a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parciális integrálás módszerét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használjuk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00" y="642941"/>
                <a:ext cx="10419901" cy="2541017"/>
              </a:xfrm>
              <a:prstGeom prst="rect">
                <a:avLst/>
              </a:prstGeom>
              <a:blipFill rotWithShape="0">
                <a:blip r:embed="rId5"/>
                <a:stretch>
                  <a:fillRect l="-1229" t="-1918" r="-878" b="-247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3710361" y="3524599"/>
            <a:ext cx="2560320" cy="418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1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6928" y="557878"/>
                <a:ext cx="10596629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2. példa.</a:t>
                </a:r>
                <a:r>
                  <a:rPr lang="hu-HU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tsd ki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(3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sz="2400" i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(0, +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r>
                  <a:rPr lang="en-GB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</a:t>
                </a:r>
                <a:endParaRPr lang="en-US" sz="2400" b="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endParaRPr lang="en-US" sz="1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28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</a:t>
                </a: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ás.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parciális integrálás módszerét alkalmazzuk.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Mivel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ln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-re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nincs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integr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álási képlet,  de deriválni tudjuk, ezért ezt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lasztjuk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o-RO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nek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Ekkor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28" y="557878"/>
                <a:ext cx="10596629" cy="1615827"/>
              </a:xfrm>
              <a:prstGeom prst="rect">
                <a:avLst/>
              </a:prstGeom>
              <a:blipFill rotWithShape="0">
                <a:blip r:embed="rId2"/>
                <a:stretch>
                  <a:fillRect l="-1208" t="-42642" r="-863" b="-566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6928" y="2391344"/>
                <a:ext cx="26450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ro-RO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o-RO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ro-RO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ro-RO" sz="240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o-RO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o-RO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–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28" y="2391344"/>
                <a:ext cx="2645083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3913" y="2391343"/>
                <a:ext cx="8069641" cy="119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)= 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–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o-RO" sz="24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ro-RO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ro-RO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hu-H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913" y="2391343"/>
                <a:ext cx="8069641" cy="1191801"/>
              </a:xfrm>
              <a:prstGeom prst="rect">
                <a:avLst/>
              </a:prstGeom>
              <a:blipFill rotWithShape="1"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6928" y="4116619"/>
                <a:ext cx="10596629" cy="1251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3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(3</m:t>
                        </m:r>
                        <m:sSup>
                          <m:sSupPr>
                            <m:ctrlPr>
                              <a:rPr lang="en-US" sz="23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hu-H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2)ln</a:t>
                </a:r>
                <a:r>
                  <a:rPr lang="en-US" sz="23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hu-HU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300" i="1">
                        <a:latin typeface="Cambria Math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3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3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hu-HU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m:rPr>
                        <m:nor/>
                      </m:rPr>
                      <a:rPr lang="en-US" sz="23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hu-HU" sz="23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3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3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d>
                          <m:dPr>
                            <m:ctrlPr>
                              <a:rPr lang="en-US" sz="23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30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3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hu-HU" sz="23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en-US" sz="23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3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en-US" sz="23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3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3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30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3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sz="23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3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3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sz="230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hu-HU" sz="23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brk/>
                          </m:rPr>
                          <a:rPr lang="hu-HU" sz="23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3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3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sz="230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3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30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3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3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ro-RO" sz="2300" b="0" i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3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3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3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hu-HU" sz="23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m:rPr>
                        <m:nor/>
                      </m:rPr>
                      <a:rPr lang="en-US" sz="23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hu-HU" sz="23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3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3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3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3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30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  <m:r>
                          <m:rPr>
                            <m:nor/>
                          </m:rPr>
                          <a:rPr lang="ro-RO" sz="23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3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</m:e>
                    </m:nary>
                    <m:sSup>
                      <m:sSupPr>
                        <m:ctrlPr>
                          <a:rPr lang="en-US" sz="23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3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3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hu-HU" sz="23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m:rPr>
                        <m:nor/>
                      </m:rPr>
                      <a:rPr lang="en-US" sz="23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hu-HU" sz="23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f>
                      <m:fPr>
                        <m:ctrlPr>
                          <a:rPr lang="en-US" sz="23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3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 C</a:t>
                </a:r>
                <a:endParaRPr lang="en-US" sz="2300" dirty="0" smtClean="0">
                  <a:latin typeface="French Script MT" panose="03020402040607040605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28" y="4116619"/>
                <a:ext cx="10596629" cy="1251112"/>
              </a:xfrm>
              <a:prstGeom prst="rect">
                <a:avLst/>
              </a:prstGeom>
              <a:blipFill rotWithShape="1">
                <a:blip r:embed="rId5"/>
                <a:stretch>
                  <a:fillRect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9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6816" y="787675"/>
                <a:ext cx="10456984" cy="2512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hu-HU" sz="28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III. A h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elyettesít</a:t>
                </a:r>
                <a:r>
                  <a:rPr lang="hu-HU" sz="28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módszere</a:t>
                </a:r>
              </a:p>
              <a:p>
                <a:pPr algn="just">
                  <a:lnSpc>
                    <a:spcPct val="110000"/>
                  </a:lnSpc>
                </a:pPr>
                <a:endParaRPr lang="hu-H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Tétel.</a:t>
                </a:r>
                <a:r>
                  <a:rPr lang="hu-HU" sz="2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Legyen </a:t>
                </a:r>
                <a:r>
                  <a:rPr lang="hu-HU" sz="2400" b="1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:r>
                  <a:rPr lang="hu-HU" sz="2400" b="1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két intervallum. Ha </a:t>
                </a:r>
                <a14:m>
                  <m:oMath xmlns:m="http://schemas.openxmlformats.org/officeDocument/2006/math">
                    <m:r>
                      <a:rPr lang="ro-RO" sz="2400" b="1" i="1" smtClean="0">
                        <a:latin typeface="Cambria Math"/>
                        <a:cs typeface="Times New Roman" panose="02020603050405020304" pitchFamily="18" charset="0"/>
                      </a:rPr>
                      <m:t>𝒖</m:t>
                    </m:r>
                    <m:r>
                      <a:rPr lang="ro-RO" sz="2400" b="1" i="1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400" b="1" i="1">
                        <a:latin typeface="Cambria Math"/>
                        <a:cs typeface="Times New Roman" panose="02020603050405020304" pitchFamily="18" charset="0"/>
                      </a:rPr>
                      <m:t>𝑰</m:t>
                    </m:r>
                    <m:r>
                      <a:rPr lang="ro-RO" sz="24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𝑱</m:t>
                    </m:r>
                  </m:oMath>
                </a14:m>
                <a:r>
                  <a:rPr lang="ro-RO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deriválható és </a:t>
                </a:r>
                <a14:m>
                  <m:oMath xmlns:m="http://schemas.openxmlformats.org/officeDocument/2006/math">
                    <m:r>
                      <a:rPr lang="ro-RO" sz="2400" b="1" i="1"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r>
                      <a:rPr lang="ro-RO" sz="2400" b="1" i="1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400" b="1" i="1" smtClean="0">
                        <a:latin typeface="Cambria Math"/>
                        <a:cs typeface="Times New Roman" panose="02020603050405020304" pitchFamily="18" charset="0"/>
                      </a:rPr>
                      <m:t>𝑱</m:t>
                    </m:r>
                    <m:r>
                      <a:rPr lang="ro-RO" sz="24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folytonos függvény, melynek egy 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 </a:t>
                </a:r>
                <a:r>
                  <a:rPr lang="hu-HU" sz="2400" b="1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akkor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endParaRPr lang="en-US" sz="1000" b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16" y="787675"/>
                <a:ext cx="10456984" cy="2512419"/>
              </a:xfrm>
              <a:prstGeom prst="rect">
                <a:avLst/>
              </a:prstGeom>
              <a:blipFill rotWithShape="0">
                <a:blip r:embed="rId2"/>
                <a:stretch>
                  <a:fillRect l="-1166" t="-2184" b="-36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6816" y="3470405"/>
                <a:ext cx="10456984" cy="2719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Gyakorlatban</a:t>
                </a: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jel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ljük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sz="2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𝒖</m:t>
                    </m:r>
                    <m:d>
                      <m:dPr>
                        <m:ctrlPr>
                          <a:rPr lang="ro-RO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-vel,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deriv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álva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egyenlőség mindkét oldalát, azt kapjuk, hogy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ro-RO" sz="2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ro-RO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ro-RO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ro-RO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𝒅𝒕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, majd ezek felhasználásával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átalakítjuk az integrált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1000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groupCh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lim>
                        </m:limLow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groupChr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𝑑𝑥</m:t>
                                </m:r>
                              </m:e>
                            </m:groupCh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lim>
                        </m:limLow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ro-RO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o-RO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ro-RO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o-RO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C</a:t>
                </a:r>
                <a:r>
                  <a:rPr lang="ro-RO" sz="2400" dirty="0" smtClean="0">
                    <a:solidFill>
                      <a:schemeClr val="tx1"/>
                    </a:solidFill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o-RO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ro-RO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ro-RO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o-RO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C</a:t>
                </a:r>
                <a:endParaRPr lang="en-US" sz="2400" dirty="0">
                  <a:solidFill>
                    <a:schemeClr val="tx1"/>
                  </a:solidFill>
                  <a:latin typeface="French Script MT" panose="03020402040607040605" pitchFamily="66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16" y="3470405"/>
                <a:ext cx="10456984" cy="2719142"/>
              </a:xfrm>
              <a:prstGeom prst="rect">
                <a:avLst/>
              </a:prstGeom>
              <a:blipFill rotWithShape="0">
                <a:blip r:embed="rId3"/>
                <a:stretch>
                  <a:fillRect l="-874" t="-673" r="-175" b="-181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12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4178" y="904587"/>
                <a:ext cx="10589622" cy="5214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1. példa</a:t>
                </a:r>
                <a:endPara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tsd ki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u-HU" sz="2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rad>
                      </m:e>
                    </m:nary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hu-HU" sz="2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endParaRPr lang="en-US" sz="1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h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elyettesít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ési módszer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haszn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áljuk.</a:t>
                </a:r>
                <a:endParaRPr lang="ro-RO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Jelölés: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ro-RO" sz="2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 smtClean="0">
                        <a:solidFill>
                          <a:srgbClr val="0070C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ro-RO" sz="2400" i="1" smtClean="0">
                        <a:solidFill>
                          <a:srgbClr val="0070C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𝑥𝑑𝑥</m:t>
                    </m:r>
                    <m:r>
                      <a:rPr lang="ro-RO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ro-RO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𝑑𝑡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Ezt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felhasználva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kapjuk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rad>
                      </m:e>
                    </m:nary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rad>
                      </m:e>
                    </m:nary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limLow>
                              <m:limLowPr>
                                <m:ctrlPr>
                                  <a:rPr lang="hu-HU" sz="2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hu-HU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groupChrPr>
                                  <m:e>
                                    <m:sSup>
                                      <m:sSupPr>
                                        <m:ctrlPr>
                                          <a:rPr lang="hu-HU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hu-HU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+4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lim>
                            </m:limLow>
                          </m:e>
                        </m:rad>
                      </m:e>
                    </m:nary>
                    <m:limLow>
                      <m:limLowPr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r>
                              <a:rPr lang="ro-RO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ro-RO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𝑥𝑑𝑥</m:t>
                            </m:r>
                          </m:e>
                        </m:groupChr>
                      </m:e>
                      <m:li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lim>
                    </m:limLow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⇒</a:t>
                </a:r>
              </a:p>
              <a:p>
                <a:pPr algn="just"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rad>
                      </m:e>
                    </m:nary>
                    <m:r>
                      <a:rPr lang="ro-RO" sz="24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ro-RO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ro-RO" sz="2400" i="1" dirty="0">
                        <a:latin typeface="Cambria Math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i="1" dirty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num>
                      <m:den>
                        <m:box>
                          <m:boxPr>
                            <m:ctrlP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French Script MT" panose="03020402040607040605" pitchFamily="66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i="1" dirty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French Script MT" panose="03020402040607040605" pitchFamily="66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o-RO" sz="24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French Script MT" panose="03020402040607040605" pitchFamily="66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⇒</a:t>
                </a:r>
              </a:p>
              <a:p>
                <a:pPr algn="just"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French Script MT" panose="03020402040607040605" pitchFamily="66" charset="0"/>
                    <a:ea typeface="Cambria" panose="02040503050406030204" pitchFamily="18" charset="0"/>
                    <a:cs typeface="Times New Roman" pitchFamily="18" charset="0"/>
                  </a:rPr>
                  <a:t>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78" y="904587"/>
                <a:ext cx="10589622" cy="5214376"/>
              </a:xfrm>
              <a:prstGeom prst="rect">
                <a:avLst/>
              </a:prstGeom>
              <a:blipFill rotWithShape="0">
                <a:blip r:embed="rId2"/>
                <a:stretch>
                  <a:fillRect l="-1151" t="-818" b="-1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3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9985" y="514787"/>
                <a:ext cx="10427060" cy="69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hu-HU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példa.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tsd ki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I</a:t>
                </a:r>
                <a:r>
                  <a:rPr lang="ro-RO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𝑙𝑛𝑥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𝑥𝑙𝑛𝑥</m:t>
                            </m:r>
                          </m:den>
                        </m:f>
                        <m:r>
                          <a:rPr lang="ro-RO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o-RO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ro-RO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1, +∞</m:t>
                        </m:r>
                      </m:e>
                    </m:d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85" y="514787"/>
                <a:ext cx="10427060" cy="698717"/>
              </a:xfrm>
              <a:prstGeom prst="rect">
                <a:avLst/>
              </a:prstGeom>
              <a:blipFill rotWithShape="0">
                <a:blip r:embed="rId2"/>
                <a:stretch>
                  <a:fillRect l="-1169" b="-121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9985" y="1332168"/>
                <a:ext cx="10668000" cy="370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Megoldás.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h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elyettesít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ési módszer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haszn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áljuk.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Jelölés: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ro-RO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o-RO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o-RO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o-RO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ro-RO" sz="2400" b="0" i="1" smtClean="0">
                        <a:solidFill>
                          <a:srgbClr val="0070C0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ro-RO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. </a:t>
                </a:r>
                <a:r>
                  <a:rPr lang="ro-RO" sz="2400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Ezt felhasználva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kapjuk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hogy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3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o-RO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3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3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3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2+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𝑙𝑛𝑥</m:t>
                            </m:r>
                          </m:num>
                          <m:den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𝑥𝑙𝑛𝑥</m:t>
                            </m:r>
                          </m:den>
                        </m:f>
                        <m:r>
                          <a:rPr lang="ro-RO" sz="23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ro-RO" sz="23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3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3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2+</m:t>
                            </m:r>
                            <m:limUpp>
                              <m:limUppPr>
                                <m:ctrlPr>
                                  <a:rPr lang="en-US" sz="23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limUppPr>
                              <m:e>
                                <m:groupChr>
                                  <m:groupChrPr>
                                    <m:chr m:val="⏞"/>
                                    <m:pos m:val="top"/>
                                    <m:vertJc m:val="bot"/>
                                    <m:ctrlPr>
                                      <a:rPr lang="en-US" sz="2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/>
                                      </m:rPr>
                                      <a:rPr lang="en-US" sz="2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2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𝑛𝑥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en-US" sz="2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lim>
                            </m:limUpp>
                          </m:num>
                          <m:den>
                            <m:limLow>
                              <m:limLowPr>
                                <m:ctrlPr>
                                  <a:rPr lang="en-US" sz="23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en-US" sz="2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𝑙𝑛𝑥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en-US" sz="2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lim>
                            </m:limLow>
                          </m:den>
                        </m:f>
                      </m:e>
                    </m:nary>
                    <m:limLow>
                      <m:limLowPr>
                        <m:ctrl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3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sz="23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o-RO" sz="23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  <m:r>
                              <m:rPr>
                                <m:nor/>
                              </m:rPr>
                              <a:rPr lang="en-US" sz="2300" dirty="0" smtClean="0">
                                <a:solidFill>
                                  <a:srgbClr val="0070C0"/>
                                </a:solidFill>
                                <a:latin typeface="Times New Roman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lim>
                    </m:limLow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3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3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3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3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2+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ro-RO" sz="23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  <m:r>
                          <a:rPr lang="ro-RO" sz="23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3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3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3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o-RO" sz="23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  <m:r>
                          <a:rPr lang="ro-RO" sz="23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3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3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300" i="1" dirty="0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3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ro-RO" sz="23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lang="ro-RO" sz="23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3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  <m:r>
                          <a:rPr lang="en-US" sz="23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ro-RO" sz="23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3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3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o-RO" sz="23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 sz="2300" b="0" i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ro-RO" sz="23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23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ro-RO" sz="23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23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  <m:r>
                      <a:rPr lang="ro-RO" sz="23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300" dirty="0">
                        <a:latin typeface="French Script MT" panose="03020402040607040605" pitchFamily="66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ro-RO" sz="23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3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o-RO" sz="23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3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o-RO" sz="23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 sz="2300" b="0" i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ro-RO" sz="23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o-RO" sz="23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o-RO" sz="2300" b="0" i="0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hu-HU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ro-RO" sz="23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unc>
                      <m:funcPr>
                        <m:ctrlPr>
                          <a:rPr lang="en-US" sz="2300" i="1" dirty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 dirty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ro-RO" sz="2300" i="1" dirty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o-RO" sz="23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30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o-RO" sz="23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dirty="0">
                        <a:latin typeface="French Script MT" panose="03020402040607040605" pitchFamily="66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3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3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= 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 i="0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3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30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300" i="0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ro-RO" sz="23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ro-RO" sz="23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30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o-RO" sz="23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en-US" sz="2300" i="1" dirty="0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 i="0" dirty="0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ro-RO" sz="23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ro-RO" sz="230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o-RO" sz="23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dirty="0">
                        <a:latin typeface="French Script MT" panose="03020402040607040605" pitchFamily="66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3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ro-RO" sz="23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</a:t>
                </a:r>
                <a:r>
                  <a:rPr lang="en-US" sz="23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mert</a:t>
                </a:r>
                <a:r>
                  <a:rPr lang="en-US" sz="23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hu-HU" sz="23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ro-RO" sz="2300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23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ro-RO" sz="230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30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1, +∞</m:t>
                        </m:r>
                      </m:e>
                    </m:d>
                    <m:r>
                      <a:rPr lang="ro-RO" sz="23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3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⇒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 i="0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ro-RO" sz="23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ro-RO" sz="23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&gt;0</m:t>
                        </m:r>
                      </m:e>
                    </m:func>
                  </m:oMath>
                </a14:m>
                <a:endParaRPr lang="hu-HU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2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dirty="0" smtClean="0">
                  <a:latin typeface="French Script MT" panose="03020402040607040605" pitchFamily="66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85" y="1332168"/>
                <a:ext cx="10668000" cy="3709349"/>
              </a:xfrm>
              <a:prstGeom prst="rect">
                <a:avLst/>
              </a:prstGeom>
              <a:blipFill rotWithShape="0">
                <a:blip r:embed="rId3"/>
                <a:stretch>
                  <a:fillRect l="-1143" t="-131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3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1469" y="1667325"/>
                <a:ext cx="10482331" cy="4517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hu-HU" sz="2800" b="1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1. f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eladat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üggvény. Határozd meg 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b="0" i="1" dirty="0" smtClean="0">
                  <a:latin typeface="Cambria Math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üggvény azon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függvényét, amelyre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(0)=0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endParaRPr lang="en-US" sz="1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hu-HU" sz="2800" b="1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sz="28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(1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French Script MT" panose="03020402040607040605" pitchFamily="66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keresett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függvény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alkú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mivel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1+</m:t>
                    </m:r>
                    <m:r>
                      <a:rPr lang="hu-HU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=1,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teh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keresett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nek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69" y="1667325"/>
                <a:ext cx="10482331" cy="4517134"/>
              </a:xfrm>
              <a:prstGeom prst="rect">
                <a:avLst/>
              </a:prstGeom>
              <a:blipFill rotWithShape="0">
                <a:blip r:embed="rId2"/>
                <a:stretch>
                  <a:fillRect l="-1221" t="-10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1470" y="655783"/>
            <a:ext cx="10340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Vizsga</a:t>
            </a:r>
            <a:r>
              <a:rPr lang="hu-HU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feladatok, 2020</a:t>
            </a:r>
            <a:endParaRPr lang="en-US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1056068"/>
                <a:ext cx="10439399" cy="466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hu-HU" sz="2800" b="1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hu-HU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eladat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üggvény. Mutasd ki, hogy 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függvény bármely primitív függvénye növekvő az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intervallumon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endParaRPr lang="hu-HU" sz="1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hu-HU" sz="2800" b="1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 </a:t>
                </a:r>
                <a:endParaRPr lang="en-US" sz="28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 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⇒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deriv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lhat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ó és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függvény bármely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primitív függvénye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növekvő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az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intervallumon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⇔  </a:t>
                </a:r>
                <a:r>
                  <a:rPr lang="hu-HU" sz="2400" b="1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)≥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⇔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)≥0, ∀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⇔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⇔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≥0, ∀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igaz (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mert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hu-HU" sz="2400" b="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b="0" dirty="0" smtClean="0">
                  <a:latin typeface="Cambria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eh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át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növekvő az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intervallumon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56068"/>
                <a:ext cx="10439399" cy="4669099"/>
              </a:xfrm>
              <a:prstGeom prst="rect">
                <a:avLst/>
              </a:prstGeom>
              <a:blipFill rotWithShape="0">
                <a:blip r:embed="rId2"/>
                <a:stretch>
                  <a:fillRect l="-1168" t="-914" r="-876" b="-11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6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2092" y="596069"/>
                <a:ext cx="10792497" cy="577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hu-HU" sz="2800" b="1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hu-HU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eladat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az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+4 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ggv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ny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Mutasd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ki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hogy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az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u-HU" sz="2400" i="1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hu-HU" sz="2400" i="1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ggv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ny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rmely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primit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ggv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nye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konk</m:t>
                    </m:r>
                    <m:r>
                      <m:rPr>
                        <m:nor/>
                      </m:rPr>
                      <a:rPr lang="hu-HU" sz="2400" b="0" i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hu-HU" sz="2400" b="0" i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intervallumon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hu-HU" sz="1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hu-HU" sz="2800" b="1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 </a:t>
                </a:r>
                <a:endParaRPr lang="en-US" sz="28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⇒ 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deriv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lhat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ó és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deriv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álható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⇒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i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′′(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ʼ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függvény bármely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primitív függvénye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konk</m:t>
                    </m:r>
                    <m:r>
                      <m:rPr>
                        <m:nor/>
                      </m:rPr>
                      <a:rPr lang="hu-HU" sz="2400" b="1" i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sz="2400" b="1" i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hu-HU" sz="2400" b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hu-HU" sz="2400" b="0" i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intervallumon ha  </a:t>
                </a:r>
                <a:r>
                  <a:rPr lang="hu-HU" sz="2400" b="1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''(</a:t>
                </a:r>
                <a:r>
                  <a:rPr lang="en-US" sz="2400" b="1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⇔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'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)≤0, ∀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400" b="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den>
                        </m:f>
                      </m:e>
                    </m:d>
                    <m:r>
                      <a:rPr lang="en-US" sz="2400" i="1" baseline="66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+4)′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−(2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+4)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en-US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−(2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+4)(2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+4)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+3)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+6−4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≤0,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∀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400" b="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</a:t>
                </a:r>
                <a:r>
                  <a:rPr lang="en-US" sz="2400" b="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következő</a:t>
                </a:r>
                <a:r>
                  <a:rPr lang="hu-HU" sz="2400" b="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előjeltáblázat alapján</a:t>
                </a:r>
                <a:r>
                  <a:rPr lang="en-US" sz="2400" b="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92" y="596069"/>
                <a:ext cx="10792497" cy="5773247"/>
              </a:xfrm>
              <a:prstGeom prst="rect">
                <a:avLst/>
              </a:prstGeom>
              <a:blipFill rotWithShape="0">
                <a:blip r:embed="rId2"/>
                <a:stretch>
                  <a:fillRect l="-1186" t="-845" r="-678" b="-84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6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30308" y="1326524"/>
            <a:ext cx="103296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Primitív függvény, </a:t>
            </a:r>
            <a:r>
              <a:rPr lang="hu-HU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primitiválható</a:t>
            </a:r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függvény</a:t>
            </a:r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Határozatlan integrál</a:t>
            </a:r>
          </a:p>
          <a:p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– meghatározás, tulajdonságok</a:t>
            </a:r>
          </a:p>
          <a:p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– integrálási módszerek</a:t>
            </a:r>
          </a:p>
          <a:p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• képletek, visszavezetés</a:t>
            </a:r>
          </a:p>
          <a:p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• a parciális integrálás módszere</a:t>
            </a:r>
          </a:p>
          <a:p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• a helyettesítés módszere</a:t>
            </a:r>
          </a:p>
          <a:p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Vizsgafeladatok</a:t>
            </a:r>
          </a:p>
          <a:p>
            <a:endParaRPr lang="hu-HU" sz="28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Házi feladat</a:t>
            </a:r>
            <a:endParaRPr lang="hu-HU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308" y="575394"/>
            <a:ext cx="10097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Tartalom</a:t>
            </a:r>
            <a:endParaRPr lang="en-US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fld id="{0FCEBE5D-29AE-4052-8A19-33ACF003592C}" type="slidenum">
              <a:rPr lang="en-US" smtClean="0"/>
              <a:pPr>
                <a:lnSpc>
                  <a:spcPct val="110000"/>
                </a:lnSpc>
              </a:pPr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46219" y="1334259"/>
                <a:ext cx="4018209" cy="1281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−10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=0, 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∆=64−80&lt;0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∄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219" y="1334259"/>
                <a:ext cx="4018209" cy="1281248"/>
              </a:xfrm>
              <a:prstGeom prst="rect">
                <a:avLst/>
              </a:prstGeom>
              <a:blipFill rotWithShape="0">
                <a:blip r:embed="rId2"/>
                <a:stretch>
                  <a:fillRect l="-2276" t="-3333" b="-1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47763" y="1269873"/>
                <a:ext cx="4018210" cy="1957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=0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∆=16−12=4</m:t>
                      </m:r>
                    </m:oMath>
                  </m:oMathPara>
                </a14:m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1,2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3 , 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 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763" y="1269873"/>
                <a:ext cx="4018210" cy="1957652"/>
              </a:xfrm>
              <a:prstGeom prst="rect">
                <a:avLst/>
              </a:prstGeom>
              <a:blipFill rotWithShape="0">
                <a:blip r:embed="rId3"/>
                <a:stretch>
                  <a:fillRect t="-2181" b="-46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H="1">
            <a:off x="7688686" y="2905614"/>
            <a:ext cx="141667" cy="233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69326" y="3330630"/>
                <a:ext cx="6812925" cy="1717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       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−10  −   −   −   −   −   −   −   −      </m:t>
                      </m:r>
                    </m:oMath>
                  </m:oMathPara>
                </a14:m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+3)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i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′′(</m:t>
                    </m:r>
                    <m:r>
                      <m:rPr>
                        <m:nor/>
                      </m:rPr>
                      <a:rPr lang="en-US" sz="2400" i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ʼ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326" y="3330630"/>
                <a:ext cx="6812925" cy="1717393"/>
              </a:xfrm>
              <a:prstGeom prst="rect">
                <a:avLst/>
              </a:prstGeom>
              <a:blipFill rotWithShape="0">
                <a:blip r:embed="rId4"/>
                <a:stretch>
                  <a:fillRect l="-716" t="-2482" b="-35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2069327" y="3746925"/>
            <a:ext cx="6426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69327" y="4601795"/>
            <a:ext cx="6426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069327" y="4151850"/>
            <a:ext cx="6426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12546" y="3314766"/>
            <a:ext cx="0" cy="156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46218" y="5482217"/>
                <a:ext cx="9955369" cy="466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Tehát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''(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konk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hu-HU" sz="24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intervallumon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218" y="5482217"/>
                <a:ext cx="9955369" cy="466987"/>
              </a:xfrm>
              <a:prstGeom prst="rect">
                <a:avLst/>
              </a:prstGeom>
              <a:blipFill rotWithShape="0">
                <a:blip r:embed="rId5"/>
                <a:stretch>
                  <a:fillRect l="-919" t="-9091" b="-2857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6217" y="783771"/>
            <a:ext cx="9955369" cy="46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Meghatározzuk a számláló, nevező, majd a tört előjelét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8640" y="656030"/>
                <a:ext cx="10465158" cy="13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hu-HU" sz="2800" b="1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hu-HU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eladat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m:rPr>
                        <m:nor/>
                      </m:rPr>
                      <a:rPr lang="en-US" sz="24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ggv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ny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Mutasd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ki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hogy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az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u-HU" sz="2400" i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hu-HU" sz="2400" i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ggv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ny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rmely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primit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ggv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ny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csak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egy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inflexi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pontja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van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0" y="656030"/>
                <a:ext cx="10465158" cy="1378839"/>
              </a:xfrm>
              <a:prstGeom prst="rect">
                <a:avLst/>
              </a:prstGeom>
              <a:blipFill rotWithShape="0">
                <a:blip r:embed="rId2"/>
                <a:stretch>
                  <a:fillRect l="-1224" t="-4425" b="-39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6154" y="2053873"/>
                <a:ext cx="10742851" cy="259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hu-HU" sz="2800" b="1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en-US" sz="28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 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o-RO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 f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deriv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álható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⇒</a:t>
                </a:r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i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′′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ʼ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i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hu-HU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54" y="2053873"/>
                <a:ext cx="10742851" cy="2597634"/>
              </a:xfrm>
              <a:prstGeom prst="rect">
                <a:avLst/>
              </a:prstGeom>
              <a:blipFill rotWithShape="0">
                <a:blip r:embed="rId3"/>
                <a:stretch>
                  <a:fillRect l="-1135" t="-23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8640" y="3777204"/>
                <a:ext cx="3613691" cy="2529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i="1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′′(</m:t>
                    </m:r>
                    <m:r>
                      <m:rPr>
                        <m:nor/>
                      </m:rPr>
                      <a:rPr lang="en-US" sz="2400" i="1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i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i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+3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ʼʼ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gyöke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0" y="3777204"/>
                <a:ext cx="3613691" cy="2529923"/>
              </a:xfrm>
              <a:prstGeom prst="rect">
                <a:avLst/>
              </a:prstGeom>
              <a:blipFill rotWithShape="0">
                <a:blip r:embed="rId4"/>
                <a:stretch>
                  <a:fillRect l="-2698" t="-1687" b="-33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71309" y="3716107"/>
                <a:ext cx="506139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−∞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−3        0                ∞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 i="1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′′(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−−−−−−0++0+++++</m:t>
                      </m:r>
                    </m:oMath>
                  </m:oMathPara>
                </a14:m>
                <a:endParaRPr lang="hu-HU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F(x)        </a:t>
                </a:r>
              </a:p>
              <a:p>
                <a:pPr>
                  <a:lnSpc>
                    <a:spcPct val="110000"/>
                  </a:lnSpc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309" y="3716107"/>
                <a:ext cx="5061397" cy="1687963"/>
              </a:xfrm>
              <a:prstGeom prst="rect">
                <a:avLst/>
              </a:prstGeom>
              <a:blipFill rotWithShape="0">
                <a:blip r:embed="rId5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70B667C-6C69-49E1-971D-5FDECFF6C3B5}"/>
              </a:ext>
            </a:extLst>
          </p:cNvPr>
          <p:cNvGrpSpPr/>
          <p:nvPr/>
        </p:nvGrpSpPr>
        <p:grpSpPr>
          <a:xfrm>
            <a:off x="5304901" y="3716107"/>
            <a:ext cx="4680791" cy="1224000"/>
            <a:chOff x="5207235" y="3716107"/>
            <a:chExt cx="4680791" cy="12240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208026" y="4142760"/>
              <a:ext cx="46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92431" y="3716107"/>
              <a:ext cx="0" cy="122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207235" y="4526773"/>
              <a:ext cx="46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>
            <a:off x="6296158" y="4697206"/>
            <a:ext cx="913327" cy="224609"/>
          </a:xfrm>
          <a:custGeom>
            <a:avLst/>
            <a:gdLst>
              <a:gd name="connsiteX0" fmla="*/ 0 w 1390918"/>
              <a:gd name="connsiteY0" fmla="*/ 193478 h 232115"/>
              <a:gd name="connsiteX1" fmla="*/ 656822 w 1390918"/>
              <a:gd name="connsiteY1" fmla="*/ 295 h 232115"/>
              <a:gd name="connsiteX2" fmla="*/ 1390918 w 1390918"/>
              <a:gd name="connsiteY2" fmla="*/ 232115 h 23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0918" h="232115">
                <a:moveTo>
                  <a:pt x="0" y="193478"/>
                </a:moveTo>
                <a:cubicBezTo>
                  <a:pt x="212501" y="93666"/>
                  <a:pt x="425002" y="-6145"/>
                  <a:pt x="656822" y="295"/>
                </a:cubicBezTo>
                <a:cubicBezTo>
                  <a:pt x="888642" y="6734"/>
                  <a:pt x="1139780" y="119424"/>
                  <a:pt x="1390918" y="2321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106042" y="4692379"/>
            <a:ext cx="1009115" cy="229436"/>
          </a:xfrm>
          <a:custGeom>
            <a:avLst/>
            <a:gdLst>
              <a:gd name="connsiteX0" fmla="*/ 0 w 1790164"/>
              <a:gd name="connsiteY0" fmla="*/ 25758 h 296312"/>
              <a:gd name="connsiteX1" fmla="*/ 914400 w 1790164"/>
              <a:gd name="connsiteY1" fmla="*/ 296214 h 296312"/>
              <a:gd name="connsiteX2" fmla="*/ 1790164 w 1790164"/>
              <a:gd name="connsiteY2" fmla="*/ 0 h 296312"/>
              <a:gd name="connsiteX3" fmla="*/ 1790164 w 1790164"/>
              <a:gd name="connsiteY3" fmla="*/ 0 h 29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164" h="296312">
                <a:moveTo>
                  <a:pt x="0" y="25758"/>
                </a:moveTo>
                <a:cubicBezTo>
                  <a:pt x="308019" y="163132"/>
                  <a:pt x="616039" y="300507"/>
                  <a:pt x="914400" y="296214"/>
                </a:cubicBezTo>
                <a:cubicBezTo>
                  <a:pt x="1212761" y="291921"/>
                  <a:pt x="1790164" y="0"/>
                  <a:pt x="1790164" y="0"/>
                </a:cubicBezTo>
                <a:lnTo>
                  <a:pt x="1790164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84877" y="5217827"/>
                <a:ext cx="6768921" cy="87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Mivel 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=−3</m:t>
                    </m:r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pontban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történt előjelváltás, ezért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egyedüli inflexiós pont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=−3.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877" y="5217827"/>
                <a:ext cx="6768921" cy="874983"/>
              </a:xfrm>
              <a:prstGeom prst="rect">
                <a:avLst/>
              </a:prstGeom>
              <a:blipFill rotWithShape="0">
                <a:blip r:embed="rId6"/>
                <a:stretch>
                  <a:fillRect l="-1351" t="-4895" r="-541" b="-153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4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5733" y="579549"/>
            <a:ext cx="9968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hu-HU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ázi feladat</a:t>
            </a:r>
            <a:endParaRPr lang="en-US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0527" y="1310776"/>
                <a:ext cx="10413274" cy="501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4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1.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Adott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∈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−∞,1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−2,  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∈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1,∞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Igazold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függvénynek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van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primitív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függvénye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n.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14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2.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Igazold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0,∞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függvény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14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egy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primitív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függvénye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üggvénynek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lvl="0">
                  <a:lnSpc>
                    <a:spcPct val="114000"/>
                  </a:lnSpc>
                </a:pPr>
                <a:endParaRPr lang="hu-HU" sz="2400" i="1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14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3.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értéket úgy, hogy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0" dirty="0" smtClean="0"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i="0" dirty="0" smtClean="0">
                    <a:latin typeface="+mj-lt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14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függvény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primitív függvénye legyen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0" dirty="0" smtClean="0"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i="0" dirty="0" smtClean="0">
                    <a:latin typeface="+mj-lt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14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üggvénynek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27" y="1310776"/>
                <a:ext cx="10413274" cy="5012334"/>
              </a:xfrm>
              <a:prstGeom prst="rect">
                <a:avLst/>
              </a:prstGeom>
              <a:blipFill rotWithShape="0">
                <a:blip r:embed="rId2"/>
                <a:stretch>
                  <a:fillRect l="-878" b="-182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3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2885" y="656823"/>
                <a:ext cx="10490915" cy="5133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hu-HU" sz="24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Adottak az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f, F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1−3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üggvények.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Igazold,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egy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primitív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függvénye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nek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5.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Igazold,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függvény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ármely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primitív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függvénye növekvő az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-en.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6.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Igazold,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ármely primitív függvénye konkáv az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1,∞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7.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Mutasd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függvény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ármely primitív függvényenek pontosan két inflexiós pontja van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85" y="656823"/>
                <a:ext cx="10490915" cy="5133649"/>
              </a:xfrm>
              <a:prstGeom prst="rect">
                <a:avLst/>
              </a:prstGeom>
              <a:blipFill rotWithShape="0">
                <a:blip r:embed="rId2"/>
                <a:stretch>
                  <a:fillRect l="-930" b="-17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5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1641" y="4191154"/>
            <a:ext cx="10019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Szilágyi Judit matematikatanár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Báthory István Líceum, Kolozsvár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Kovács Márta </a:t>
            </a: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matematikatanár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Kolozsvári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Református Kollégium</a:t>
            </a:r>
          </a:p>
          <a:p>
            <a:pPr algn="ctr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860" y="1789611"/>
            <a:ext cx="7341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Jó munkát, sok sikert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6809" y="2120774"/>
                <a:ext cx="10546991" cy="4062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hu-HU" sz="28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1. értelmezés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hu-HU" sz="28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 defTabSz="540000">
                  <a:lnSpc>
                    <a:spcPct val="120000"/>
                  </a:lnSpc>
                </a:pP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Az </a:t>
                </a:r>
                <a14:m>
                  <m:oMath xmlns:m="http://schemas.openxmlformats.org/officeDocument/2006/math">
                    <m:r>
                      <a:rPr lang="ro-RO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ro-RO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ro-RO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intervallum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üggvény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</a:t>
                </a: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vá</a:t>
                </a: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lhat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ó</a:t>
                </a: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nak</a:t>
                </a: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nevezz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ük, ha létezik egy olyan</a:t>
                </a:r>
                <a14:m>
                  <m:oMath xmlns:m="http://schemas.openxmlformats.org/officeDocument/2006/math">
                    <m:r>
                      <a:rPr lang="hu-HU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ro-RO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ro-RO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üggvény, amely deriválható és </a:t>
                </a:r>
                <a:b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A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hu-HU" sz="2400" b="1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-et az </a:t>
                </a:r>
                <a:r>
                  <a:rPr lang="hu-HU" sz="2400" b="1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függvényének nevezzük. </a:t>
                </a:r>
              </a:p>
              <a:p>
                <a:pPr algn="just">
                  <a:lnSpc>
                    <a:spcPct val="120000"/>
                  </a:lnSpc>
                </a:pPr>
                <a:endParaRPr lang="en-US" sz="1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Megj</a:t>
                </a:r>
                <a:r>
                  <a:rPr lang="hu-HU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egyzés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primitív függvénye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-nek, akkor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szintén primitív függvénye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-nek, ahol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állandó függvény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Ez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primitiválható, akkor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végtelen sok primitív függvénye van.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10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Jelölés: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French Script MT" panose="03020402040607040605" pitchFamily="66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az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függvény primitív függvényeinek halmaza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09" y="2120774"/>
                <a:ext cx="10546991" cy="4062074"/>
              </a:xfrm>
              <a:prstGeom prst="rect">
                <a:avLst/>
              </a:prstGeom>
              <a:blipFill>
                <a:blip r:embed="rId2"/>
                <a:stretch>
                  <a:fillRect l="-1155" t="-751" r="-867" b="-270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06809" y="589570"/>
            <a:ext cx="10667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Primitív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</a:t>
            </a:r>
            <a:r>
              <a:rPr lang="hu-HU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ü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ggv</a:t>
            </a:r>
            <a:r>
              <a:rPr lang="hu-HU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ény, primitiválható függvény </a:t>
            </a:r>
            <a:r>
              <a:rPr lang="hu-HU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Határozatlan </a:t>
            </a:r>
            <a:r>
              <a:rPr lang="hu-HU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integrál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6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2638" y="786940"/>
                <a:ext cx="10431162" cy="556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3000"/>
                  </a:lnSpc>
                </a:pPr>
                <a:r>
                  <a:rPr lang="hu-HU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Tulajdonságok</a:t>
                </a:r>
                <a:endParaRPr lang="hu-HU" sz="2800" b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3000"/>
                  </a:lnSpc>
                </a:pPr>
                <a:endParaRPr lang="hu-HU" sz="1000" b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3000"/>
                  </a:lnSpc>
                  <a:buAutoNum type="arabicPeriod"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függvény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folytonos</a:t>
                </a:r>
                <a:r>
                  <a:rPr lang="hu-HU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-n,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akkor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-nek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létezik primitív függvénye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(azaz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primitiválható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3000"/>
                  </a:lnSpc>
                </a:pPr>
                <a:endParaRPr lang="hu-HU" sz="1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3000"/>
                  </a:lnSpc>
                  <a:buAutoNum type="arabicPeriod" startAt="2"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függvény </a:t>
                </a:r>
                <a:r>
                  <a:rPr lang="hu-HU" sz="24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nem </a:t>
                </a:r>
                <a:r>
                  <a:rPr lang="hu-HU" sz="2400" b="1" dirty="0" err="1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Darboux-tulajdonságú</a:t>
                </a:r>
                <a:r>
                  <a:rPr lang="hu-HU" sz="24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akkor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-nek</a:t>
                </a:r>
                <a:r>
                  <a:rPr lang="hu-HU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nem létezik 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(azaz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nem </a:t>
                </a:r>
                <a:r>
                  <a:rPr lang="hu-HU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primitiválható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3000"/>
                  </a:lnSpc>
                </a:pP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Megjegyzés: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257300" lvl="2" indent="-342900" algn="just">
                  <a:lnSpc>
                    <a:spcPct val="113000"/>
                  </a:lnSpc>
                  <a:buFont typeface="Arial" pitchFamily="34" charset="0"/>
                  <a:buChar char="•"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függvénynek van elsőfajú szakadási pontja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akkor </a:t>
                </a:r>
                <a:r>
                  <a:rPr lang="hu-HU" sz="2400" b="1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nem </a:t>
                </a:r>
                <a:r>
                  <a:rPr lang="hu-HU" sz="2400" b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primitiválható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257300" lvl="2" indent="-342900" algn="just" defTabSz="540000">
                  <a:lnSpc>
                    <a:spcPct val="113000"/>
                  </a:lnSpc>
                  <a:buFont typeface="Arial" pitchFamily="34" charset="0"/>
                  <a:buChar char="•"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függvény esetén </a:t>
                </a:r>
                <a:r>
                  <a:rPr lang="hu-HU" sz="2400" b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Im</a:t>
                </a:r>
                <a:r>
                  <a:rPr lang="hu-HU" sz="2400" b="1" i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b="1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nem intervallum, akkor </a:t>
                </a:r>
                <a:r>
                  <a:rPr lang="hu-HU" sz="2400" b="1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nem </a:t>
                </a:r>
                <a:r>
                  <a:rPr lang="hu-HU" sz="2400" b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primitiválható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Például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függvény képhalmaza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Im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nem intervallum, tehát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nem </a:t>
                </a:r>
                <a:r>
                  <a:rPr lang="hu-HU" sz="2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primitiválható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38" y="786940"/>
                <a:ext cx="10431162" cy="5569410"/>
              </a:xfrm>
              <a:prstGeom prst="rect">
                <a:avLst/>
              </a:prstGeom>
              <a:blipFill rotWithShape="0">
                <a:blip r:embed="rId2"/>
                <a:stretch>
                  <a:fillRect l="-1168" t="-875" r="-876" b="-13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75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5192" y="3957384"/>
                <a:ext cx="105390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hu-HU" sz="2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92" y="3957384"/>
                <a:ext cx="10539047" cy="1826334"/>
              </a:xfrm>
              <a:prstGeom prst="rect">
                <a:avLst/>
              </a:prstGeom>
              <a:blipFill rotWithShape="0">
                <a:blip r:embed="rId2"/>
                <a:stretch>
                  <a:fillRect l="-1100" t="-3333" b="-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2338" y="3130812"/>
            <a:ext cx="105390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1052" y="653442"/>
                <a:ext cx="10442748" cy="369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3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hu-HU" sz="28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értelmezés</a:t>
                </a:r>
                <a:endParaRPr lang="hu-HU" sz="2800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3000"/>
                  </a:lnSpc>
                </a:pP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ro-RO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ro-RO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folytonos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üggvény primitív függvényeinek halmazát határozatlan  integrálnak nevezzük. 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Jel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ölés: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3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eh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át                             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24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FF0000"/>
                        </a:solidFill>
                        <a:latin typeface="French Script MT" panose="03020402040607040605" pitchFamily="66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hu-HU" sz="24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endParaRPr lang="en-US" sz="2400" b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3000"/>
                  </a:lnSpc>
                </a:pPr>
                <a:endParaRPr lang="en-US" sz="10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3000"/>
                  </a:lnSpc>
                </a:pP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Megj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egyzés</a:t>
                </a: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endParaRPr lang="hu-HU" sz="2400" b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3000"/>
                  </a:lnSpc>
                </a:pP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értelmezés alapján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hu-HU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hu-HU" sz="2400" b="0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FF0000"/>
                        </a:solidFill>
                        <a:latin typeface="French Script MT" panose="03020402040607040605" pitchFamily="66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ármely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deriv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álható függvény esetén.</a:t>
                </a:r>
                <a:r>
                  <a:rPr lang="hu-HU" sz="2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hu-HU" sz="2800" b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3000"/>
                  </a:lnSpc>
                </a:pPr>
                <a:endParaRPr lang="hu-HU" sz="10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52" y="653442"/>
                <a:ext cx="10442748" cy="3694473"/>
              </a:xfrm>
              <a:prstGeom prst="rect">
                <a:avLst/>
              </a:prstGeom>
              <a:blipFill rotWithShape="0">
                <a:blip r:embed="rId3"/>
                <a:stretch>
                  <a:fillRect l="-1167" t="-1320" r="-875" b="-99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4753" y="4020694"/>
                <a:ext cx="10539047" cy="198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3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Tulajdonságok</a:t>
                </a:r>
              </a:p>
              <a:p>
                <a:pPr algn="just">
                  <a:lnSpc>
                    <a:spcPct val="113000"/>
                  </a:lnSpc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folytonos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függvények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intervallumon és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 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akkor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</a:t>
                </a:r>
              </a:p>
              <a:p>
                <a:pPr marL="457200" indent="-457200" algn="just">
                  <a:lnSpc>
                    <a:spcPct val="113000"/>
                  </a:lnSpc>
                  <a:buFont typeface="+mj-lt"/>
                  <a:buAutoNum type="arabicPeriod"/>
                </a:pPr>
                <a:r>
                  <a:rPr lang="hu-HU" sz="2400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hu-HU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3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hu-H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hu-HU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α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53" y="4020694"/>
                <a:ext cx="10539047" cy="1982274"/>
              </a:xfrm>
              <a:prstGeom prst="rect">
                <a:avLst/>
              </a:prstGeom>
              <a:blipFill rotWithShape="0">
                <a:blip r:embed="rId4"/>
                <a:stretch>
                  <a:fillRect l="-925" t="-2769" b="-523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2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2363" y="749992"/>
                <a:ext cx="10371437" cy="543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1. példa </a:t>
                </a:r>
                <a:endParaRPr lang="hu-HU" sz="28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Adottak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ro-RO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 ∞</m:t>
                        </m:r>
                      </m:e>
                    </m:d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üggvények.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 </a:t>
                </a:r>
                <a:r>
                  <a:rPr lang="en-GB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nek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4000"/>
                  </a:lnSpc>
                </a:pPr>
                <a:endParaRPr lang="hu-HU" sz="1000" b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rtelmez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szerint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kell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mutatnunk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 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deriv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álható a 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(0, +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 </a:t>
                </a:r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inter-vallumon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és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(0, +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</a:t>
                </a:r>
              </a:p>
              <a:p>
                <a:pPr marL="800100" lvl="1" indent="-342900" algn="just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deriválható a 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(0, +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-on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, mert elemi függvények összege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(1) </a:t>
                </a:r>
              </a:p>
              <a:p>
                <a:pPr marL="800100" lvl="1" indent="-342900" algn="just" defTabSz="54000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ro-RO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RO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o-RO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+1+0=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+1=</m:t>
                    </m:r>
                  </m:oMath>
                </a14:m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(0, +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(2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algn="just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(1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),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⇒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egy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 </a:t>
                </a:r>
                <a:r>
                  <a:rPr lang="en-GB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GB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nek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63" y="749992"/>
                <a:ext cx="10371437" cy="5438476"/>
              </a:xfrm>
              <a:prstGeom prst="rect">
                <a:avLst/>
              </a:prstGeom>
              <a:blipFill rotWithShape="0">
                <a:blip r:embed="rId2"/>
                <a:stretch>
                  <a:fillRect l="-1175" t="-785" r="-881" b="-8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5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2022" y="793578"/>
                <a:ext cx="10521778" cy="5451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2. példa </a:t>
                </a:r>
                <a:endPara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 az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o-R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ro-RO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 ∞</m:t>
                        </m:r>
                      </m:e>
                    </m:d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 az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ro-RO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 ∞</m:t>
                        </m:r>
                      </m:e>
                    </m:d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2400" b="0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függvény.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Határozd meg az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értékét úgy, hogy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egy primitív függvénye legyen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-nek.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endParaRPr lang="hu-HU" sz="10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primitív függvénye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-nek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⇔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deriválható a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(0,+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on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és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(0,+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deriv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álható, mert elemi függvények összege  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 dirty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+4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m:rPr>
                        <m:nor/>
                      </m:rPr>
                      <a:rPr lang="en-US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(0,+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  <m:r>
                      <m:rPr>
                        <m:nor/>
                      </m:rPr>
                      <a:rPr lang="en-US" sz="24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(1)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ugyanakkor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(2)</a:t>
                </a:r>
              </a:p>
              <a:p>
                <a:pPr algn="just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(1),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(2)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⇒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22" y="793578"/>
                <a:ext cx="10521778" cy="5451877"/>
              </a:xfrm>
              <a:prstGeom prst="rect">
                <a:avLst/>
              </a:prstGeom>
              <a:blipFill rotWithShape="0">
                <a:blip r:embed="rId2"/>
                <a:stretch>
                  <a:fillRect l="-1158" t="-1006" r="-869" b="-8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6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6735" y="660158"/>
                <a:ext cx="10497065" cy="5688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3. példa. 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−1, 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h𝑎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≤0</m:t>
                            </m:r>
                          </m:e>
                          <m:e>
                            <m:f>
                              <m:f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   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h𝑎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ggv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ny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Mutasd ki, hogy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-nek létezik primitív függvénye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-en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algn="just">
                  <a:lnSpc>
                    <a:spcPct val="110000"/>
                  </a:lnSpc>
                </a:pPr>
                <a:endParaRPr lang="hu-HU" sz="10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Kimutatjuk, hogy az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folytonos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–en: </a:t>
                </a:r>
              </a:p>
              <a:p>
                <a:pPr marL="800100" lvl="1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folytonos a (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0)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(0,+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intervallumon, mert elemi függvényekből áll 		(1)</a:t>
                </a:r>
              </a:p>
              <a:p>
                <a:pPr marL="800100" lvl="1" indent="-34290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-ban: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↗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lim>
                    </m:limLow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↗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lim>
                    </m:limLow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–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1)=2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 –1= –1</m:t>
                    </m:r>
                  </m:oMath>
                </a14:m>
                <a:endParaRPr lang="hu-HU" sz="2400" b="0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limLow>
                      <m:limLow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↘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lim>
                    </m:limLow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↘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–1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+1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3∙0 –1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0+1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–1</m:t>
                    </m:r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(0)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 –1= –1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(1), (2)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folytonos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-en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tehát létezik primitív függvénye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-en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200" dirty="0" smtClean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35" y="660158"/>
                <a:ext cx="10497065" cy="5688096"/>
              </a:xfrm>
              <a:prstGeom prst="rect">
                <a:avLst/>
              </a:prstGeom>
              <a:blipFill rotWithShape="0">
                <a:blip r:embed="rId2"/>
                <a:stretch>
                  <a:fillRect l="-1220" r="-871" b="-96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8558248" y="3976012"/>
            <a:ext cx="222738" cy="13475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65421" y="4399154"/>
                <a:ext cx="2349874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⇒</a:t>
                </a:r>
                <a:r>
                  <a:rPr lang="en-US" sz="2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(0)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421" y="4399154"/>
                <a:ext cx="2349874" cy="491417"/>
              </a:xfrm>
              <a:prstGeom prst="rect">
                <a:avLst/>
              </a:prstGeom>
              <a:blipFill rotWithShape="0">
                <a:blip r:embed="rId3"/>
                <a:stretch>
                  <a:fillRect l="-3886" t="-11250" r="-3368" b="-212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75716" y="4785881"/>
                <a:ext cx="23854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⇒</a:t>
                </a:r>
                <a:r>
                  <a:rPr lang="en-US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folytonos</a:t>
                </a:r>
                <a:endParaRPr lang="en-US" sz="2400" dirty="0" smtClean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-ban 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716" y="4785881"/>
                <a:ext cx="238540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4092" t="-5882" r="-3581" b="-161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6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2441" y="551197"/>
            <a:ext cx="105413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ntegr</a:t>
            </a: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álási módszerek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hu-H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ntegrálási képletek felhasználása, vagy ezekre való        visszavezetés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2441" y="2415719"/>
                <a:ext cx="10701271" cy="3709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 algn="just">
                  <a:lnSpc>
                    <a:spcPct val="110000"/>
                  </a:lnSpc>
                </a:pP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1. példa </a:t>
                </a:r>
                <a:endParaRPr lang="hu-HU" sz="28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Adottak az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ro-RO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 ∞</m:t>
                        </m:r>
                      </m:e>
                    </m:d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függvények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függvény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függvényeinek halmazát.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endParaRPr lang="en-US" sz="10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2" algn="just">
                  <a:lnSpc>
                    <a:spcPct val="110000"/>
                  </a:lnSpc>
                </a:pPr>
                <a:r>
                  <a:rPr lang="en-US" sz="28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</a:t>
                </a:r>
                <a:r>
                  <a:rPr lang="hu-HU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ás </a:t>
                </a:r>
                <a:endParaRPr lang="hu-HU" sz="2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határozatlan integrál additív tulajdonságát használjuk.</a:t>
                </a:r>
              </a:p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25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25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5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2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5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2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2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=</m:t>
                        </m:r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25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5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2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2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5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22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2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5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25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2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2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2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25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25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2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  <m:r>
                              <a:rPr lang="en-US" sz="22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</m:nary>
                      </m:e>
                    </m:nary>
                    <m:sSup>
                      <m:sSupPr>
                        <m:ctrlPr>
                          <a:rPr lang="en-US" sz="225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5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5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5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</m:oMath>
                </a14:m>
                <a:r>
                  <a:rPr lang="en-US" sz="225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ln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5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5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</m:oMath>
                </a14:m>
                <a:r>
                  <a:rPr lang="en-US" sz="2250" dirty="0" smtClean="0">
                    <a:solidFill>
                      <a:schemeClr val="tx1"/>
                    </a:solidFill>
                    <a:latin typeface="French Script MT" panose="03020402040607040605" pitchFamily="66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5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5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5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</m:oMath>
                </a14:m>
                <a:r>
                  <a:rPr lang="en-US" sz="225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ln</a:t>
                </a:r>
                <a14:m>
                  <m:oMath xmlns:m="http://schemas.openxmlformats.org/officeDocument/2006/math">
                    <m:r>
                      <a:rPr lang="en-US" sz="22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5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</m:oMath>
                </a14:m>
                <a:r>
                  <a:rPr lang="en-US" sz="2250" dirty="0" smtClean="0">
                    <a:latin typeface="French Script MT" panose="03020402040607040605" pitchFamily="66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endParaRPr lang="hu-HU" sz="2250" dirty="0">
                  <a:latin typeface="French Script MT" panose="03020402040607040605" pitchFamily="66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primitív függvények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halmaza</a:t>
                </a:r>
                <a:r>
                  <a:rPr lang="hu-HU" sz="22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u-HU" sz="22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41" y="2415719"/>
                <a:ext cx="10701271" cy="3709670"/>
              </a:xfrm>
              <a:prstGeom prst="rect">
                <a:avLst/>
              </a:prstGeom>
              <a:blipFill rotWithShape="0">
                <a:blip r:embed="rId2"/>
                <a:stretch>
                  <a:fillRect l="-1139" t="-1478" r="-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1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3300</Words>
  <Application>Microsoft Office PowerPoint</Application>
  <PresentationFormat>Custom</PresentationFormat>
  <Paragraphs>254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Primitív függvény Primitiválható függvény Határozatlan integrál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FELKÉSZÍTŐ A XII. OSZTÁLYNAK</dc:title>
  <dc:creator>Tanar</dc:creator>
  <cp:lastModifiedBy>BTL</cp:lastModifiedBy>
  <cp:revision>306</cp:revision>
  <dcterms:created xsi:type="dcterms:W3CDTF">2020-04-22T09:29:09Z</dcterms:created>
  <dcterms:modified xsi:type="dcterms:W3CDTF">2020-04-29T12:31:44Z</dcterms:modified>
</cp:coreProperties>
</file>