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82" r:id="rId9"/>
    <p:sldId id="283" r:id="rId10"/>
    <p:sldId id="262" r:id="rId11"/>
    <p:sldId id="263" r:id="rId12"/>
    <p:sldId id="265" r:id="rId13"/>
    <p:sldId id="269" r:id="rId14"/>
    <p:sldId id="272" r:id="rId15"/>
    <p:sldId id="274" r:id="rId16"/>
    <p:sldId id="275" r:id="rId17"/>
    <p:sldId id="279" r:id="rId18"/>
    <p:sldId id="280" r:id="rId19"/>
    <p:sldId id="281" r:id="rId20"/>
    <p:sldId id="266" r:id="rId21"/>
    <p:sldId id="267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434" autoAdjust="0"/>
  </p:normalViewPr>
  <p:slideViewPr>
    <p:cSldViewPr snapToGrid="0">
      <p:cViewPr>
        <p:scale>
          <a:sx n="78" d="100"/>
          <a:sy n="78" d="100"/>
        </p:scale>
        <p:origin x="-8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5F753-0810-4A30-BEE0-A0FD9137B7F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DF03F-0C98-4441-B0F7-2069C300A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8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DF03F-0C98-4441-B0F7-2069C300AD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4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5B03-CF9F-4EAC-8756-94435AEC5E3E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4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F6-A6F7-4A53-B6CD-C4712E41D06A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5C27-E8AB-42DE-B2C7-637C37D79BD1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1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EB95-A40D-4146-AA0A-87585E7CFD11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6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99BA-740C-4ADA-93C1-FFC1C7FE1B6B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1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65E8-EB0D-4C12-9F38-D4FD37822E53}" type="datetime1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5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A688-9003-4F2D-918E-F73064B83C1F}" type="datetime1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7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DFC7-C32E-4072-9184-64408E440B76}" type="datetime1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5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BF3B-C45D-4D84-B442-CB12928C72B3}" type="datetime1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9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E022-32B4-4E84-9440-7F7948A8B37F}" type="datetime1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1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6A33-D78B-4777-A988-44DFD0A8CBC6}" type="datetime1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2334D-A487-4D92-8566-959457FB2932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28FB5-0130-4EB8-B76F-4BF996D8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7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határozott integrál</a:t>
            </a:r>
            <a:br>
              <a:rPr lang="hu-HU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tulajdonságai</a:t>
            </a:r>
            <a:endParaRPr lang="hu-HU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Felkészítő matematikából a XII. osztály számára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1</a:t>
            </a:fld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57518" y="516263"/>
                <a:ext cx="10428792" cy="2321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hu-HU" sz="28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Egyenlőtlenségekkel kapcsolatos tulajdonságok</a:t>
                </a:r>
                <a:endParaRPr lang="hu-HU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dirty="0">
                    <a:latin typeface="Cambria" panose="02040503050406030204" pitchFamily="18" charset="0"/>
                  </a:rPr>
                  <a:t> </a:t>
                </a:r>
                <a:endParaRPr lang="hu-HU" sz="1000" dirty="0">
                  <a:latin typeface="Cambria" panose="02040503050406030204" pitchFamily="18" charset="0"/>
                </a:endParaRPr>
              </a:p>
              <a:p>
                <a:pPr lvl="0">
                  <a:lnSpc>
                    <a:spcPct val="110000"/>
                  </a:lnSpc>
                </a:pPr>
                <a:r>
                  <a:rPr lang="hu-HU" sz="28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7.</a:t>
                </a:r>
                <a:r>
                  <a:rPr lang="en-US" sz="28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8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tulajdonság</a:t>
                </a:r>
              </a:p>
              <a:p>
                <a:pPr lvl="0">
                  <a:lnSpc>
                    <a:spcPct val="11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Ha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folytonos függvény és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hu-HU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u-HU" sz="24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b="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</a:rPr>
                          <m:t>vagy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>
                            <a:latin typeface="Cambria Math" panose="02040503050406030204" pitchFamily="18" charset="0"/>
                          </a:rPr>
                          <m:t>≤0</m:t>
                        </m:r>
                      </m:e>
                    </m:d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</a:rPr>
                  <a:t/>
                </a:r>
                <a:br>
                  <a:rPr lang="hu-HU" sz="2400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akkor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hu-H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hu-H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hu-H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hu-HU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hu-H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hu-HU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≥</m:t>
                        </m:r>
                        <m:r>
                          <a:rPr lang="hu-H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hu-HU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hu-HU" sz="2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vagy</m:t>
                    </m:r>
                    <m:nary>
                      <m:naryPr>
                        <m:limLoc m:val="subSup"/>
                        <m:ctrlPr>
                          <a:rPr lang="hu-HU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hu-HU" sz="2400">
                            <a:latin typeface="Cambria Math" panose="02040503050406030204" pitchFamily="18" charset="0"/>
                          </a:rPr>
                          <m:t> ≤0 )</m:t>
                        </m:r>
                      </m:e>
                    </m:nary>
                  </m:oMath>
                </a14:m>
                <a:r>
                  <a:rPr lang="hu-HU" sz="20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hu-HU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18" y="516263"/>
                <a:ext cx="10428792" cy="2321533"/>
              </a:xfrm>
              <a:prstGeom prst="rect">
                <a:avLst/>
              </a:prstGeom>
              <a:blipFill rotWithShape="0">
                <a:blip r:embed="rId2"/>
                <a:stretch>
                  <a:fillRect l="-1228" t="-2625" b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57516" y="2891207"/>
                <a:ext cx="10428794" cy="1579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hu-HU" sz="28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8.</a:t>
                </a:r>
                <a:r>
                  <a:rPr lang="en-US" sz="28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8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tulajdonság</a:t>
                </a:r>
                <a:r>
                  <a:rPr lang="hu-HU" sz="2800" dirty="0" smtClean="0">
                    <a:latin typeface="Cambria" panose="02040503050406030204" pitchFamily="18" charset="0"/>
                  </a:rPr>
                  <a:t> </a:t>
                </a:r>
              </a:p>
              <a:p>
                <a:pPr lvl="0"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folytonos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függvények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hu-HU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hu-HU" sz="2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hu-HU" sz="2400" b="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</a:rPr>
                          <m:t>vagy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hu-HU" sz="24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hu-HU" sz="2400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akkor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u-H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hu-H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hu-H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hu-HU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hu-H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  <m:r>
                          <a:rPr lang="hu-H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≥</m:t>
                        </m:r>
                        <m:nary>
                          <m:naryPr>
                            <m:limLoc m:val="subSup"/>
                            <m:ctrlPr>
                              <a:rPr lang="hu-HU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hu-H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sub>
                          <m:sup>
                            <m:r>
                              <a:rPr lang="hu-H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sup>
                          <m:e>
                            <m:r>
                              <a:rPr lang="hu-H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hu-HU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hu-H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  <m: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limLoc m:val="subSup"/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u-HU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≤</m:t>
                            </m:r>
                            <m:nary>
                              <m:naryPr>
                                <m:limLoc m:val="subSup"/>
                                <m:ctrlPr>
                                  <a:rPr lang="hu-HU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hu-H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hu-H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  <m:e>
                                <m:r>
                                  <a:rPr lang="hu-H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hu-HU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hu-H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</m:nary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)</m:t>
                            </m:r>
                          </m:e>
                        </m:nary>
                      </m:e>
                    </m:nary>
                  </m:oMath>
                </a14:m>
                <a:r>
                  <a:rPr lang="hu-HU" sz="2000" b="1" i="1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hu-HU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16" y="2891207"/>
                <a:ext cx="10428794" cy="1579535"/>
              </a:xfrm>
              <a:prstGeom prst="rect">
                <a:avLst/>
              </a:prstGeom>
              <a:blipFill rotWithShape="0">
                <a:blip r:embed="rId3"/>
                <a:stretch>
                  <a:fillRect l="-1228" t="-3475" b="-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7516" y="4524153"/>
                <a:ext cx="10428792" cy="1567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Következmény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folytonos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 és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akkor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hu-HU" sz="24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lang="hu-H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hu-HU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nary>
                      <m:naryPr>
                        <m:limLoc m:val="subSup"/>
                        <m:ctrlPr>
                          <a:rPr lang="hu-H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hu-HU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16" y="4524153"/>
                <a:ext cx="10428792" cy="1567096"/>
              </a:xfrm>
              <a:prstGeom prst="rect">
                <a:avLst/>
              </a:prstGeom>
              <a:blipFill rotWithShape="0">
                <a:blip r:embed="rId4"/>
                <a:stretch>
                  <a:fillRect l="-936" t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10</a:t>
            </a:fld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2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5726" y="474853"/>
                <a:ext cx="10787834" cy="640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hu-HU" sz="24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feladat.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Mutasd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ki, hogy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limLoc m:val="subSup"/>
                        <m:ctrlPr>
                          <a:rPr lang="hu-HU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≥ </m:t>
                    </m:r>
                    <m:nary>
                      <m:naryPr>
                        <m:limLoc m:val="subSup"/>
                        <m:ctrlPr>
                          <a:rPr lang="hu-HU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6" y="474853"/>
                <a:ext cx="10787834" cy="640753"/>
              </a:xfrm>
              <a:prstGeom prst="rect">
                <a:avLst/>
              </a:prstGeom>
              <a:blipFill rotWithShape="0">
                <a:blip r:embed="rId2"/>
                <a:stretch>
                  <a:fillRect l="-847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5726" y="1065720"/>
                <a:ext cx="10787834" cy="1034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Megoldás.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  8.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ulajdonság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értelmében, ha igazolni tudjuk, hogy </a:t>
                </a:r>
                <a:endParaRPr lang="hu-HU" sz="2400" dirty="0" smtClean="0">
                  <a:latin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</a:rPr>
                      <m:t>≥ 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</a:rPr>
                      <m:t>+1, ∀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esetén, akkor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hu-HU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≥ </m:t>
                    </m:r>
                    <m:nary>
                      <m:naryPr>
                        <m:limLoc m:val="subSup"/>
                        <m:ctrlPr>
                          <a:rPr lang="hu-HU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+1)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6" y="1065720"/>
                <a:ext cx="10787834" cy="1034579"/>
              </a:xfrm>
              <a:prstGeom prst="rect">
                <a:avLst/>
              </a:prstGeom>
              <a:blipFill rotWithShape="0">
                <a:blip r:embed="rId3"/>
                <a:stretch>
                  <a:fillRect l="-847" t="-4118" b="-647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5726" y="2025919"/>
                <a:ext cx="10955383" cy="4382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Ennek bizonyítására tekintsük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−1, 1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</a:rPr>
                  <a:t> 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deriválható</a:t>
                </a:r>
                <a:r>
                  <a:rPr lang="hu-HU" sz="2400" i="1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i="1" dirty="0" smtClean="0">
                    <a:latin typeface="Cambria" panose="02040503050406030204" pitchFamily="18" charset="0"/>
                  </a:rPr>
                  <a:t>-</a:t>
                </a:r>
                <a:r>
                  <a:rPr lang="hu-HU" sz="2400" dirty="0" smtClean="0">
                    <a:latin typeface="Cambria" panose="02040503050406030204" pitchFamily="18" charset="0"/>
                  </a:rPr>
                  <a:t>o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hu-HU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>
                        <a:latin typeface="Cambria Math" panose="02040503050406030204" pitchFamily="18" charset="0"/>
                      </a:rPr>
                      <m:t>=2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hu-HU" sz="24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, ∀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i="1" dirty="0" smtClean="0">
                  <a:latin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 spc="-2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spc="-2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hu-HU" sz="2400" spc="-2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hu-HU" sz="2400" i="1" spc="-2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 spc="-2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u-HU" sz="2400" spc="-20">
                          <a:latin typeface="Cambria Math" panose="02040503050406030204" pitchFamily="18" charset="0"/>
                        </a:rPr>
                        <m:t>=0</m:t>
                      </m:r>
                      <m:box>
                        <m:boxPr>
                          <m:ctrlPr>
                            <a:rPr lang="hu-HU" sz="2400" i="1" spc="-20"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hu-HU" sz="2400" b="0" i="1" spc="-2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groupChr>
                            <m:groupChrPr>
                              <m:chr m:val="⇔"/>
                              <m:pos m:val="top"/>
                              <m:ctrlPr>
                                <a:rPr lang="hu-HU" sz="2400" i="1" spc="-20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hu-HU" sz="2400" spc="-2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400" b="0" i="1" spc="-2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groupChr>
                          <m:r>
                            <a:rPr lang="hu-HU" sz="2400" b="0" i="0" spc="-2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2400" spc="-2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400" i="1" spc="-2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hu-HU" sz="2400" i="1" spc="-2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400" i="1" spc="-2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 spc="-2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hu-HU" sz="2400" i="1" spc="-2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 spc="-2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hu-HU" sz="2400" i="1" spc="-2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hu-HU" sz="2400" b="0" i="0" spc="-20" smtClean="0"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hu-HU" sz="2400" spc="-2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hu-HU" sz="2400" spc="-20">
                              <a:latin typeface="Cambria Math" panose="02040503050406030204" pitchFamily="18" charset="0"/>
                            </a:rPr>
                            <m:t>≥0</m:t>
                          </m:r>
                          <m:box>
                            <m:boxPr>
                              <m:ctrlPr>
                                <a:rPr lang="hu-HU" sz="2400" i="1" spc="-20">
                                  <a:latin typeface="Cambria Math"/>
                                </a:rPr>
                              </m:ctrlPr>
                            </m:boxPr>
                            <m:e>
                              <m:r>
                                <a:rPr lang="hu-HU" sz="2400" i="1" spc="-2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⇔</m:t>
                              </m:r>
                              <m:sSup>
                                <m:sSupPr>
                                  <m:ctrlPr>
                                    <a:rPr lang="hu-HU" sz="2400" i="1" spc="-2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 spc="-2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hu-HU" sz="2400" i="1" spc="-2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 spc="-2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hu-HU" sz="2400" i="1" spc="-2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hu-HU" sz="2400" spc="-20"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  <m:r>
                                <m:rPr>
                                  <m:sty m:val="p"/>
                                </m:rPr>
                                <a:rPr lang="hu-HU" sz="2400" spc="-20">
                                  <a:latin typeface="Cambria Math" panose="02040503050406030204" pitchFamily="18" charset="0"/>
                                </a:rPr>
                                <m:t>vagy</m:t>
                              </m:r>
                              <m:r>
                                <a:rPr lang="hu-HU" sz="2400" spc="-2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400" i="1" spc="-2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u-HU" sz="2400" spc="-2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box>
                                <m:boxPr>
                                  <m:ctrlPr>
                                    <a:rPr lang="hu-HU" sz="2400" i="1" spc="-2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r>
                                    <a:rPr lang="hu-HU" sz="2400" i="1" spc="-2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⇔</m:t>
                                  </m:r>
                                  <m:r>
                                    <a:rPr lang="hu-HU" sz="2400" b="0" i="1" spc="-2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box>
                            </m:e>
                          </m:box>
                        </m:e>
                      </m:box>
                      <m:sSup>
                        <m:sSupPr>
                          <m:ctrlPr>
                            <a:rPr lang="hu-HU" sz="2400" i="1" spc="-2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pc="-2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b="0" i="1" spc="-2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spc="-2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hu-HU" sz="2400" spc="-20">
                          <a:latin typeface="Cambria Math" panose="02040503050406030204" pitchFamily="18" charset="0"/>
                        </a:rPr>
                        <m:t>vagy</m:t>
                      </m:r>
                      <m:r>
                        <a:rPr lang="hu-HU" sz="2400" spc="-2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 i="1" spc="-2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spc="-20">
                          <a:latin typeface="Cambria Math" panose="02040503050406030204" pitchFamily="18" charset="0"/>
                        </a:rPr>
                        <m:t>=0</m:t>
                      </m:r>
                      <m:box>
                        <m:boxPr>
                          <m:ctrlPr>
                            <a:rPr lang="hu-HU" sz="2400" i="1" spc="-20"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hu-HU" sz="2400" i="1" spc="-2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⇔</m:t>
                          </m:r>
                        </m:e>
                      </m:box>
                      <m:r>
                        <a:rPr lang="hu-HU" sz="2400" i="1" spc="-2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spc="-2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sz="2400" spc="-20" dirty="0" smtClean="0">
                  <a:latin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spc="-3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Mivel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pc="-30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pc="-3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b="0" i="1" spc="-3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pc="-3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sz="2400" b="0" i="1" spc="-3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0⇒</m:t>
                    </m:r>
                    <m:sSup>
                      <m:sSupPr>
                        <m:ctrlPr>
                          <a:rPr lang="hu-HU" sz="2400" i="1" spc="-3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spc="-3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hu-HU" sz="2400" i="1" spc="-3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 spc="-3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spc="-3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hu-HU" sz="2400" spc="-3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sz="2400" spc="-30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400" i="1" spc="-3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hu-HU" sz="2400" i="1" spc="-3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spc="-3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hu-HU" sz="2400" i="1" spc="-3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 spc="-3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spc="-3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hu-HU" sz="2400" b="0" i="1" spc="-3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hu-HU" sz="2400" spc="-3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sz="2400" b="0" i="0" spc="-3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</m:oMath>
                </a14:m>
                <a:r>
                  <a:rPr lang="hu-HU" sz="2400" spc="-3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pc="-3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hu-HU" sz="2400" i="1" spc="-3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spc="-3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pc="-3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spc="-3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hu-HU" sz="2400" b="0" i="1" spc="-3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 spc="-3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spc="-3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u-HU" sz="2400" i="1" spc="-3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2400" i="1" spc="-3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hu-HU" sz="2400" i="1" spc="-3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sz="2400" i="1" spc="-3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hu-HU" sz="2400" spc="-3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hu-HU" sz="2400" i="1" spc="-3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sz="2400" i="1" spc="-3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hu-HU" sz="2400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hu-HU" sz="2400" spc="-3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hu-HU" sz="2400" b="0" i="0" spc="-3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sz="2400" i="1" spc="-30">
                                <a:latin typeface="Cambria Math" panose="02040503050406030204" pitchFamily="18" charset="0"/>
                              </a:rPr>
                              <m:t>∀ </m:t>
                            </m:r>
                            <m:r>
                              <a:rPr lang="hu-HU" sz="2400" i="1" spc="-3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 spc="-3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hu-HU" sz="2400" i="1" spc="-3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sz="2400" i="1" spc="-3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hu-HU" sz="2400" b="0" i="1" spc="-30" smtClean="0">
                                    <a:latin typeface="Cambria Math" panose="02040503050406030204" pitchFamily="18" charset="0"/>
                                  </a:rPr>
                                  <m:t> 0</m:t>
                                </m:r>
                              </m:e>
                            </m:d>
                          </m:e>
                          <m:e>
                            <m:sSup>
                              <m:sSupPr>
                                <m:ctrlPr>
                                  <a:rPr lang="hu-HU" sz="2400" i="1" spc="-3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sz="2400" i="1" spc="-3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hu-HU" sz="2400" spc="-3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hu-HU" sz="2400" i="1" spc="-3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sz="2400" i="1" spc="-3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hu-HU" sz="2400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hu-HU" sz="2400" spc="-3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hu-HU" sz="2400" b="0" i="1" spc="-3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sz="2400" i="1" spc="-30">
                                <a:latin typeface="Cambria Math" panose="02040503050406030204" pitchFamily="18" charset="0"/>
                              </a:rPr>
                              <m:t>∀ </m:t>
                            </m:r>
                            <m:r>
                              <a:rPr lang="hu-HU" sz="2400" i="1" spc="-3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 spc="-3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hu-HU" sz="2400" i="1" spc="-3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sz="2400" b="0" i="1" spc="-3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hu-HU" sz="2400" i="1" spc="-3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u-HU" sz="2400" b="0" i="1" spc="-3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hu-HU" sz="2400" i="1" spc="-3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hu-HU" sz="2400" i="1" spc="-3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hu-HU" sz="2400" spc="-30" dirty="0" smtClean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spc="-3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u-HU" sz="2400" b="0" i="1" spc="-3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2400" b="0" i="1" spc="-3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hu-HU" sz="2400" i="1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hu-HU" sz="2400" i="1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hu-HU" sz="2400" i="0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cs</m:t>
                            </m:r>
                            <m:r>
                              <m:rPr>
                                <m:nor/>
                              </m:rPr>
                              <a:rPr lang="hu-HU" sz="2400" i="0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ö</m:t>
                            </m:r>
                            <m:r>
                              <m:rPr>
                                <m:nor/>
                              </m:rPr>
                              <a:rPr lang="hu-HU" sz="2400" i="0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kken</m:t>
                            </m:r>
                            <m:r>
                              <m:rPr>
                                <m:nor/>
                              </m:rPr>
                              <a:rPr lang="hu-HU" sz="2400" i="0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ő</m:t>
                            </m:r>
                            <m:r>
                              <a:rPr lang="hu-HU" sz="2400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hu-HU" sz="2400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hu-HU" sz="2400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hu-HU" sz="2400" i="1" spc="-3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sz="2400" i="1" spc="-3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hu-HU" sz="2400" b="0" i="1" spc="-3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hu-HU" sz="2400" i="1" spc="-3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hu-HU" sz="2400" b="0" i="0" spc="-3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hu-HU" sz="2400" b="0" i="0" spc="-3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</m:e>
                          <m:e>
                            <m:r>
                              <a:rPr lang="hu-HU" sz="2400" i="1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hu-HU" sz="2400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hu-HU" sz="2400" i="0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hu-HU" sz="2400" i="0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ö</m:t>
                            </m:r>
                            <m:r>
                              <m:rPr>
                                <m:nor/>
                              </m:rPr>
                              <a:rPr lang="hu-HU" sz="2400" i="0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vekv</m:t>
                            </m:r>
                            <m:r>
                              <m:rPr>
                                <m:nor/>
                              </m:rPr>
                              <a:rPr lang="hu-HU" sz="2400" i="0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ő</m:t>
                            </m:r>
                            <m:r>
                              <a:rPr lang="hu-HU" sz="2400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sz="2400" i="1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hu-HU" sz="2400" i="1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hu-HU" sz="2400" i="1" spc="-3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sz="2400" i="1" spc="-3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hu-HU" sz="2400" b="0" i="1" spc="-3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hu-HU" sz="2400" i="1" spc="-3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hu-HU" sz="2400" b="0" i="0" spc="-3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hu-HU" sz="2400" spc="-30">
                                <a:latin typeface="Cambria Math" panose="02040503050406030204" pitchFamily="18" charset="0"/>
                              </a:rPr>
                              <m:t>on</m:t>
                            </m:r>
                          </m:e>
                          <m:e>
                            <m:r>
                              <a:rPr lang="hu-HU" sz="2400" i="1" spc="-3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hu-HU" sz="2400" i="1" spc="-30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i="1" spc="-3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hu-HU" sz="2400" i="1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hu-HU" sz="2400" i="1" spc="-3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 spc="-3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m:rPr>
                                    <m:nor/>
                                  </m:rPr>
                                  <a:rPr lang="hu-HU" sz="2400" spc="-30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</m:e>
                              <m:sup>
                                <m:r>
                                  <a:rPr lang="hu-HU" sz="2400" i="1" spc="-3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hu-HU" sz="2400" i="1" spc="-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−0−1=0</m:t>
                            </m:r>
                            <m:r>
                              <m:rPr>
                                <m:nor/>
                              </m:rPr>
                              <a:rPr lang="hu-HU" sz="2400" spc="-30"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e>
                        </m:eqArr>
                        <m:r>
                          <m:rPr>
                            <m:nor/>
                          </m:rPr>
                          <a:rPr lang="hu-HU" sz="2400" spc="-30">
                            <a:latin typeface="Cambria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e>
                    </m:d>
                    <m:r>
                      <a:rPr lang="hu-HU" sz="2400" b="0" i="1" spc="-3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hu-HU" sz="2400" b="0" i="1" spc="-3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pc="-3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1" spc="-3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≥0,</m:t>
                    </m:r>
                  </m:oMath>
                </a14:m>
                <a:r>
                  <a:rPr lang="hu-HU" sz="2400" spc="-3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pc="-3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hu-HU" sz="2400" i="1" spc="-3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spc="-3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pc="-3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spc="-3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hu-HU" sz="2400" b="0" i="1" spc="-3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 spc="-3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spc="-3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 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pc="-3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spc="-3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hu-HU" sz="2400" i="1" spc="-3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 spc="-3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spc="-3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hu-HU" sz="2400" i="1" spc="-30">
                        <a:latin typeface="Cambria Math" panose="02040503050406030204" pitchFamily="18" charset="0"/>
                      </a:rPr>
                      <m:t>≥ </m:t>
                    </m:r>
                    <m:sSup>
                      <m:sSupPr>
                        <m:ctrlPr>
                          <a:rPr lang="hu-HU" sz="2400" i="1" spc="-3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spc="-3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spc="-3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pc="-30">
                        <a:latin typeface="Cambria Math" panose="02040503050406030204" pitchFamily="18" charset="0"/>
                      </a:rPr>
                      <m:t>+1, ∀ </m:t>
                    </m:r>
                    <m:r>
                      <a:rPr lang="hu-HU" sz="2400" i="1" spc="-3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spc="-3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pc="-3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spc="-3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hu-HU" sz="2400" b="0" i="0" spc="-3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spc="-3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hu-HU" sz="2400" spc="-30" dirty="0" smtClean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hu-HU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≥ </m:t>
                    </m:r>
                    <m:nary>
                      <m:naryPr>
                        <m:limLoc m:val="subSup"/>
                        <m:ctrlPr>
                          <a:rPr lang="hu-HU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 igaz.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     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6" y="2025919"/>
                <a:ext cx="10955383" cy="4382546"/>
              </a:xfrm>
              <a:prstGeom prst="rect">
                <a:avLst/>
              </a:prstGeom>
              <a:blipFill rotWithShape="0">
                <a:blip r:embed="rId4"/>
                <a:stretch>
                  <a:fillRect l="-835" t="-139" b="-5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11</a:t>
            </a:fld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3036" y="656823"/>
                <a:ext cx="10367494" cy="692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hu-HU" sz="24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feladat.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Mutasd ki,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hogy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≤2.</m:t>
                        </m:r>
                      </m:e>
                    </m:nary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36" y="656823"/>
                <a:ext cx="10367494" cy="692305"/>
              </a:xfrm>
              <a:prstGeom prst="rect">
                <a:avLst/>
              </a:prstGeom>
              <a:blipFill rotWithShape="0">
                <a:blip r:embed="rId2"/>
                <a:stretch>
                  <a:fillRect l="-882" b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3036" y="1493950"/>
                <a:ext cx="10400764" cy="1904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 8 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tulajdonság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következményét alkalmazzuk. 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Tekintj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ü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függvényt és megkeressük </a:t>
                </a:r>
                <a:b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azt az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értéket, amelyre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𝑚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0, 2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36" y="1493950"/>
                <a:ext cx="10400764" cy="1904752"/>
              </a:xfrm>
              <a:prstGeom prst="rect">
                <a:avLst/>
              </a:prstGeom>
              <a:blipFill rotWithShape="0">
                <a:blip r:embed="rId3"/>
                <a:stretch>
                  <a:fillRect l="-879" t="-2236" b="-447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3036" y="3435633"/>
                <a:ext cx="10367494" cy="270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0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≤2,</m:t>
                    </m:r>
                    <m:d>
                      <m:dPr>
                        <m:begChr m:val="|"/>
                        <m:endChr m:val=""/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  <m:sup>
                            <m:r>
                              <a:rPr lang="hu-H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⇔0≤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≤8, </m:t>
                    </m:r>
                    <m:d>
                      <m:dPr>
                        <m:begChr m:val="|"/>
                        <m:endChr m:val=""/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⇔1≤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9,</m:t>
                    </m:r>
                    <m:d>
                      <m:dPr>
                        <m:begChr m:val="|"/>
                        <m:endChr m:val=""/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hu-HU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1≤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  <m:sup>
                            <m:r>
                              <a:rPr lang="hu-H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hu-HU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⇒</a:t>
                </a:r>
              </a:p>
              <a:p>
                <a:pPr>
                  <a:lnSpc>
                    <a:spcPct val="120000"/>
                  </a:lnSpc>
                </a:pPr>
                <a:r>
                  <a:rPr lang="hu-HU" sz="2400" spc="-5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hu-HU" sz="2400" spc="-5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pc="-5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hu-HU" sz="2400" i="1" spc="-5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1" spc="-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sz="2400" b="0" i="0" spc="-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0" i="1" spc="-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hu-HU" sz="2400" b="0" i="1" spc="-5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nary>
                      <m:naryPr>
                        <m:limLoc m:val="subSup"/>
                        <m:ctrlPr>
                          <a:rPr lang="hu-HU" sz="2400" i="1" spc="-5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hu-HU" sz="2400" b="0" i="1" spc="-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hu-HU" sz="2400" b="0" i="1" spc="-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hu-HU" sz="2400" b="0" i="1" spc="-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 spc="-5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b="0" i="1" spc="-5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b="0" i="1" spc="-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hu-HU" sz="2400" b="0" i="1" spc="-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hu-HU" sz="2400" b="0" i="1" spc="-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hu-HU" sz="2400" b="0" i="0" spc="-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2400" b="0" i="1" spc="-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sz="2400" b="0" i="0" spc="-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0" i="1" spc="-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b="0" i="0" spc="-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hu-HU" sz="2400" spc="-5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 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pc="-5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pc="-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b="0" i="1" spc="-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hu-HU" sz="2400" i="1" spc="-5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pc="-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2−0</m:t>
                        </m:r>
                      </m:e>
                    </m:d>
                    <m:r>
                      <a:rPr lang="hu-HU" sz="2400" i="1" spc="-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nary>
                      <m:naryPr>
                        <m:limLoc m:val="undOvr"/>
                        <m:ctrlPr>
                          <a:rPr lang="hu-HU" sz="2400" i="1" spc="-5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 spc="-5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 spc="-5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hu-HU" sz="2400" i="1" spc="-5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 spc="-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hu-HU" sz="2400" i="1" spc="-5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hu-HU" sz="2400" i="1" spc="-5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 spc="-5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400" i="1" spc="-5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hu-HU" sz="2400" i="1" spc="-5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  <m:r>
                          <a:rPr lang="hu-HU" sz="2400" i="1" spc="-5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ⅆ</m:t>
                        </m:r>
                        <m:r>
                          <a:rPr lang="hu-HU" sz="2400" i="1" spc="-5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spc="-5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</m:t>
                        </m:r>
                        <m:d>
                          <m:dPr>
                            <m:ctrlPr>
                              <a:rPr lang="hu-HU" sz="2400" b="0" i="1" spc="-5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pc="-5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2−0</m:t>
                            </m:r>
                          </m:e>
                        </m:d>
                        <m:r>
                          <a:rPr lang="hu-HU" sz="2400" b="0" i="1" spc="-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</m:e>
                    </m:nary>
                  </m:oMath>
                </a14:m>
                <a:endParaRPr lang="hu-HU" sz="2400" spc="-5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⇔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≤2  </m:t>
                        </m:r>
                      </m:e>
                    </m:nary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igaz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36" y="3435633"/>
                <a:ext cx="10367494" cy="2708883"/>
              </a:xfrm>
              <a:prstGeom prst="rect">
                <a:avLst/>
              </a:prstGeom>
              <a:blipFill rotWithShape="0">
                <a:blip r:embed="rId4"/>
                <a:stretch>
                  <a:fillRect l="-882" b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pPr/>
              <a:t>12</a:t>
            </a:fld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7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48757" y="1095711"/>
                <a:ext cx="10328856" cy="2588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10000"/>
                  </a:lnSpc>
                  <a:buAutoNum type="arabicPeriod"/>
                </a:pPr>
                <a:r>
                  <a:rPr lang="hu-HU" sz="24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Feladat</a:t>
                </a:r>
                <a:endParaRPr lang="en-US" sz="24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Adottak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 ∞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üggvények.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60000"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Igazold, hogy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egy primitív függvénye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-nek.</a:t>
                </a:r>
              </a:p>
              <a:p>
                <a:pPr marL="360000"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Számítsd ki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360000"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Határozd meg az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𝑚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valós számot, amelyre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20.</m:t>
                        </m:r>
                      </m:e>
                    </m:nary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57" y="1095711"/>
                <a:ext cx="10328856" cy="2588722"/>
              </a:xfrm>
              <a:prstGeom prst="rect">
                <a:avLst/>
              </a:prstGeom>
              <a:blipFill rotWithShape="0">
                <a:blip r:embed="rId2"/>
                <a:stretch>
                  <a:fillRect l="-885" t="-1651" b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3833" y="3601237"/>
                <a:ext cx="10238704" cy="275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Értelmezés szerint, ki kell mutatnunk, hogy </a:t>
                </a:r>
                <a:r>
                  <a:rPr lang="hu-HU" sz="2400" i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 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deriválható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(0, +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intervallumon 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 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(0, +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).</a:t>
                </a:r>
              </a:p>
              <a:p>
                <a:pPr marL="360000" indent="-342900" algn="just">
                  <a:buFont typeface="Arial" panose="020B0604020202020204" pitchFamily="34" charset="0"/>
                  <a:buChar char="•"/>
                </a:pPr>
                <a:r>
                  <a:rPr lang="hu-HU" sz="2400" i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deriválható a (0, +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)-on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, mert elemi függvények összege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		(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1) </a:t>
                </a:r>
              </a:p>
              <a:p>
                <a:pPr marL="360000" indent="-342900" algn="just">
                  <a:buFont typeface="Arial" panose="020B0604020202020204" pitchFamily="34" charset="0"/>
                  <a:buChar char="•"/>
                </a:pP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hu-HU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hu-HU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e>
                      <m:sup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+1+0=</m:t>
                    </m:r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+1=</m:t>
                    </m:r>
                  </m:oMath>
                </a14:m>
                <a:endParaRPr lang="en-US" sz="24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17100" algn="just"/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∀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 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(0, +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.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1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),(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2) ⇒ </a:t>
                </a:r>
                <a:r>
                  <a:rPr lang="hu-HU" sz="2400" i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egy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primitív függvénye </a:t>
                </a:r>
                <a:r>
                  <a:rPr lang="hu-HU" sz="2400" i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-nek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hu-HU" sz="24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33" y="3601237"/>
                <a:ext cx="10238704" cy="2755113"/>
              </a:xfrm>
              <a:prstGeom prst="rect">
                <a:avLst/>
              </a:prstGeom>
              <a:blipFill rotWithShape="0">
                <a:blip r:embed="rId3"/>
                <a:stretch>
                  <a:fillRect l="-2918" t="-8186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13</a:t>
            </a:fld>
            <a:endParaRPr lang="hu-HU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833" y="409433"/>
            <a:ext cx="10459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Vizsgafeladatok</a:t>
            </a:r>
            <a:endParaRPr lang="hu-HU" sz="4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5914" y="772732"/>
                <a:ext cx="10238705" cy="132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Mivel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egy primitív függvénye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-nek, a Newton-Leibniz képlet szerint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=7−3=4 .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14" y="772732"/>
                <a:ext cx="10238705" cy="1328762"/>
              </a:xfrm>
              <a:prstGeom prst="rect">
                <a:avLst/>
              </a:prstGeom>
              <a:blipFill rotWithShape="0">
                <a:blip r:embed="rId2"/>
                <a:stretch>
                  <a:fillRect l="-2917" t="-44495"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4791" y="1938922"/>
                <a:ext cx="10419009" cy="4417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Mivel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alapján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f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egy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primitív függvénye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-nek </a:t>
                </a:r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így</a:t>
                </a: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/>
                              </m:rP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r>
                              <a:rPr lang="hu-HU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u-HU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hu-HU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hu-HU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hu-HU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ⅆ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hu-HU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hu-HU" sz="24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hu-HU" sz="24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hu-HU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p>
                                            <m:r>
                                              <a:rPr lang="hu-HU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hu-HU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hu-HU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hu-HU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  <m:r>
                              <a:rPr lang="hu-H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hu-HU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hu-HU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⇒</a:t>
                </a:r>
              </a:p>
              <a:p>
                <a:pPr>
                  <a:lnSpc>
                    <a:spcPct val="114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d>
                      <m:dPr>
                        <m:begChr m:val="|"/>
                        <m:endChr m:val=""/>
                        <m:ctrlP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 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49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 ⇔</a:t>
                </a:r>
              </a:p>
              <a:p>
                <a:pPr>
                  <a:lnSpc>
                    <a:spcPct val="114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=−7,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 ami nem lehet,  mert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ra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∀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lang="hu-HU" sz="2400" b="0" dirty="0" smtClean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vagy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⇔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+1=7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⇔</a:t>
                </a:r>
              </a:p>
              <a:p>
                <a:pPr>
                  <a:lnSpc>
                    <a:spcPct val="114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               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6−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𝑚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≤6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hu-HU" sz="2400" i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d>
                  </m:oMath>
                </a14:m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Az egyenlőség mindkét oldalát négyzetre emelve kapjuk, hogy </a:t>
                </a:r>
                <a:r>
                  <a:rPr lang="hu-HU" sz="2400" b="0" i="1" dirty="0" smtClean="0">
                    <a:latin typeface="Cambria Math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hu-HU" sz="2400" b="0" i="1" dirty="0" smtClean="0">
                    <a:latin typeface="Cambria Math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𝑚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=36−12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 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−13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+36=0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=4∈</m:t>
                    </m:r>
                    <m:d>
                      <m:dPr>
                        <m:endChr m:val="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  és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=9,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amely nincs benne a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intervallumban. Tehát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a keresett érték.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91" y="1938922"/>
                <a:ext cx="10419009" cy="4417428"/>
              </a:xfrm>
              <a:prstGeom prst="rect">
                <a:avLst/>
              </a:prstGeom>
              <a:blipFill rotWithShape="0">
                <a:blip r:embed="rId3"/>
                <a:stretch>
                  <a:fillRect l="-3041" t="-13103" b="-19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14</a:t>
            </a:fld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8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40157" y="778114"/>
                <a:ext cx="10264462" cy="2360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feladat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függvény.</a:t>
                </a:r>
              </a:p>
              <a:p>
                <a:pPr marL="360000"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Számítsd ki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360000"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Igazold, hogy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cos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57" y="778114"/>
                <a:ext cx="10264462" cy="2360839"/>
              </a:xfrm>
              <a:prstGeom prst="rect">
                <a:avLst/>
              </a:prstGeom>
              <a:blipFill rotWithShape="0">
                <a:blip r:embed="rId2"/>
                <a:stretch>
                  <a:fillRect l="-891" t="-8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1673" y="2975558"/>
                <a:ext cx="10161431" cy="3279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 </a:t>
                </a:r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</m:t>
                    </m:r>
                  </m:oMath>
                </a14:m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hu-HU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hu-H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hu-HU" sz="24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hu-H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1ⅆ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e>
                    </m:nary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hu-H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ahol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hu-H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1−0=1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és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hu-H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hu-HU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-et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helyettesítési módszerrel számítjuk ki: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Jelölés: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sz="2400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hu-HU" sz="2400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ⅆ</m:t>
                    </m:r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hu-HU" sz="2400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és</a:t>
                </a:r>
                <a:endParaRPr lang="en-US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3" y="2975558"/>
                <a:ext cx="10161431" cy="3279809"/>
              </a:xfrm>
              <a:prstGeom prst="rect">
                <a:avLst/>
              </a:prstGeom>
              <a:blipFill rotWithShape="0">
                <a:blip r:embed="rId3"/>
                <a:stretch>
                  <a:fillRect l="-960" t="-1301" b="-3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7569650"/>
                  </p:ext>
                </p:extLst>
              </p:nvPr>
            </p:nvGraphicFramePr>
            <p:xfrm>
              <a:off x="8819094" y="5441950"/>
              <a:ext cx="2326211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893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50727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78227">
                    <a:tc>
                      <a:txBody>
                        <a:bodyPr/>
                        <a:lstStyle/>
                        <a:p>
                          <a:r>
                            <a:rPr lang="hu-HU" sz="2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u-HU" sz="2400" dirty="0" smtClean="0"/>
                            <a:t> 0          1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8227">
                    <a:tc>
                      <a:txBody>
                        <a:bodyPr/>
                        <a:lstStyle/>
                        <a:p>
                          <a:r>
                            <a:rPr lang="hu-HU" sz="2400" b="1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t</a:t>
                          </a:r>
                          <a:endParaRPr lang="en-US" sz="2400" b="1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u-HU" sz="2400" dirty="0" smtClean="0"/>
                            <a:t> 2       1 + </a:t>
                          </a:r>
                          <a:r>
                            <a:rPr lang="hu-HU" sz="2400" i="1" dirty="0" smtClean="0"/>
                            <a:t>e</a:t>
                          </a:r>
                          <a:endParaRPr lang="en-US" sz="24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7569650"/>
                  </p:ext>
                </p:extLst>
              </p:nvPr>
            </p:nvGraphicFramePr>
            <p:xfrm>
              <a:off x="8819094" y="5441950"/>
              <a:ext cx="2326211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8936"/>
                    <a:gridCol w="1507275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41" t="-9211" r="-186667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u-HU" sz="2400" dirty="0" smtClean="0"/>
                            <a:t> 0          1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hu-HU" sz="2400" b="1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t</a:t>
                          </a:r>
                          <a:endParaRPr lang="en-US" sz="2400" b="1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u-HU" sz="2400" dirty="0" smtClean="0"/>
                            <a:t> 2       1 + </a:t>
                          </a:r>
                          <a:r>
                            <a:rPr lang="hu-HU" sz="2400" i="1" dirty="0" smtClean="0"/>
                            <a:t>e</a:t>
                          </a:r>
                          <a:endParaRPr lang="en-US" sz="2400" i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15</a:t>
            </a:fld>
            <a:endParaRPr lang="hu-HU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2369" y="682580"/>
            <a:ext cx="1016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72732" y="1836390"/>
                <a:ext cx="10341735" cy="590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Igazold, hogy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cos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32" y="1836390"/>
                <a:ext cx="10341735" cy="590867"/>
              </a:xfrm>
              <a:prstGeom prst="rect">
                <a:avLst/>
              </a:prstGeom>
              <a:blipFill rotWithShape="0">
                <a:blip r:embed="rId2"/>
                <a:stretch>
                  <a:fillRect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2732" y="2331722"/>
                <a:ext cx="11243257" cy="4024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 </a:t>
                </a:r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Kimutatjuk, hogy az integrálban lévő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−1, 1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cos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üggvény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páratlan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és így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b="1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hu-HU" sz="2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hu-HU" sz="2400" b="1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hu-HU" sz="2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(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hu-HU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tul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.) Ehhez kimutatjuk, hogy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hu-HU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hu-H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hu-HU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hu-HU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tehát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páratlan függvény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⇒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cos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igaz.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32" y="2331722"/>
                <a:ext cx="11243257" cy="4024628"/>
              </a:xfrm>
              <a:prstGeom prst="rect">
                <a:avLst/>
              </a:prstGeom>
              <a:blipFill rotWithShape="0">
                <a:blip r:embed="rId3"/>
                <a:stretch>
                  <a:fillRect l="-868" t="-1061" b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16</a:t>
            </a:fld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9962" y="491531"/>
                <a:ext cx="10466696" cy="1345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⇒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így 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2" y="491531"/>
                <a:ext cx="10466696" cy="1345497"/>
              </a:xfrm>
              <a:prstGeom prst="rect">
                <a:avLst/>
              </a:prstGeom>
              <a:blipFill rotWithShape="0">
                <a:blip r:embed="rId4"/>
                <a:stretch>
                  <a:fillRect l="-874" b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58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1521" y="785611"/>
                <a:ext cx="10187189" cy="226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hu-HU" sz="24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feladat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Adott az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m:rPr>
                            <m:nor/>
                          </m:rPr>
                          <a:rPr lang="hu-HU" sz="2400" baseline="30000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∗</m:t>
                        </m:r>
                      </m:e>
                    </m:nary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360000"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Számítsd 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értékét.</a:t>
                </a:r>
              </a:p>
              <a:p>
                <a:pPr marL="360000"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Mutasd ki, hogy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e>
                    </m:d>
                    <m:sSub>
                      <m:sSub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∀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m:rPr>
                        <m:nor/>
                      </m:rPr>
                      <a:rPr lang="hu-HU" sz="2400" baseline="30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∗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60000"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Igazold, hogy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e>
                    </m:d>
                    <m:sSub>
                      <m:sSub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∀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m:rPr>
                        <m:nor/>
                      </m:rPr>
                      <a:rPr lang="hu-HU" sz="2400" baseline="30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∗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1" y="785611"/>
                <a:ext cx="10187189" cy="2268313"/>
              </a:xfrm>
              <a:prstGeom prst="rect">
                <a:avLst/>
              </a:prstGeom>
              <a:blipFill rotWithShape="0">
                <a:blip r:embed="rId2"/>
                <a:stretch>
                  <a:fillRect l="-958" t="-1882" b="-38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1521" y="3225446"/>
                <a:ext cx="10496282" cy="96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 </a:t>
                </a:r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kiszámítására a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parciális integrálás módszerét használjuk.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1" y="3225446"/>
                <a:ext cx="10496282" cy="962508"/>
              </a:xfrm>
              <a:prstGeom prst="rect">
                <a:avLst/>
              </a:prstGeom>
              <a:blipFill rotWithShape="0">
                <a:blip r:embed="rId3"/>
                <a:stretch>
                  <a:fillRect l="-929" t="-5063" b="-696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17</a:t>
            </a:fld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81825" y="4200832"/>
                <a:ext cx="2665927" cy="873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Legyen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hu-HU" sz="2400" b="0" dirty="0" smtClean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   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𝑔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825" y="4200832"/>
                <a:ext cx="2665927" cy="873252"/>
              </a:xfrm>
              <a:prstGeom prst="rect">
                <a:avLst/>
              </a:prstGeom>
              <a:blipFill rotWithShape="0">
                <a:blip r:embed="rId4"/>
                <a:stretch>
                  <a:fillRect l="-3425" t="-4895" b="-1538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68591" y="4187954"/>
                <a:ext cx="3110248" cy="90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591" y="4187954"/>
                <a:ext cx="3110248" cy="904863"/>
              </a:xfrm>
              <a:prstGeom prst="rect">
                <a:avLst/>
              </a:prstGeom>
              <a:blipFill>
                <a:blip r:embed="rId5"/>
                <a:stretch>
                  <a:fillRect l="-1961" b="-2703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8490" y="5237847"/>
                <a:ext cx="11204620" cy="104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+1=1</m:t>
                    </m:r>
                  </m:oMath>
                </a14:m>
                <a:endParaRPr lang="hu-HU" sz="2400" dirty="0" smtClean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Tehát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1.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90" y="5237847"/>
                <a:ext cx="11204620" cy="1049518"/>
              </a:xfrm>
              <a:prstGeom prst="rect">
                <a:avLst/>
              </a:prstGeom>
              <a:blipFill rotWithShape="0">
                <a:blip r:embed="rId6"/>
                <a:stretch>
                  <a:fillRect l="-871" b="-930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3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33718" y="746975"/>
                <a:ext cx="102644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Mutasd ki, hogy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e>
                    </m:d>
                    <m:sSub>
                      <m:sSub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∀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m:rPr>
                        <m:nor/>
                      </m:rPr>
                      <a:rPr lang="hu-HU" sz="2400" baseline="40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∗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18" y="746975"/>
                <a:ext cx="10264462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2910" t="-71324" b="-661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3718" y="1577972"/>
                <a:ext cx="10552888" cy="3668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 </a:t>
                </a:r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kiszámítására a parciális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integrálás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módszerét használjuk.  Legyen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és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sSup>
                          <m:sSup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e>
                    </m:d>
                    <m:sSub>
                      <m:sSub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Tehát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e>
                    </m:d>
                    <m:sSub>
                      <m:sSub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   ⇒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e>
                    </m:d>
                    <m:sSub>
                      <m:sSub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∀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m:rPr>
                        <m:nor/>
                      </m:rPr>
                      <a:rPr lang="hu-HU" sz="2400" baseline="40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∗</m:t>
                    </m:r>
                    <m:r>
                      <a:rPr lang="hu-HU" sz="2400" b="0" i="0" baseline="40000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igaz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18" y="1577972"/>
                <a:ext cx="10552888" cy="3668120"/>
              </a:xfrm>
              <a:prstGeom prst="rect">
                <a:avLst/>
              </a:prstGeom>
              <a:blipFill>
                <a:blip r:embed="rId3"/>
                <a:stretch>
                  <a:fillRect l="-867" t="-498" r="-1098" b="-1661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18</a:t>
            </a:fld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9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8946" y="695459"/>
                <a:ext cx="10174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Igazold, hogy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e>
                    </m:d>
                    <m:sSub>
                      <m:sSub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m:rPr>
                        <m:nor/>
                      </m:rPr>
                      <a:rPr lang="hu-HU" sz="2400" baseline="300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∗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46" y="695459"/>
                <a:ext cx="1017431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3116" t="-127632" b="-19736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8946" y="1258545"/>
                <a:ext cx="10419009" cy="4834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0, 1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0≤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⇔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(mivel az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alapú exponenciális függvény szigorúan növekvő) </a:t>
                </a:r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⇔</a:t>
                </a:r>
              </a:p>
              <a:p>
                <a:pPr>
                  <a:lnSpc>
                    <a:spcPct val="12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⇔ 1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(mert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8. tulajdonságot használva </a:t>
                </a:r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kapjuk, hogy</a:t>
                </a:r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</m:e>
                    </m:nary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nary>
                          <m:naryPr>
                            <m:limLoc m:val="undOvr"/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e>
                        </m:nary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400" i="1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hu-HU" sz="2400" i="1" smtClean="0">
                                  <a:latin typeface="Cambria Math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400" i="1" smtClean="0">
                                      <a:latin typeface="Cambria Math"/>
                                      <a:ea typeface="Cambria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sz="2400" i="1" smtClean="0">
                                          <a:latin typeface="Cambria Math"/>
                                          <a:ea typeface="Cambria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bSup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Sup>
                        <m:sSubSup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hu-HU" sz="2400" i="1">
                                  <a:latin typeface="Cambria Math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400" i="1">
                                      <a:latin typeface="Cambria Math"/>
                                      <a:ea typeface="Cambria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sz="2400" i="1">
                                          <a:latin typeface="Cambria Math"/>
                                          <a:ea typeface="Cambria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⇔ 1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sSub>
                      <m:sSub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igaz.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46" y="1258545"/>
                <a:ext cx="10419009" cy="4834144"/>
              </a:xfrm>
              <a:prstGeom prst="rect">
                <a:avLst/>
              </a:prstGeom>
              <a:blipFill rotWithShape="0">
                <a:blip r:embed="rId3"/>
                <a:stretch>
                  <a:fillRect l="-877" t="-37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19</a:t>
            </a:fld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80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915" y="618187"/>
            <a:ext cx="10387885" cy="505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Tartalom</a:t>
            </a:r>
          </a:p>
          <a:p>
            <a:pPr algn="ctr"/>
            <a:endParaRPr lang="hu-HU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hu-H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Integrálható függvények tulajdonságai, példák</a:t>
            </a:r>
          </a:p>
          <a:p>
            <a:pPr lvl="2">
              <a:lnSpc>
                <a:spcPct val="110000"/>
              </a:lnSpc>
            </a:pPr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hu-H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hu-H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Newton-Leibniz formula</a:t>
            </a:r>
          </a:p>
          <a:p>
            <a:pPr marL="1371600" lvl="2" indent="-457200">
              <a:lnSpc>
                <a:spcPct val="110000"/>
              </a:lnSpc>
              <a:buFontTx/>
              <a:buChar char="-"/>
            </a:pP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hu-H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ntervallumok szerinti additivitás</a:t>
            </a:r>
          </a:p>
          <a:p>
            <a:pPr marL="1371600" lvl="2" indent="-457200">
              <a:lnSpc>
                <a:spcPct val="110000"/>
              </a:lnSpc>
              <a:buFontTx/>
              <a:buChar char="-"/>
            </a:pPr>
            <a:r>
              <a:rPr lang="hu-H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Páros és páratlan függvény integrálja</a:t>
            </a:r>
          </a:p>
          <a:p>
            <a:pPr marL="1371600" lvl="2" indent="-457200">
              <a:lnSpc>
                <a:spcPct val="110000"/>
              </a:lnSpc>
              <a:buFontTx/>
              <a:buChar char="-"/>
            </a:pPr>
            <a:r>
              <a:rPr lang="hu-H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Primitív  függvény létezési tétele</a:t>
            </a:r>
          </a:p>
          <a:p>
            <a:pPr marL="1371600" lvl="2" indent="-457200">
              <a:lnSpc>
                <a:spcPct val="110000"/>
              </a:lnSpc>
              <a:buFontTx/>
              <a:buChar char="-"/>
            </a:pPr>
            <a:r>
              <a:rPr lang="hu-H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Egyenlőtlenségekkel kapcsolatos tulajdonságok</a:t>
            </a:r>
            <a:endParaRPr lang="hu-HU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lnSpc>
                <a:spcPct val="110000"/>
              </a:lnSpc>
              <a:buAutoNum type="arabicPeriod"/>
            </a:pPr>
            <a:endParaRPr lang="hu-HU" sz="1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hu-H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Vizsgafeladatok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endParaRPr lang="hu-HU" sz="1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hu-H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Házi feladat</a:t>
            </a:r>
            <a:endParaRPr lang="hu-HU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2</a:t>
            </a:fld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04552" y="1642659"/>
                <a:ext cx="10349248" cy="2178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b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Megoldott</a:t>
                </a:r>
                <a:r>
                  <a:rPr lang="en-US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feladat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hu-HU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függvény.</a:t>
                </a:r>
              </a:p>
              <a:p>
                <a:pPr marL="360000"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Igazold, hogy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=5.</m:t>
                        </m:r>
                      </m:e>
                    </m:nary>
                  </m:oMath>
                </a14:m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60000"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Számítsd ki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52" y="1642659"/>
                <a:ext cx="10349248" cy="2178032"/>
              </a:xfrm>
              <a:prstGeom prst="rect">
                <a:avLst/>
              </a:prstGeom>
              <a:blipFill rotWithShape="0">
                <a:blip r:embed="rId2"/>
                <a:stretch>
                  <a:fillRect l="-942" t="-1955" b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4551" y="4042855"/>
                <a:ext cx="10349249" cy="186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hu-HU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p>
                          <m:e>
                            <m:d>
                              <m:d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hu-HU" sz="2400" i="1" smtClean="0"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+4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+3</m:t>
                                </m:r>
                              </m:e>
                            </m:d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+4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+3</m:t>
                                </m:r>
                              </m:den>
                            </m:f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ⅆ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undOvr"/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hu-HU" sz="2400" i="1"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+4</m:t>
                                    </m:r>
                                  </m:e>
                                </m:d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ⅆ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hu-HU" sz="2400" b="1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hu-HU" sz="24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hu-HU" sz="2400" b="1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24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hu-HU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m:rPr>
                                    <m:nor/>
                                  </m:rPr>
                                  <a:rPr lang="hu-HU" sz="2400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1+4</m:t>
                        </m:r>
                      </m:e>
                    </m:d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0=5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51" y="4042855"/>
                <a:ext cx="10349249" cy="1869166"/>
              </a:xfrm>
              <a:prstGeom prst="rect">
                <a:avLst/>
              </a:prstGeom>
              <a:blipFill rotWithShape="0">
                <a:blip r:embed="rId3"/>
                <a:stretch>
                  <a:fillRect l="-942" t="-2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pPr/>
              <a:t>20</a:t>
            </a:fld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1004550" y="600501"/>
            <a:ext cx="103492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Házi feladat</a:t>
            </a:r>
          </a:p>
          <a:p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72732" y="656823"/>
                <a:ext cx="10586434" cy="4825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Számítsd ki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Megold</m:t>
                      </m:r>
                      <m:r>
                        <m:rPr>
                          <m:nor/>
                        </m:rPr>
                        <a:rPr lang="hu-HU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hu-HU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Jel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ö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 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+4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+3</m:t>
                                </m:r>
                              </m:den>
                            </m:f>
                            <m:r>
                              <a:rPr lang="hu-H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ⅆ</m:t>
                            </m:r>
                            <m:r>
                              <a:rPr lang="hu-H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nary>
                      </m:e>
                    </m:nary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</a:p>
              <a:p>
                <a:pPr>
                  <a:lnSpc>
                    <a:spcPct val="120000"/>
                  </a:lnSpc>
                </a:pPr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helyettesítés módszerét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használjuk.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Jel</m:t>
                    </m:r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ö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hu-H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+3=</m:t>
                    </m:r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ⅆ</m:t>
                    </m:r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és </a:t>
                </a:r>
              </a:p>
              <a:p>
                <a:pPr>
                  <a:lnSpc>
                    <a:spcPct val="120000"/>
                  </a:lnSpc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Innen kapjuk, hogy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p>
                      <m:e>
                        <m:f>
                          <m:fPr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hu-HU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d>
                              <m:dPr>
                                <m:begChr m:val=""/>
                                <m:endChr m:val="|"/>
                                <m:ctrlPr>
                                  <a:rPr lang="hu-HU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</m:t>
                            </m:r>
                          </m:sup>
                        </m:sSub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15−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3=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5.</m:t>
                        </m:r>
                      </m:e>
                    </m:nary>
                  </m:oMath>
                </a14:m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32" y="656823"/>
                <a:ext cx="10586434" cy="4825167"/>
              </a:xfrm>
              <a:prstGeom prst="rect">
                <a:avLst/>
              </a:prstGeom>
              <a:blipFill rotWithShape="0">
                <a:blip r:embed="rId2"/>
                <a:stretch>
                  <a:fillRect l="-9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5733840"/>
                  </p:ext>
                </p:extLst>
              </p:nvPr>
            </p:nvGraphicFramePr>
            <p:xfrm>
              <a:off x="7269704" y="3564107"/>
              <a:ext cx="2063482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509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40838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74263">
                    <a:tc>
                      <a:txBody>
                        <a:bodyPr/>
                        <a:lstStyle/>
                        <a:p>
                          <a:r>
                            <a:rPr lang="hu-HU" sz="2400" dirty="0" smtClean="0"/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u-HU" sz="2400" dirty="0" smtClean="0"/>
                            <a:t>  </a:t>
                          </a:r>
                          <a:r>
                            <a:rPr lang="hu-HU" sz="2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r>
                            <a:rPr lang="hu-HU" sz="24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2</a:t>
                          </a:r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4263">
                    <a:tc>
                      <a:txBody>
                        <a:bodyPr/>
                        <a:lstStyle/>
                        <a:p>
                          <a:r>
                            <a:rPr lang="hu-HU" sz="2400" dirty="0" smtClean="0"/>
                            <a:t>   </a:t>
                          </a:r>
                          <a:r>
                            <a:rPr lang="hu-HU" sz="2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</a:t>
                          </a:r>
                          <a:endParaRPr lang="en-US" sz="2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u-HU" sz="2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3       15</a:t>
                          </a:r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5733840"/>
                  </p:ext>
                </p:extLst>
              </p:nvPr>
            </p:nvGraphicFramePr>
            <p:xfrm>
              <a:off x="7269704" y="3564107"/>
              <a:ext cx="2063482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5095"/>
                    <a:gridCol w="1408387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26" t="-11842" r="-218519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u-HU" sz="2400" dirty="0" smtClean="0"/>
                            <a:t>  </a:t>
                          </a:r>
                          <a:r>
                            <a:rPr lang="hu-HU" sz="2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r>
                            <a:rPr lang="hu-HU" sz="24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:r>
                            <a:rPr lang="hu-HU" sz="24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  <a:r>
                            <a:rPr lang="hu-HU" sz="24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hu-HU" sz="2400" dirty="0" smtClean="0"/>
                            <a:t>   </a:t>
                          </a:r>
                          <a:r>
                            <a:rPr lang="hu-HU" sz="2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</a:t>
                          </a:r>
                          <a:endParaRPr lang="en-US" sz="2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u-HU" sz="2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3  </a:t>
                          </a:r>
                          <a:r>
                            <a:rPr lang="hu-HU" sz="2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hu-HU" sz="2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80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1673" y="631065"/>
                <a:ext cx="10362127" cy="4579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endParaRPr lang="en-US" sz="2400" b="1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endParaRPr lang="hu-HU" sz="2400" b="1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</a:rPr>
                  <a:t>1.</a:t>
                </a:r>
                <a:r>
                  <a:rPr lang="hu-HU" sz="2400" dirty="0" smtClean="0">
                    <a:latin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+2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függvény.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Mutasd ki, hogy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∀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esetén.</a:t>
                </a:r>
              </a:p>
              <a:p>
                <a:pPr>
                  <a:lnSpc>
                    <a:spcPct val="110000"/>
                  </a:lnSpc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2.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−2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függvény. Határozd meg azon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számokat, amelyekre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𝑡</m:t>
                        </m:r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>
                  <a:lnSpc>
                    <a:spcPct val="110000"/>
                  </a:lnSpc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0,+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ln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függvény. Határozd meg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hu-HU" sz="2400" baseline="30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*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zámot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úgy, hogy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𝑒</m:t>
                        </m:r>
                      </m:sup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sup>
                        </m:sSup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2015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3" y="631065"/>
                <a:ext cx="10362127" cy="4579202"/>
              </a:xfrm>
              <a:prstGeom prst="rect">
                <a:avLst/>
              </a:prstGeom>
              <a:blipFill rotWithShape="0">
                <a:blip r:embed="rId2"/>
                <a:stretch>
                  <a:fillRect l="-941" b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22</a:t>
            </a:fld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037" y="682580"/>
            <a:ext cx="10354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hu-H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u-HU" sz="2400" dirty="0" smtClean="0">
                <a:latin typeface="Cambria" panose="02040503050406030204" pitchFamily="18" charset="0"/>
              </a:rPr>
              <a:t> </a:t>
            </a:r>
            <a:endParaRPr lang="hu-HU" sz="24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3037" y="682580"/>
                <a:ext cx="10264462" cy="5582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4.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Adott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arctg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függvény.</a:t>
                </a:r>
              </a:p>
              <a:p>
                <a:pPr marL="288000"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Igazold, hogy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hu-HU" sz="2400" i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tg</m:t>
                            </m:r>
                            <m:d>
                              <m:d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8000"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Számítsd ki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288000"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Igazold,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hogy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+2</m:t>
                            </m:r>
                          </m:e>
                        </m:d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>
                  <a:lnSpc>
                    <a:spcPct val="110000"/>
                  </a:lnSpc>
                </a:pPr>
                <a:endParaRPr lang="hu-HU" sz="1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5.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függvény.</a:t>
                </a:r>
              </a:p>
              <a:p>
                <a:pPr marL="288000"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Igazold, hogy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marL="288000"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Számítsd ki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𝑒</m:t>
                        </m:r>
                      </m:sup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ln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288000"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Határozd meg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&gt;0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valós számot, amelyre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  <m: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ln</m:t>
                        </m:r>
                        <m: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4+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hu-HU" sz="2400" i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ln</m:t>
                            </m:r>
                          </m:e>
                          <m:sup>
                            <m:r>
                              <a:rPr lang="hu-HU" sz="24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  <m: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 </m:t>
                        </m:r>
                      </m:e>
                    </m:nary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ahol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azon primitív függvénye, amelyre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37" y="682580"/>
                <a:ext cx="10264462" cy="5582682"/>
              </a:xfrm>
              <a:prstGeom prst="rect">
                <a:avLst/>
              </a:prstGeom>
              <a:blipFill rotWithShape="0">
                <a:blip r:embed="rId2"/>
                <a:stretch>
                  <a:fillRect l="-891" t="-764" b="-15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23</a:t>
            </a:fld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BE5D-29AE-4052-8A19-33ACF003592C}" type="slidenum">
              <a:rPr lang="hu-HU" smtClean="0">
                <a:latin typeface="Cambria" panose="02040503050406030204" pitchFamily="18" charset="0"/>
              </a:rPr>
              <a:t>24</a:t>
            </a:fld>
            <a:endParaRPr lang="hu-HU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1641" y="4191154"/>
            <a:ext cx="10019764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endParaRPr lang="hu-H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Szilágyi Judit matematikatanár, Báthory István Líceum, Kolozsvár</a:t>
            </a:r>
          </a:p>
          <a:p>
            <a:pPr algn="ctr">
              <a:lnSpc>
                <a:spcPct val="110000"/>
              </a:lnSpc>
            </a:pP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Kovács Márta matematikatanár, Kolozsvári Református Kollégium</a:t>
            </a:r>
          </a:p>
          <a:p>
            <a:pPr algn="ctr">
              <a:lnSpc>
                <a:spcPct val="110000"/>
              </a:lnSpc>
            </a:pPr>
            <a:endParaRPr lang="hu-H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5006" y="1423851"/>
            <a:ext cx="7341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Jó munkát, sok sikert!</a:t>
            </a:r>
            <a:endParaRPr lang="hu-HU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1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8339" y="489397"/>
                <a:ext cx="10645462" cy="287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4400" b="1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Integrálható függvények tulajdonságai</a:t>
                </a:r>
                <a:endParaRPr lang="hu-HU" sz="2400" b="1" dirty="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hu-HU" sz="28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1. tulajdonság</a:t>
                </a:r>
                <a:endParaRPr lang="hu-HU" sz="2400" b="1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folytonos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függvény, akkor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integrálható és </a:t>
                </a:r>
                <a:r>
                  <a:rPr lang="hu-HU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primitiválható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és</a:t>
                </a:r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hu-HU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                                   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hu-H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hu-HU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hu-HU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hu-HU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hu-HU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hu-HU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hu-HU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hu-HU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hu-HU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hu-HU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hu-HU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</m:nary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</a:p>
              <a:p>
                <a:pPr lvl="0"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ahol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𝐹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egy primitív függvénye. 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hu-HU" sz="2400" b="1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Newton–Leibniz </a:t>
                </a:r>
                <a:r>
                  <a:rPr lang="hu-HU" sz="2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formula</a:t>
                </a:r>
                <a:r>
                  <a:rPr lang="hu-HU" sz="2400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hu-HU" sz="24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39" y="489397"/>
                <a:ext cx="10645462" cy="2872068"/>
              </a:xfrm>
              <a:prstGeom prst="rect">
                <a:avLst/>
              </a:prstGeom>
              <a:blipFill rotWithShape="0">
                <a:blip r:embed="rId2"/>
                <a:stretch>
                  <a:fillRect l="-1145" t="-4246" b="-2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2972" y="3361465"/>
                <a:ext cx="10650828" cy="3028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Példa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üggvény folytonos, mert elemi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így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integrálható és </a:t>
                </a:r>
                <a:r>
                  <a:rPr lang="hu-HU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primitiválható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és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hu-HU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subSup"/>
                        <m:ctrlPr>
                          <a:rPr lang="hu-HU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hu-HU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1− </m:t>
                            </m:r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latin typeface="Cambria Math" panose="02040503050406030204" pitchFamily="18" charset="0"/>
                              </a:rPr>
                              <m:t>arctg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begChr m:val=""/>
                            <m:endChr m:val="|"/>
                            <m:ctrlPr>
                              <a:rPr lang="hu-HU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hu-HU" sz="24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</a:rPr>
                      <m:t>arctg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1−</m:t>
                    </m:r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0−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</a:rPr>
                          <m:t>arctg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72" y="3361465"/>
                <a:ext cx="10650828" cy="3028971"/>
              </a:xfrm>
              <a:prstGeom prst="rect">
                <a:avLst/>
              </a:prstGeom>
              <a:blipFill rotWithShape="0">
                <a:blip r:embed="rId3"/>
                <a:stretch>
                  <a:fillRect l="-858" t="-1408" b="-80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3</a:t>
            </a:fld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7127" y="618186"/>
                <a:ext cx="10516673" cy="1788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8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2. tulajdonság</a:t>
                </a:r>
              </a:p>
              <a:p>
                <a:pPr lvl="0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folytonos függvény és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hu-HU" sz="2400" i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akkor </a:t>
                </a:r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>
                  <a:lnSpc>
                    <a:spcPct val="11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hu-HU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hu-HU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𝒄</m:t>
                        </m:r>
                      </m:sup>
                      <m:e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nary>
                    <m:r>
                      <m:rPr>
                        <m:nor/>
                      </m:rPr>
                      <a:rPr lang="hu-HU" sz="28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hu-HU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hu-HU" sz="20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hu-HU" sz="2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27" y="618186"/>
                <a:ext cx="10516673" cy="1788695"/>
              </a:xfrm>
              <a:prstGeom prst="rect">
                <a:avLst/>
              </a:prstGeom>
              <a:blipFill rotWithShape="0">
                <a:blip r:embed="rId2"/>
                <a:stretch>
                  <a:fillRect l="-1159" t="-30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7127" y="2843988"/>
                <a:ext cx="10496281" cy="2868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Példa</a:t>
                </a:r>
              </a:p>
              <a:p>
                <a:pPr>
                  <a:lnSpc>
                    <a:spcPct val="120000"/>
                  </a:lnSpc>
                </a:pP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 folytonos, mert folytonos függvény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modulusza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folytonos, és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  <m:r>
                      <m:rPr>
                        <m:nor/>
                      </m:rPr>
                      <a:rPr lang="hu-HU" sz="24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d>
                              <m:dPr>
                                <m:ctrlPr>
                                  <a:rPr lang="hu-HU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4−</m:t>
                                </m:r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ⅆ</m:t>
                            </m:r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limLoc m:val="undOvr"/>
                                <m:ctrlPr>
                                  <a:rPr lang="hu-HU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hu-H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hu-H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hu-HU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hu-HU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hu-HU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e>
                                </m:d>
                                <m:r>
                                  <a:rPr lang="hu-H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ⅆ</m:t>
                                </m:r>
                                <m:r>
                                  <a:rPr lang="hu-H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u-H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24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hu-HU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24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hu-HU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8−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−4+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−12−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27" y="2843988"/>
                <a:ext cx="10496281" cy="2868606"/>
              </a:xfrm>
              <a:prstGeom prst="rect">
                <a:avLst/>
              </a:prstGeom>
              <a:blipFill rotWithShape="0">
                <a:blip r:embed="rId3"/>
                <a:stretch>
                  <a:fillRect l="-871" t="-63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4</a:t>
            </a:fld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2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40158" y="605307"/>
                <a:ext cx="10406129" cy="2318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8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3. tulajdonság</a:t>
                </a:r>
              </a:p>
              <a:p>
                <a:pPr>
                  <a:lnSpc>
                    <a:spcPct val="110000"/>
                  </a:lnSpc>
                </a:pPr>
                <a:endParaRPr lang="hu-HU" sz="1000" b="1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Ha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függvény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folytonos az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i="0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sz="24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24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sz="2400" i="0">
                                <a:latin typeface="Cambria Math" panose="02040503050406030204" pitchFamily="18" charset="0"/>
                              </a:rPr>
                              <m:t>2,</m:t>
                            </m:r>
                          </m:sub>
                        </m:sSub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-en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2,</m:t>
                        </m:r>
                      </m:sub>
                    </m:sSub>
                    <m:r>
                      <a:rPr lang="hu-HU" sz="2400" i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elsőfajú szakadási pontok, akkor 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integrálható,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hu-HU" sz="28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hu-HU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𝒂</m:t>
                        </m:r>
                      </m:sub>
                      <m:sup>
                        <m:sSub>
                          <m:sSubPr>
                            <m:ctrlPr>
                              <a:rPr lang="hu-HU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hu-HU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p>
                      <m:e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nary>
                    <m:r>
                      <m:rPr>
                        <m:nor/>
                      </m:rPr>
                      <a:rPr lang="hu-HU" sz="28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hu-HU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hu-HU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hu-HU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  <m:e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nary>
                    <m:r>
                      <m:rPr>
                        <m:nor/>
                      </m:rPr>
                      <a:rPr lang="hu-HU" sz="28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hu-HU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…+</m:t>
                    </m:r>
                    <m:nary>
                      <m:naryPr>
                        <m:limLoc m:val="undOvr"/>
                        <m:ctrlPr>
                          <a:rPr lang="hu-HU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hu-HU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hu-HU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𝒏</m:t>
                            </m:r>
                          </m:sub>
                        </m:sSub>
                      </m:sub>
                      <m:sup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hu-HU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hu-HU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58" y="605307"/>
                <a:ext cx="10406129" cy="2318968"/>
              </a:xfrm>
              <a:prstGeom prst="rect">
                <a:avLst/>
              </a:prstGeom>
              <a:blipFill rotWithShape="0">
                <a:blip r:embed="rId2"/>
                <a:stretch>
                  <a:fillRect l="-1172" t="-2362" b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40158" y="2989508"/>
                <a:ext cx="10449121" cy="3301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Példa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hu-HU" sz="2400" i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hu-HU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hu-HU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hu-HU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hu-HU" sz="2400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hu-HU" sz="2400" i="0"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latin typeface="Cambria Math" panose="02040503050406030204" pitchFamily="18" charset="0"/>
                              </a:rPr>
                              <m:t>ha</m:t>
                            </m:r>
                            <m:r>
                              <a:rPr lang="hu-HU" sz="2400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u-HU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u-HU" sz="2400" i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u-HU" sz="2400" i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  <m:r>
                              <a:rPr lang="hu-HU" sz="2400" i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latin typeface="Cambria Math" panose="02040503050406030204" pitchFamily="18" charset="0"/>
                              </a:rPr>
                              <m:t>ha</m:t>
                            </m:r>
                            <m:r>
                              <a:rPr lang="hu-HU" sz="2400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eqAr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függvény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folytonos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0,</m:t>
                        </m:r>
                      </m:e>
                    </m:d>
                    <m:d>
                      <m:dPr>
                        <m:begChr m:val="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-on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illetve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1,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-on,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mint elemi függvényből összetett függvény, illetve elemi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függvény,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elsőfokú szakadási pontja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van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1-ben,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mivel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hu-HU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eqArr>
                              <m:eqArr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hu-HU" sz="24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hu-HU" sz="2400">
                                    <a:latin typeface="Cambria Math" panose="02040503050406030204" pitchFamily="18" charset="0"/>
                                  </a:rPr>
                                  <m:t>→1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hu-HU" sz="24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hu-HU" sz="2400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hu-HU" sz="2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hu-HU" sz="24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hu-HU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eqArr>
                              <m:eqArr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hu-HU" sz="24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hu-HU" sz="2400">
                                    <a:latin typeface="Cambria Math" panose="02040503050406030204" pitchFamily="18" charset="0"/>
                                  </a:rPr>
                                  <m:t>→1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hu-HU" sz="24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hu-HU" sz="2400">
                                    <a:latin typeface="Cambria Math" panose="02040503050406030204" pitchFamily="18" charset="0"/>
                                  </a:rPr>
                                  <m:t>&gt;1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hu-HU" sz="2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hu-HU" sz="2400" i="1" dirty="0" smtClean="0">
                    <a:latin typeface="Cambria" panose="02040503050406030204" pitchFamily="18" charset="0"/>
                  </a:rPr>
                  <a:t>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58" y="2989508"/>
                <a:ext cx="10449121" cy="3301609"/>
              </a:xfrm>
              <a:prstGeom prst="rect">
                <a:avLst/>
              </a:prstGeom>
              <a:blipFill rotWithShape="0">
                <a:blip r:embed="rId3"/>
                <a:stretch>
                  <a:fillRect l="-4492" t="-1292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5</a:t>
            </a:fld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4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37919" y="632346"/>
                <a:ext cx="10415881" cy="2724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Tehát a függvény egyetlen pontban nem folytonos, és itt elsőfajú szakadási pontja van, vagyis integrálható és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ⅆ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40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e>
                        </m:d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2−</m:t>
                            </m:r>
                            <m:f>
                              <m:fPr>
                                <m:ctrlPr>
                                  <a:rPr lang="hu-HU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u-H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u-H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ⅆ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hu-HU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hu-HU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hu-HU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hu-H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hu-H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u-HU" sz="24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hu-HU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hu-HU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hu-H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+4−</m:t>
                    </m:r>
                    <m:r>
                      <m:rPr>
                        <m:sty m:val="p"/>
                      </m:rPr>
                      <a:rPr lang="hu-HU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3−2+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2=</m:t>
                    </m:r>
                    <m:rad>
                      <m:radPr>
                        <m:degHide m:val="on"/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hu-HU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.</a:t>
                </a:r>
                <a:endParaRPr lang="hu-HU" sz="20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19" y="632346"/>
                <a:ext cx="10415881" cy="2724144"/>
              </a:xfrm>
              <a:prstGeom prst="rect">
                <a:avLst/>
              </a:prstGeom>
              <a:blipFill rotWithShape="0">
                <a:blip r:embed="rId2"/>
                <a:stretch>
                  <a:fillRect l="-936" t="-1566" b="-8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4396" y="3503688"/>
                <a:ext cx="10416208" cy="2230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hu-HU" sz="28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4. tulajdonság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folytonos és </a:t>
                </a: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páros függvény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vagyis </a:t>
                </a: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akkor </a:t>
                </a:r>
                <a:endParaRPr lang="hu-HU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m:rPr>
                            <m:brk m:alnAt="24"/>
                          </m:rP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𝒂</m:t>
                        </m:r>
                      </m:sup>
                      <m:e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hu-HU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𝒂</m:t>
                        </m:r>
                      </m:sup>
                      <m:e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hu-HU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hu-HU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96" y="3503688"/>
                <a:ext cx="10416208" cy="2230098"/>
              </a:xfrm>
              <a:prstGeom prst="rect">
                <a:avLst/>
              </a:prstGeom>
              <a:blipFill rotWithShape="0">
                <a:blip r:embed="rId3"/>
                <a:stretch>
                  <a:fillRect l="-1170" t="-1366" b="-2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6</a:t>
            </a:fld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8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62884" y="524401"/>
                <a:ext cx="10490915" cy="2044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8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5. tulajdonság</a:t>
                </a:r>
                <a:endParaRPr lang="hu-HU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folytonos és </a:t>
                </a: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páratlan függvény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vagyis </a:t>
                </a: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akkor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m:rPr>
                            <m:brk m:alnAt="24"/>
                          </m:rP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𝒂</m:t>
                        </m:r>
                      </m:sup>
                      <m:e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hu-HU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0.</a:t>
                </a:r>
                <a:endParaRPr lang="hu-HU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84" y="524401"/>
                <a:ext cx="10490915" cy="2044662"/>
              </a:xfrm>
              <a:prstGeom prst="rect">
                <a:avLst/>
              </a:prstGeom>
              <a:blipFill rotWithShape="0">
                <a:blip r:embed="rId2"/>
                <a:stretch>
                  <a:fillRect l="-1221" t="-2687" b="-4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399" y="3759710"/>
                <a:ext cx="10439401" cy="2575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Kimutatjuk, hogy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ln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páratlan függvény,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sz="2400" i="1" smtClean="0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hu-HU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hu-HU" sz="2400" i="1"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ln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hu-HU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hu-HU" sz="2400" i="1"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ln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   ⇒ 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páratlan</a:t>
                </a:r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</a:rPr>
                  <a:t> függvény  ⇒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hu-HU" sz="24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hu-HU" sz="24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hu-HU" sz="2400" i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ln</m:t>
                            </m:r>
                            <m:d>
                              <m:d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0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3759710"/>
                <a:ext cx="10439401" cy="2575385"/>
              </a:xfrm>
              <a:prstGeom prst="rect">
                <a:avLst/>
              </a:prstGeom>
              <a:blipFill rotWithShape="0">
                <a:blip r:embed="rId3"/>
                <a:stretch>
                  <a:fillRect l="-876" t="-16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399" y="2569063"/>
                <a:ext cx="10439400" cy="1190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Példa</a:t>
                </a:r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Számítsd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ki: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1+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ⅆ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2569063"/>
                <a:ext cx="10439400" cy="1190647"/>
              </a:xfrm>
              <a:prstGeom prst="rect">
                <a:avLst/>
              </a:prstGeom>
              <a:blipFill rotWithShape="0">
                <a:blip r:embed="rId4"/>
                <a:stretch>
                  <a:fillRect l="-876" t="-357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7</a:t>
            </a:fld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5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8</a:t>
            </a:fld>
            <a:endParaRPr lang="hu-HU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882" y="464336"/>
            <a:ext cx="10490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6. tulajdonság. </a:t>
            </a:r>
            <a:r>
              <a:rPr lang="hu-HU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primitív függvény létezési tétele</a:t>
            </a:r>
            <a:endParaRPr lang="hu-HU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2882" y="987556"/>
                <a:ext cx="10706638" cy="3362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Ha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folytonos</a:t>
                </a:r>
                <a:r>
                  <a:rPr lang="hu-HU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függvény, akkor az</a:t>
                </a:r>
                <a:r>
                  <a:rPr lang="hu-HU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 az 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függvény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primitív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függvénye, vagyis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deriválható és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∀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</a:rPr>
                      <m:t>teh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limLoc m:val="undOvr"/>
                                <m:ctrlPr>
                                  <a:rPr lang="hu-HU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hu-HU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  <m:sup>
                                <m:r>
                                  <a:rPr lang="hu-HU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  <m:e>
                                <m:r>
                                  <a:rPr lang="hu-HU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hu-HU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  <m:r>
                                  <a:rPr lang="hu-HU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𝒅𝒕</m:t>
                                </m:r>
                              </m:e>
                            </m:nary>
                          </m:e>
                        </m:d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hu-HU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b="1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endParaRPr lang="hu-HU" sz="10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Megjegyzés.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folytonos</a:t>
                </a:r>
                <a:r>
                  <a:rPr lang="hu-HU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 és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hu-HU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deriválható</a:t>
                </a:r>
                <a:r>
                  <a:rPr lang="hu-HU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függvény, akkor az 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deriválható</a:t>
                </a:r>
                <a:r>
                  <a:rPr lang="hu-HU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-n és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limLoc m:val="undOvr"/>
                            <m:ctrlPr>
                              <a:rPr lang="hu-HU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hu-H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sub>
                          <m:sup>
                            <m:r>
                              <a:rPr lang="hu-H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hu-HU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  <m:e>
                            <m:r>
                              <a:rPr lang="hu-H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hu-HU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hu-H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𝒅𝒕</m:t>
                            </m:r>
                          </m:e>
                        </m:nary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hu-H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hu-HU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hu-H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hu-H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hu-HU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82" y="987556"/>
                <a:ext cx="10706638" cy="3362139"/>
              </a:xfrm>
              <a:prstGeom prst="rect">
                <a:avLst/>
              </a:prstGeom>
              <a:blipFill>
                <a:blip r:embed="rId2"/>
                <a:stretch>
                  <a:fillRect l="-911" r="-171" b="-181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2879" y="4181279"/>
                <a:ext cx="10490918" cy="2357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1. példa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Határozd meg az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sSup>
                          <m:sSup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hu-HU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deriváltját. Mivel</a:t>
                </a:r>
                <a:r>
                  <a:rPr lang="hu-HU" sz="24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az 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folytonos (egy elemi függvényekből összetett és egy elemi függvénynek a szorzata), a tétel alapján az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az </a:t>
                </a:r>
                <a:r>
                  <a:rPr lang="hu-HU" sz="24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-nek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primitív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függvénye, így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79" y="4181279"/>
                <a:ext cx="10490918" cy="2357633"/>
              </a:xfrm>
              <a:prstGeom prst="rect">
                <a:avLst/>
              </a:prstGeom>
              <a:blipFill rotWithShape="0">
                <a:blip r:embed="rId3"/>
                <a:stretch>
                  <a:fillRect l="-930" t="-1809" r="-1628" b="-2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49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8FB5-0130-4EB8-B76F-4BF996D84532}" type="slidenum">
              <a:rPr lang="hu-HU" smtClean="0">
                <a:latin typeface="Cambria" panose="02040503050406030204" pitchFamily="18" charset="0"/>
              </a:rPr>
              <a:t>9</a:t>
            </a:fld>
            <a:endParaRPr lang="hu-H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75763" y="643944"/>
                <a:ext cx="10645677" cy="292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u-HU" sz="2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2. példa</a:t>
                </a:r>
              </a:p>
              <a:p>
                <a:pPr>
                  <a:lnSpc>
                    <a:spcPct val="12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Határozd meg az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arc</m:t>
                        </m:r>
                        <m:r>
                          <m:rPr>
                            <m:sty m:val="p"/>
                          </m:rP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függvény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deriváltját.</a:t>
                </a:r>
              </a:p>
              <a:p>
                <a:pPr>
                  <a:lnSpc>
                    <a:spcPct val="120000"/>
                  </a:lnSpc>
                </a:pPr>
                <a:r>
                  <a:rPr lang="hu-HU" sz="2400" spc="-1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 deriválható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hu-HU" sz="2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on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és </a:t>
                </a:r>
                <a:r>
                  <a:rPr lang="hu-HU" sz="2400" i="1" spc="-1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14:m>
                  <m:oMath xmlns:m="http://schemas.openxmlformats.org/officeDocument/2006/math">
                    <m:r>
                      <a:rPr lang="hu-HU" sz="2400" spc="-1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pc="-1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</m:t>
                        </m:r>
                        <m:r>
                          <a:rPr lang="hu-HU" sz="24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hu-HU" sz="2400" i="1" spc="-10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 spc="-1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 spc="-1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hu-HU" sz="24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 spc="-1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spc="-1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sz="2400" i="0" spc="-1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arcsin</m:t>
                    </m:r>
                    <m:r>
                      <a:rPr lang="hu-HU" sz="2400" i="1" spc="-1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spc="-1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függvény folytonos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 spc="-1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</m:t>
                        </m:r>
                        <m:r>
                          <a:rPr lang="hu-HU" sz="24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spc="-1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 spc="-10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b="0" i="0" spc="-1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elemi</m:t>
                        </m:r>
                        <m:r>
                          <a:rPr lang="hu-HU" sz="2400" b="0" i="0" spc="-1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b="0" i="0" spc="-1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f</m:t>
                        </m:r>
                        <m:r>
                          <a:rPr lang="hu-HU" sz="2400" b="0" i="0" spc="-1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ü</m:t>
                        </m:r>
                        <m:r>
                          <m:rPr>
                            <m:sty m:val="p"/>
                          </m:rPr>
                          <a:rPr lang="hu-HU" sz="2400" b="0" i="0" spc="-1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ggv</m:t>
                        </m:r>
                        <m:r>
                          <a:rPr lang="hu-HU" sz="2400" b="0" i="0" spc="-1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hu-HU" sz="2400" b="0" i="0" spc="-1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ny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így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hu-HU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arcsin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63" y="643944"/>
                <a:ext cx="10645677" cy="2922082"/>
              </a:xfrm>
              <a:prstGeom prst="rect">
                <a:avLst/>
              </a:prstGeom>
              <a:blipFill>
                <a:blip r:embed="rId2"/>
                <a:stretch>
                  <a:fillRect l="-916" t="-1461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8642" y="3328562"/>
                <a:ext cx="10465158" cy="2905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hu-HU" sz="24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feladat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+1 </m:t>
                        </m:r>
                      </m:e>
                    </m:ra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függvény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Számítsd </a:t>
                </a:r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ki a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lim>
                    </m:limLow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sup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𝑡𝑓</m:t>
                            </m:r>
                            <m:d>
                              <m:dPr>
                                <m:ctrlPr>
                                  <a:rPr lang="hu-HU" sz="24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𝑑𝑡</m:t>
                            </m:r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határértéket.</a:t>
                </a:r>
              </a:p>
              <a:p>
                <a:pPr>
                  <a:lnSpc>
                    <a:spcPct val="110000"/>
                  </a:lnSpc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sup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𝑡𝑓</m:t>
                            </m:r>
                            <m:d>
                              <m:d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𝑑𝑡</m:t>
                            </m:r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limLoc m:val="undOvr"/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sup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𝑡𝑓</m:t>
                                </m:r>
                                <m:d>
                                  <m:d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𝑑𝑡</m:t>
                                </m:r>
                              </m:e>
                            </m:nary>
                          </m:e>
                        </m:d>
                        <m:r>
                          <a:rPr lang="en-US" sz="2400" i="1" baseline="5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num>
                      <m:den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40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400" i="1" baseline="4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den>
                    </m:f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𝑥𝑓</m:t>
                        </m:r>
                        <m:d>
                          <m:dPr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+1 </m:t>
                            </m:r>
                          </m:e>
                        </m:rad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2" y="3328562"/>
                <a:ext cx="10465158" cy="2905988"/>
              </a:xfrm>
              <a:prstGeom prst="rect">
                <a:avLst/>
              </a:prstGeom>
              <a:blipFill>
                <a:blip r:embed="rId3"/>
                <a:stretch>
                  <a:fillRect l="-932" t="-1468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06842" y="5845986"/>
            <a:ext cx="528034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L’H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06842" y="5310958"/>
                <a:ext cx="504241" cy="507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842" y="5310958"/>
                <a:ext cx="504241" cy="507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4930</Words>
  <Application>Microsoft Office PowerPoint</Application>
  <PresentationFormat>Custom</PresentationFormat>
  <Paragraphs>239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 határozott integrál tulajdonságai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Határozatlan integrál alkalmazásai</dc:title>
  <dc:creator>Tanar</dc:creator>
  <cp:lastModifiedBy>BTL</cp:lastModifiedBy>
  <cp:revision>212</cp:revision>
  <dcterms:created xsi:type="dcterms:W3CDTF">2020-04-26T12:01:33Z</dcterms:created>
  <dcterms:modified xsi:type="dcterms:W3CDTF">2020-04-30T08:17:41Z</dcterms:modified>
</cp:coreProperties>
</file>