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7" r:id="rId3"/>
    <p:sldId id="260" r:id="rId4"/>
    <p:sldId id="261" r:id="rId5"/>
    <p:sldId id="262" r:id="rId6"/>
    <p:sldId id="272" r:id="rId7"/>
    <p:sldId id="289" r:id="rId8"/>
    <p:sldId id="273" r:id="rId9"/>
    <p:sldId id="274" r:id="rId10"/>
    <p:sldId id="284" r:id="rId11"/>
    <p:sldId id="287" r:id="rId12"/>
    <p:sldId id="265" r:id="rId13"/>
    <p:sldId id="288" r:id="rId14"/>
    <p:sldId id="266" r:id="rId15"/>
    <p:sldId id="285" r:id="rId16"/>
    <p:sldId id="286" r:id="rId17"/>
    <p:sldId id="291" r:id="rId18"/>
    <p:sldId id="292" r:id="rId19"/>
    <p:sldId id="294" r:id="rId20"/>
    <p:sldId id="295" r:id="rId21"/>
    <p:sldId id="296" r:id="rId22"/>
    <p:sldId id="267" r:id="rId23"/>
    <p:sldId id="268" r:id="rId24"/>
    <p:sldId id="269" r:id="rId25"/>
    <p:sldId id="297" r:id="rId26"/>
    <p:sldId id="270" r:id="rId27"/>
    <p:sldId id="271" r:id="rId28"/>
    <p:sldId id="299" r:id="rId29"/>
    <p:sldId id="281" r:id="rId30"/>
    <p:sldId id="283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78" d="100"/>
          <a:sy n="78" d="100"/>
        </p:scale>
        <p:origin x="-114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36418-F8EC-4D33-B022-54885391934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60DE1-A023-4682-B84D-A511BD069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F03F-0C98-4441-B0F7-2069C300AD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60DE1-A023-4682-B84D-A511BD069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6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2B76-7036-46A5-AF54-90DCD3D1AEFA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9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BE-E71E-40B6-AF0B-F39630D3CA8D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C9F9-6677-44D5-B623-A9AF9ADF27EC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4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4E95-4528-4B7F-BD8B-DE599276A552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1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DDEC-317B-468F-9FD9-A60D90D4DD2D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2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780C-2F08-410F-839A-C13BCE62833B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3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C50-EC5F-4CD3-BE08-3E5B17C19E27}" type="datetime1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A9F-D83D-4C3A-84FF-4B66BDAB278D}" type="datetime1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5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91A2-791A-41E7-88F6-907E686E45BC}" type="datetime1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0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A9DB-3187-4430-92D7-AFE620848651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DE03-F903-45A9-ADA2-B361B1F9C499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6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CE190-458B-40FD-9533-D97C9354D3F6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BCEC-C1BA-4ABE-878F-5EACF14CC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.png"/><Relationship Id="rId7" Type="http://schemas.openxmlformats.org/officeDocument/2006/relationships/image" Target="../media/image2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7.png"/><Relationship Id="rId7" Type="http://schemas.openxmlformats.org/officeDocument/2006/relationships/image" Target="../media/image29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Komplex számok</a:t>
            </a:r>
            <a:endParaRPr lang="hu-HU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Felkészítő matematikából a XII. osztály számára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9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10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1369" y="515155"/>
                <a:ext cx="10728101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Komplex szám képe</a:t>
                </a:r>
              </a:p>
              <a:p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⟺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hu-HU" sz="2400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hu-HU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esetén</a:t>
                </a:r>
              </a:p>
              <a:p>
                <a:pPr>
                  <a:lnSpc>
                    <a:spcPct val="150000"/>
                  </a:lnSpc>
                </a:pPr>
                <a:r>
                  <a:rPr lang="hu-HU" sz="2400" b="1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hu-HU" sz="24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képe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affixuma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hu-HU" sz="1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Példák</a:t>
                </a:r>
              </a:p>
              <a:p>
                <a:pPr>
                  <a:lnSpc>
                    <a:spcPct val="15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2−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komplex szám képe az </a:t>
                </a:r>
                <a14:m>
                  <m:oMath xmlns:m="http://schemas.openxmlformats.org/officeDocument/2006/math">
                    <m:r>
                      <a:rPr lang="hu-HU" sz="2400" b="0" i="1">
                        <a:latin typeface="Cambria Math"/>
                        <a:ea typeface="Cambria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hu-HU" sz="24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pont.</a:t>
                </a:r>
              </a:p>
              <a:p>
                <a:pPr>
                  <a:lnSpc>
                    <a:spcPct val="15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0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pont affixuma 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5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komplex szám. 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69" y="515155"/>
                <a:ext cx="10728101" cy="5647700"/>
              </a:xfrm>
              <a:prstGeom prst="rect">
                <a:avLst/>
              </a:prstGeom>
              <a:blipFill rotWithShape="0">
                <a:blip r:embed="rId2"/>
                <a:stretch>
                  <a:fillRect l="-852" t="-11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651653" y="1588623"/>
            <a:ext cx="4025661" cy="2660211"/>
            <a:chOff x="1937584" y="894188"/>
            <a:chExt cx="3131393" cy="20692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395995" y="1993414"/>
                  <a:ext cx="672982" cy="311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 sz="200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Re</m:t>
                        </m:r>
                        <m:d>
                          <m:dPr>
                            <m:ctrlPr>
                              <a:rPr lang="hu-HU" sz="20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995" y="1993414"/>
                  <a:ext cx="79861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584179" y="894188"/>
                  <a:ext cx="682957" cy="311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/>
                            <a:ea typeface="Cambria" panose="02040503050406030204" pitchFamily="18" charset="0"/>
                          </a:rPr>
                          <m:t>Im</m:t>
                        </m:r>
                        <m:d>
                          <m:dPr>
                            <m:ctrlPr>
                              <a:rPr lang="hu-HU" sz="20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4179" y="894188"/>
                  <a:ext cx="682957" cy="3112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/>
            <p:cNvGrpSpPr/>
            <p:nvPr/>
          </p:nvGrpSpPr>
          <p:grpSpPr>
            <a:xfrm>
              <a:off x="1937584" y="1014607"/>
              <a:ext cx="2812692" cy="1948847"/>
              <a:chOff x="1957589" y="4217909"/>
              <a:chExt cx="2812692" cy="194884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957589" y="5205211"/>
                <a:ext cx="26530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2361932" y="4217909"/>
                <a:ext cx="2408349" cy="1948847"/>
                <a:chOff x="2361932" y="4217909"/>
                <a:chExt cx="2408349" cy="1948847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3284113" y="4217909"/>
                  <a:ext cx="0" cy="194884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953814" y="5512158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2361932" y="4420381"/>
                  <a:ext cx="2408349" cy="1029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       </a:t>
                  </a:r>
                  <a:endParaRPr lang="hu-HU" sz="20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endParaRPr lang="hu-HU" sz="2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r>
                    <a:rPr lang="hu-H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         </a:t>
                  </a:r>
                  <a:endParaRPr lang="hu-HU" sz="2000" i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r>
                    <a:rPr lang="hu-H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       </a:t>
                  </a:r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237149" y="5119352"/>
                  <a:ext cx="0" cy="1266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232598" y="4687911"/>
                  <a:ext cx="108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284113" y="4687911"/>
                  <a:ext cx="953036" cy="0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4237149" y="4687911"/>
                  <a:ext cx="0" cy="504421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4199145" y="4415708"/>
                  <a:ext cx="306989" cy="311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284113" y="4687911"/>
                  <a:ext cx="953036" cy="5173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2988086" y="5147448"/>
                  <a:ext cx="267088" cy="311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O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4085575" y="5167658"/>
                      <a:ext cx="303148" cy="31122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𝑎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85575" y="5167658"/>
                      <a:ext cx="303148" cy="311229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2945662" y="4532297"/>
                      <a:ext cx="298908" cy="31122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𝑏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45662" y="4532297"/>
                      <a:ext cx="298908" cy="311229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22617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11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1369" y="515155"/>
                <a:ext cx="10728101" cy="5421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Komplex szám modulusa</a:t>
                </a: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Értelmezés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hu-HU" sz="2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komplex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modulusa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képének az origótól mért távolságával egyenlő.</a:t>
                </a:r>
              </a:p>
              <a:p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akkor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</a:rPr>
                  <a:t>.</a:t>
                </a: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Tulajdonságok: </a:t>
                </a:r>
              </a:p>
              <a:p>
                <a:pPr marL="465138">
                  <a:lnSpc>
                    <a:spcPct val="11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hu-HU" sz="2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65138">
                  <a:lnSpc>
                    <a:spcPct val="11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𝑧𝑧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hu-HU" sz="2400" b="0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65138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3. 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465138">
                  <a:lnSpc>
                    <a:spcPct val="11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  <m:r>
                              <a:rPr lang="hu-HU" sz="2400" i="1" baseline="30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  <m:r>
                              <a:rPr lang="hu-HU" sz="2400" i="1" baseline="30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e>
                        </m:d>
                      </m:den>
                    </m:f>
                  </m:oMath>
                </a14:m>
                <a:endParaRPr lang="hu-HU" sz="2400" i="1" dirty="0">
                  <a:solidFill>
                    <a:srgbClr val="0070C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465138">
                  <a:lnSpc>
                    <a:spcPct val="11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hu-HU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hu-HU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≤ </m:t>
                    </m:r>
                  </m:oMath>
                </a14:m>
                <a:r>
                  <a:rPr lang="hu-HU" sz="2400" i="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𝑧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hu-HU" sz="2400" i="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′|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69" y="515155"/>
                <a:ext cx="10728101" cy="5421549"/>
              </a:xfrm>
              <a:prstGeom prst="rect">
                <a:avLst/>
              </a:prstGeom>
              <a:blipFill rotWithShape="0">
                <a:blip r:embed="rId2"/>
                <a:stretch>
                  <a:fillRect l="-852" t="-1237" b="-101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528264" y="1887493"/>
            <a:ext cx="4025661" cy="2651760"/>
            <a:chOff x="1937584" y="900762"/>
            <a:chExt cx="3131393" cy="20626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395995" y="1993414"/>
                  <a:ext cx="672982" cy="311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 sz="200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Re</m:t>
                        </m:r>
                        <m:d>
                          <m:dPr>
                            <m:ctrlPr>
                              <a:rPr lang="hu-HU" sz="20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995" y="1993414"/>
                  <a:ext cx="79861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519399" y="900762"/>
                  <a:ext cx="682957" cy="311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/>
                            <a:ea typeface="Cambria" panose="02040503050406030204" pitchFamily="18" charset="0"/>
                          </a:rPr>
                          <m:t>Im</m:t>
                        </m:r>
                        <m:d>
                          <m:dPr>
                            <m:ctrlPr>
                              <a:rPr lang="hu-HU" sz="20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hu-HU" sz="2000" dirty="0">
                    <a:latin typeface="Cambria" pitchFamily="18" charset="0"/>
                    <a:ea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9399" y="900762"/>
                  <a:ext cx="81144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1937584" y="1014607"/>
              <a:ext cx="2812692" cy="1948847"/>
              <a:chOff x="1957589" y="4217909"/>
              <a:chExt cx="2812692" cy="194884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957589" y="5205211"/>
                <a:ext cx="26530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2361932" y="4217909"/>
                <a:ext cx="2408349" cy="1948847"/>
                <a:chOff x="2361932" y="4217909"/>
                <a:chExt cx="2408349" cy="1948847"/>
              </a:xfrm>
            </p:grpSpPr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3284113" y="4217909"/>
                  <a:ext cx="0" cy="194884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953814" y="5512158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2361932" y="4420381"/>
                  <a:ext cx="2408349" cy="1029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       </a:t>
                  </a:r>
                  <a:endParaRPr lang="hu-HU" sz="20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endParaRPr lang="hu-HU" sz="2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r>
                    <a:rPr lang="hu-H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         </a:t>
                  </a:r>
                  <a:endParaRPr lang="hu-HU" sz="2000" i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r>
                    <a:rPr lang="hu-H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       </a:t>
                  </a:r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4237149" y="5119352"/>
                  <a:ext cx="0" cy="1266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232598" y="4687911"/>
                  <a:ext cx="108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284113" y="4687911"/>
                  <a:ext cx="953036" cy="0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4237149" y="4687911"/>
                  <a:ext cx="0" cy="504421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4196863" y="4350043"/>
                  <a:ext cx="306989" cy="311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3284113" y="4687911"/>
                  <a:ext cx="953036" cy="5173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2987651" y="5158303"/>
                  <a:ext cx="267088" cy="311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O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 rot="19980000">
                      <a:off x="3398513" y="4723530"/>
                      <a:ext cx="412977" cy="31122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hu-HU" sz="2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0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-1620000">
                      <a:off x="3355092" y="4694478"/>
                      <a:ext cx="499817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4077332" y="5182673"/>
                      <a:ext cx="303148" cy="31122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𝑎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77332" y="5182673"/>
                      <a:ext cx="303148" cy="311229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2970517" y="4520650"/>
                      <a:ext cx="298908" cy="31122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𝑏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70517" y="4520650"/>
                      <a:ext cx="298908" cy="31122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678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48578"/>
            <a:ext cx="2743200" cy="372898"/>
          </a:xfrm>
        </p:spPr>
        <p:txBody>
          <a:bodyPr/>
          <a:lstStyle/>
          <a:p>
            <a:pPr>
              <a:lnSpc>
                <a:spcPct val="110000"/>
              </a:lnSpc>
            </a:pPr>
            <a:fld id="{3144BCEC-C1BA-4ABE-878F-5EACF14CC62B}" type="slidenum">
              <a:rPr lang="hu-HU" smtClean="0">
                <a:latin typeface="Cambria" panose="02040503050406030204" pitchFamily="18" charset="0"/>
              </a:rPr>
              <a:pPr>
                <a:lnSpc>
                  <a:spcPct val="110000"/>
                </a:lnSpc>
              </a:pPr>
              <a:t>12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0397" y="631065"/>
                <a:ext cx="10598069" cy="5617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Feladat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az alábbi modulusokat!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b="1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𝐚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2−3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−1−2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2−3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−1−2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1−5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𝟐𝟔</m:t>
                        </m:r>
                      </m:e>
                    </m:rad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b="1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0" smtClean="0">
                            <a:latin typeface="Cambria Math"/>
                            <a:ea typeface="Cambria" panose="02040503050406030204" pitchFamily="18" charset="0"/>
                          </a:rPr>
                          <m:t>𝐛</m:t>
                        </m:r>
                      </m:e>
                    </m:d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3−2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1−2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akkor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|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3−2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1−2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|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hu-HU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/>
                        <a:ea typeface="Cambria Math" panose="02040503050406030204" pitchFamily="18" charset="0"/>
                      </a:rPr>
                      <m:t>|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+2−2+5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+2|=|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64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</m:t>
                        </m:r>
                      </m:e>
                    </m:d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3+4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hu-HU" sz="24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2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5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3+4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|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2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  <m:t>5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169</m:t>
                        </m:r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5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13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65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1+1</m:t>
                              </m:r>
                            </m:e>
                          </m:rad>
                        </m:e>
                        <m: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  <m: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hu-HU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hu-H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  <m:sup>
                                  <m: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hu-HU" sz="2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b="1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𝐞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b="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u-HU" sz="2400" i="1"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2+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1−3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2+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1−3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2+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hu-HU" sz="2400" i="1" smtClean="0"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1−3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hu-HU" sz="240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hu-HU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hu-HU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hu-HU" sz="24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hu-HU" sz="24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hu-HU" sz="24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(−3)</m:t>
                                        </m:r>
                                      </m:e>
                                      <m:sup>
                                        <m:r>
                                          <a:rPr lang="hu-HU" sz="24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hu-HU" sz="24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hu-HU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97" y="631065"/>
                <a:ext cx="10598069" cy="5617307"/>
              </a:xfrm>
              <a:prstGeom prst="rect">
                <a:avLst/>
              </a:prstGeom>
              <a:blipFill rotWithShape="0">
                <a:blip r:embed="rId2"/>
                <a:stretch>
                  <a:fillRect l="-2762" t="-76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19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en-US" smtClean="0">
                <a:latin typeface="Cambria" panose="02040503050406030204" pitchFamily="18" charset="0"/>
              </a:rPr>
              <a:t>13</a:t>
            </a:fld>
            <a:endParaRPr lang="en-US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1369" y="515155"/>
                <a:ext cx="10728101" cy="5924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Komplex szám konjugáltja </a:t>
                </a: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Értelmezés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komplex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konjugált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ján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komplex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mot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rtj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ü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Példa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e>
                    </m:acc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hu-HU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−13−13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=−13+13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Tulajdonságok:</a:t>
                </a: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1.</a:t>
                </a: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z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  </a:t>
                </a: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2. 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 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acc>
                      <m:accPr>
                        <m:chr m:val="̅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hu-HU" sz="2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acc>
                      <m:accPr>
                        <m:chr m:val="̅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6.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hu-HU" sz="2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𝒛</m:t>
                                </m:r>
                              </m:num>
                              <m:den>
                                <m:r>
                                  <a:rPr lang="hu-HU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hu-HU" sz="2400" b="1" i="1" baseline="300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′</m:t>
                                </m:r>
                              </m:den>
                            </m:f>
                          </m:e>
                        </m:d>
                      </m:e>
                    </m:acc>
                    <m:r>
                      <a:rPr lang="hu-H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hu-HU" sz="2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hu-HU" sz="2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hu-HU" sz="2400" b="1" i="1" baseline="30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den>
                    </m:f>
                  </m:oMath>
                </a14:m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69" y="515155"/>
                <a:ext cx="10728101" cy="5924827"/>
              </a:xfrm>
              <a:prstGeom prst="rect">
                <a:avLst/>
              </a:prstGeom>
              <a:blipFill rotWithShape="0">
                <a:blip r:embed="rId2"/>
                <a:stretch>
                  <a:fillRect l="-852" t="-11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35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14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6533" y="579549"/>
                <a:ext cx="10947400" cy="5569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feladat.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rt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úgy, hogy fennálljon az alábbi egyenlőség: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3−5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𝑏𝑖</m:t>
                        </m:r>
                      </m:e>
                    </m:acc>
                  </m:oMath>
                </a14:m>
                <a:r>
                  <a:rPr lang="hu-HU" sz="2400" b="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Elvégezzük a megfelelő számításokat: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3−5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bal oldalon bővítünk a nevező konjugáltjával: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3+5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9+25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különválasztjuk a valós és a képzetes részt: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34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34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34</m:t>
                                </m:r>
                              </m:den>
                            </m:f>
                            <m: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34</m:t>
                                </m:r>
                              </m:den>
                            </m:f>
                            <m: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, tehát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𝒂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𝟑𝟒</m:t>
                        </m:r>
                      </m:den>
                    </m:f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u-HU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𝟑𝟒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.</a:t>
                </a:r>
              </a:p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2. feladat.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Oldd meg </a:t>
                </a:r>
                <a:r>
                  <a:rPr lang="hu-HU" sz="2400" dirty="0" err="1">
                    <a:latin typeface="Cambria" panose="02040503050406030204" pitchFamily="18" charset="0"/>
                    <a:ea typeface="Cambria Math" panose="02040503050406030204" pitchFamily="18" charset="0"/>
                  </a:rPr>
                  <a:t>ℂ-ben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acc>
                      <m:accPr>
                        <m:chr m:val="̅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=3+4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egyenletet.</a:t>
                </a:r>
              </a:p>
              <a:p>
                <a:r>
                  <a:rPr lang="hu-HU" sz="2400" b="1" spc="-3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Megoldás. </a:t>
                </a:r>
                <a:r>
                  <a:rPr lang="hu-HU" sz="2400" b="1" spc="-3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Legyen  </a:t>
                </a:r>
                <a14:m>
                  <m:oMath xmlns:m="http://schemas.openxmlformats.org/officeDocument/2006/math">
                    <m:r>
                      <a:rPr lang="hu-HU" sz="2400" b="1" i="1" spc="-3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hu-HU" sz="2400" b="1" i="1" spc="-3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pc="-3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hu-HU" sz="2400" b="1" i="1" spc="-3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1" i="1" spc="-3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𝒃𝒊</m:t>
                    </m:r>
                    <m:r>
                      <a:rPr lang="hu-HU" sz="2400" b="1" i="1" spc="-3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1" i="1" spc="-3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hu-HU" sz="2400" b="0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hu-HU" sz="2400" i="1" spc="-30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hu-HU" sz="2400" spc="-3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ezt behelyettesítjük az egyenletbe:</a:t>
                </a:r>
              </a:p>
              <a:p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𝑏𝑖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3+4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=3+4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=3+4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=−4</m:t>
                                </m:r>
                              </m:e>
                            </m:eqAr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⇔</m:t>
                            </m:r>
                          </m:e>
                        </m:d>
                      </m:e>
                    </m:d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3" y="579549"/>
                <a:ext cx="10947400" cy="5569345"/>
              </a:xfrm>
              <a:prstGeom prst="rect">
                <a:avLst/>
              </a:prstGeom>
              <a:blipFill rotWithShape="0">
                <a:blip r:embed="rId2"/>
                <a:stretch>
                  <a:fillRect l="-891" t="-8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35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15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3376" y="712694"/>
                <a:ext cx="1056042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Komplex szám trigonometrikus alakja</a:t>
                </a:r>
              </a:p>
              <a:p>
                <a:pPr algn="ctr"/>
                <a:endParaRPr lang="hu-HU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Legyen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képe.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6" y="712694"/>
                <a:ext cx="10560424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866" t="-5069" b="-96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99846" y="2036133"/>
                <a:ext cx="5853954" cy="3198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Jelölje: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𝑂𝑀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𝒓</m:t>
                      </m:r>
                      <m:r>
                        <a:rPr lang="hu-H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hu-HU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pol</m:t>
                      </m:r>
                      <m:r>
                        <m:rPr>
                          <m:nor/>
                        </m:rPr>
                        <a:rPr lang="hu-HU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ris</m:t>
                      </m:r>
                      <m:r>
                        <m:rPr>
                          <m:nor/>
                        </m:rPr>
                        <a:rPr lang="hu-HU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sug</m:t>
                      </m:r>
                      <m:r>
                        <m:rPr>
                          <m:nor/>
                        </m:rPr>
                        <a:rPr lang="hu-HU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𝑂𝑥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𝑂𝑀</m:t>
                              </m:r>
                            </m:e>
                          </m:d>
                        </m:e>
                      </m:acc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d>
                            <m:dPr>
                              <m:begChr m:val=""/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hu-HU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𝐚𝐫𝐠</m:t>
                    </m:r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hu-HU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reduk</m:t>
                    </m:r>
                    <m:r>
                      <m:rPr>
                        <m:nor/>
                      </m:rPr>
                      <a:rPr lang="hu-HU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lt</m:t>
                    </m:r>
                    <m:r>
                      <m:rPr>
                        <m:nor/>
                      </m:rPr>
                      <a:rPr lang="hu-HU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argumentum</m:t>
                    </m:r>
                  </m:oMath>
                </a14:m>
                <a:r>
                  <a:rPr lang="hu-HU" sz="2400" b="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Mivel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eqAr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  <m:sSub>
                                  <m:sSub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hu-HU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b="0" i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46" y="2036133"/>
                <a:ext cx="5853954" cy="3198440"/>
              </a:xfrm>
              <a:prstGeom prst="rect">
                <a:avLst/>
              </a:prstGeom>
              <a:blipFill rotWithShape="0">
                <a:blip r:embed="rId3"/>
                <a:stretch>
                  <a:fillRect l="-1561" t="-1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3376" y="5003740"/>
                <a:ext cx="107173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hu-HU" sz="24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  <m:sSub>
                          <m:sSubPr>
                            <m:ctrlP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komplex szám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trigonometrikus alakja.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6" y="5003740"/>
                <a:ext cx="1071730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853" t="-5882" r="-455" b="-161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3004707" y="3432070"/>
            <a:ext cx="288309" cy="379727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000" dirty="0">
              <a:latin typeface="Cambria" panose="020405030504060302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89974" y="2379786"/>
            <a:ext cx="2812692" cy="2201089"/>
            <a:chOff x="1489974" y="2379786"/>
            <a:chExt cx="2812692" cy="2201089"/>
          </a:xfrm>
        </p:grpSpPr>
        <p:grpSp>
          <p:nvGrpSpPr>
            <p:cNvPr id="6" name="Group 5"/>
            <p:cNvGrpSpPr/>
            <p:nvPr/>
          </p:nvGrpSpPr>
          <p:grpSpPr>
            <a:xfrm>
              <a:off x="1489974" y="2632028"/>
              <a:ext cx="2812692" cy="1948847"/>
              <a:chOff x="1957589" y="4217909"/>
              <a:chExt cx="2812692" cy="1948847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957589" y="5205211"/>
                <a:ext cx="26530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2361932" y="4217909"/>
                <a:ext cx="2408349" cy="1948847"/>
                <a:chOff x="2361932" y="4217909"/>
                <a:chExt cx="2408349" cy="1948847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3284113" y="4217909"/>
                  <a:ext cx="0" cy="194884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953814" y="5512158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2361932" y="4420381"/>
                  <a:ext cx="2408349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       </a:t>
                  </a:r>
                  <a:endParaRPr lang="hu-HU" sz="20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endParaRPr lang="hu-HU" sz="2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r>
                    <a:rPr lang="hu-H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         </a:t>
                  </a:r>
                  <a:endParaRPr lang="hu-HU" sz="2000" i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r>
                    <a:rPr lang="hu-H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       </a:t>
                  </a: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4237149" y="5119352"/>
                  <a:ext cx="0" cy="1266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232598" y="4687911"/>
                  <a:ext cx="108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284113" y="4687911"/>
                  <a:ext cx="953036" cy="0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4237149" y="4687911"/>
                  <a:ext cx="0" cy="504421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4196863" y="4350043"/>
                  <a:ext cx="3946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3284113" y="4687911"/>
                  <a:ext cx="953036" cy="5173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2942491" y="5101853"/>
                  <a:ext cx="343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O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4021018" y="5155123"/>
                      <a:ext cx="38972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𝑎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21018" y="5155123"/>
                      <a:ext cx="432618" cy="46166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896320" y="4451197"/>
                      <a:ext cx="38427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u-HU" sz="2000" b="0" i="1" smtClean="0">
                                <a:latin typeface="Cambria Math"/>
                              </a:rPr>
                              <m:t>𝑏</m:t>
                            </m:r>
                          </m:oMath>
                        </m:oMathPara>
                      </a14:m>
                      <a:endParaRPr lang="hu-HU" sz="2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6320" y="4451197"/>
                      <a:ext cx="427040" cy="46166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7" name="Group 26"/>
            <p:cNvGrpSpPr/>
            <p:nvPr/>
          </p:nvGrpSpPr>
          <p:grpSpPr>
            <a:xfrm>
              <a:off x="2463153" y="2379786"/>
              <a:ext cx="1193704" cy="1307666"/>
              <a:chOff x="2463153" y="2379786"/>
              <a:chExt cx="1193704" cy="1307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463153" y="2379786"/>
                    <a:ext cx="38940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hu-HU" sz="2000" dirty="0"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153" y="2379786"/>
                    <a:ext cx="430374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055986" y="3040743"/>
                    <a:ext cx="36824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hu-HU" sz="2000" dirty="0"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986" y="3040743"/>
                    <a:ext cx="406200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199232" y="3287342"/>
                    <a:ext cx="45762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u-H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hu-HU" sz="2000" dirty="0"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9232" y="3287342"/>
                    <a:ext cx="432875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49238" y="3375297"/>
                <a:ext cx="384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hu-HU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238" y="3375297"/>
                <a:ext cx="384784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63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16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5867" y="685800"/>
                <a:ext cx="10676466" cy="349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Példák</a:t>
                </a: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Írjuk trigonometrikus alakban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számot.</a:t>
                </a: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el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rjuk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hogy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é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hu-HU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sz="240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hu-HU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hu-H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unc>
                              <m:funcPr>
                                <m:ctrlPr>
                                  <a:rPr lang="hu-HU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sz="240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hu-HU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hu-H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hu-HU" sz="2400" dirty="0">
                  <a:solidFill>
                    <a:srgbClr val="C0000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 </a:t>
                </a:r>
                <a14:m>
                  <m:oMath xmlns:m="http://schemas.openxmlformats.org/officeDocument/2006/math"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2400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hu-HU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hu-HU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trigonometrikus alakja.</a:t>
                </a: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trigonometrikus alak felírására használhatjuk a komplex szám képét is.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ábrázolásából leolvasható, hogy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𝑂𝑀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67" y="685800"/>
                <a:ext cx="10676466" cy="3493008"/>
              </a:xfrm>
              <a:prstGeom prst="rect">
                <a:avLst/>
              </a:prstGeom>
              <a:blipFill rotWithShape="0">
                <a:blip r:embed="rId2"/>
                <a:stretch>
                  <a:fillRect l="-914" t="-1396" r="-228" b="-27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01877" y="4627668"/>
                <a:ext cx="6572056" cy="14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Innen kapjuk, hogy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hu-HU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hu-HU" sz="2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u-H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sSub>
                            <m:sSubPr>
                              <m:ctrlP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hu-HU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i="1" dirty="0">
                  <a:solidFill>
                    <a:srgbClr val="C0000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hu-HU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hu-HU" sz="2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z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trigonometrikus alakja.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877" y="4627668"/>
                <a:ext cx="6572056" cy="1421928"/>
              </a:xfrm>
              <a:prstGeom prst="rect">
                <a:avLst/>
              </a:prstGeom>
              <a:blipFill rotWithShape="0">
                <a:blip r:embed="rId3"/>
                <a:stretch>
                  <a:fillRect l="-1484" t="-1288" r="-649" b="-60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79501" y="4227031"/>
            <a:ext cx="4211078" cy="2083374"/>
            <a:chOff x="779501" y="4284181"/>
            <a:chExt cx="4211078" cy="2083374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711934" y="4443046"/>
              <a:ext cx="11724" cy="1794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9501" y="5533297"/>
                  <a:ext cx="5757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−4</m:t>
                        </m:r>
                      </m:oMath>
                    </m:oMathPara>
                  </a14:m>
                  <a:endParaRPr lang="hu-HU" sz="20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501" y="5533297"/>
                  <a:ext cx="575799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564180" y="5166248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4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hu-HU" sz="24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4180" y="5166248"/>
                  <a:ext cx="426399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325074" y="4284181"/>
                  <a:ext cx="38940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hu-HU" sz="20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5074" y="4284181"/>
                  <a:ext cx="38940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976920" y="4829909"/>
              <a:ext cx="3669322" cy="1537646"/>
              <a:chOff x="1078524" y="4829909"/>
              <a:chExt cx="3669322" cy="1537646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148862" y="5452244"/>
                <a:ext cx="35989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426678" y="5385305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039820" y="5385306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1301272" y="5385307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664686" y="5385308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78524" y="4935416"/>
                    <a:ext cx="4650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𝑀</m:t>
                          </m:r>
                        </m:oMath>
                      </m:oMathPara>
                    </a14:m>
                    <a:endParaRPr lang="hu-HU" sz="2000" dirty="0"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524" y="4935416"/>
                    <a:ext cx="522387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60785" y="5417075"/>
                    <a:ext cx="42017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latin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hu-HU" sz="2000" dirty="0"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0785" y="5417075"/>
                    <a:ext cx="469487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ight Brace 20"/>
              <p:cNvSpPr/>
              <p:nvPr/>
            </p:nvSpPr>
            <p:spPr>
              <a:xfrm rot="5400000">
                <a:off x="1951129" y="5234047"/>
                <a:ext cx="181707" cy="1481424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latin typeface="Cambria" panose="020405030504060302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82619" y="5967445"/>
                    <a:ext cx="8457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u-HU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hu-HU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=4</m:t>
                          </m:r>
                        </m:oMath>
                      </m:oMathPara>
                    </a14:m>
                    <a:endParaRPr lang="hu-HU" sz="2000" dirty="0">
                      <a:solidFill>
                        <a:srgbClr val="0070C0"/>
                      </a:solidFill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2619" y="5967445"/>
                    <a:ext cx="976293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Arc 22"/>
              <p:cNvSpPr/>
              <p:nvPr/>
            </p:nvSpPr>
            <p:spPr>
              <a:xfrm>
                <a:off x="2543908" y="5216769"/>
                <a:ext cx="568850" cy="461664"/>
              </a:xfrm>
              <a:prstGeom prst="arc">
                <a:avLst>
                  <a:gd name="adj1" fmla="val 10706807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latin typeface="Cambria" panose="020405030504060302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797939" y="4829909"/>
                    <a:ext cx="94634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u-HU" sz="20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u-HU" sz="20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hu-HU" sz="2000" i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</m:oMath>
                      </m:oMathPara>
                    </a14:m>
                    <a:endParaRPr lang="hu-HU" sz="2000" dirty="0"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7939" y="4829909"/>
                    <a:ext cx="1099660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5615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mbria" panose="02040503050406030204" pitchFamily="18" charset="0"/>
              </a:rPr>
              <a:pPr/>
              <a:t>17</a:t>
            </a:fld>
            <a:endParaRPr lang="hu-HU" dirty="0">
              <a:solidFill>
                <a:prstClr val="black">
                  <a:tint val="75000"/>
                </a:prst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6667" y="712694"/>
                <a:ext cx="10668497" cy="5168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Műveletek trigonometrikus alakban írt komplex számokkal</a:t>
                </a:r>
              </a:p>
              <a:p>
                <a:pPr>
                  <a:spcAft>
                    <a:spcPts val="600"/>
                  </a:spcAft>
                </a:pP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Szorzás és osztás</a:t>
                </a:r>
              </a:p>
              <a:p>
                <a:pPr>
                  <a:spcAft>
                    <a:spcPts val="600"/>
                  </a:spcAft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számok, akkor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hu-HU" sz="2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hu-HU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ha</m:t>
                        </m:r>
                        <m:r>
                          <a:rPr lang="hu-HU" sz="24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hu-HU" sz="2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Sajátos eset:</a:t>
                </a:r>
              </a:p>
              <a:p>
                <a:pPr>
                  <a:spcAft>
                    <a:spcPts val="600"/>
                  </a:spcAft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akkor </a:t>
                </a:r>
              </a:p>
              <a:p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hu-HU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ha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7" y="712694"/>
                <a:ext cx="10668497" cy="5168403"/>
              </a:xfrm>
              <a:prstGeom prst="rect">
                <a:avLst/>
              </a:prstGeom>
              <a:blipFill rotWithShape="0">
                <a:blip r:embed="rId2"/>
                <a:stretch>
                  <a:fillRect l="-914" t="-12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33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mbria" panose="02040503050406030204" pitchFamily="18" charset="0"/>
              </a:rPr>
              <a:pPr/>
              <a:t>18</a:t>
            </a:fld>
            <a:endParaRPr lang="hu-HU" dirty="0">
              <a:solidFill>
                <a:prstClr val="black">
                  <a:tint val="75000"/>
                </a:prst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8134" y="618910"/>
                <a:ext cx="10783928" cy="493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Hatványozás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𝑛𝑡</m:t>
                            </m:r>
                          </m:e>
                          <m:sub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sSub>
                          <m:sSubPr>
                            <m:ctrlP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𝑛𝑡</m:t>
                            </m:r>
                          </m:e>
                          <m:sub>
                            <m: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*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hu-HU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Sajátos eset: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akkor</m:t>
                    </m:r>
                  </m:oMath>
                </a14:m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hu-HU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𝐜𝐨𝐬</m:t>
                                </m:r>
                                <m:r>
                                  <a:rPr lang="hu-HU" sz="2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hu-HU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hu-HU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hu-HU" sz="2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u-HU" sz="2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  <m:r>
                                  <a:rPr lang="hu-HU" sz="2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hu-HU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hu-HU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𝒏𝒕</m:t>
                            </m:r>
                          </m:e>
                          <m:sub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hu-HU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𝒏𝒕</m:t>
                            </m:r>
                          </m:e>
                          <m:sub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hu-HU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MOIVRE KÉPLETE</a:t>
                </a:r>
              </a:p>
              <a:p>
                <a:endParaRPr lang="hu-HU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Megoldott feladatok</a:t>
                </a:r>
              </a:p>
              <a:p>
                <a:endParaRPr lang="hu-HU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𝟏</m:t>
                      </m:r>
                      <m:r>
                        <a:rPr lang="hu-HU" sz="2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i="1"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  <m:f>
                                    <m:f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hu-HU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hu-HU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f>
                                    <m:f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hu-HU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49</m:t>
                              </m:r>
                            </m:sup>
                          </m:sSup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49</m:t>
                              </m:r>
                              <m:r>
                                <m:rPr>
                                  <m:sty m:val="p"/>
                                </m:rPr>
                                <a:rPr lang="hu-HU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49</m:t>
                              </m:r>
                              <m:r>
                                <m:rPr>
                                  <m:sty m:val="p"/>
                                </m:rPr>
                                <a:rPr lang="hu-HU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hu-H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hu-H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	</a:t>
                </a:r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34" y="618910"/>
                <a:ext cx="10783928" cy="4938660"/>
              </a:xfrm>
              <a:prstGeom prst="rect">
                <a:avLst/>
              </a:prstGeom>
              <a:blipFill rotWithShape="0">
                <a:blip r:embed="rId2"/>
                <a:stretch>
                  <a:fillRect l="-848" t="-9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396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401975"/>
          </a:xfrm>
        </p:spPr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  <a:ea typeface="Cambria" panose="02040503050406030204" pitchFamily="18" charset="0"/>
              </a:rPr>
              <a:t>19</a:t>
            </a:fld>
            <a:endParaRPr lang="hu-HU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3015" y="398584"/>
                <a:ext cx="10292862" cy="5895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  <m:f>
                                  <m:f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hu-HU" sz="24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  <m:f>
                                  <m:f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hu-HU" sz="24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2019</m:t>
                            </m:r>
                          </m:sup>
                        </m:sSup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  <m:f>
                                  <m:f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2019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u-HU" sz="24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groupCh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  <m:f>
                                  <m:f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2019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u-HU" sz="24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groupCh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2019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2019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hu-HU" sz="2400" b="1" dirty="0">
                    <a:latin typeface="Cambria" pitchFamily="18" charset="0"/>
                    <a:ea typeface="Cambria" pitchFamily="18" charset="0"/>
                  </a:rPr>
                  <a:t>3.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Ha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, akkor felhasználva az előbb látott trigonometrikus alakját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2020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2020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hu-HU" sz="24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  <m:f>
                                    <m:f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hu-HU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f>
                                    <m:f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2020</m:t>
                          </m:r>
                        </m:sup>
                      </m:sSup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2020</m:t>
                        </m:r>
                      </m:sup>
                    </m:sSup>
                    <m:d>
                      <m:dPr>
                        <m:ctrlPr>
                          <a:rPr lang="hu-HU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2020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2020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1010</m:t>
                        </m:r>
                      </m:sup>
                    </m:sSup>
                    <m:d>
                      <m:dPr>
                        <m:ctrlPr>
                          <a:rPr lang="hu-HU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3535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3535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1010</m:t>
                        </m:r>
                      </m:sup>
                    </m:sSup>
                    <m:d>
                      <m:dPr>
                        <m:ctrlPr>
                          <a:rPr lang="hu-HU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1010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𝟏𝟎𝟏𝟎</m:t>
                        </m:r>
                      </m:sup>
                    </m:sSup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15" y="398584"/>
                <a:ext cx="10292862" cy="5895653"/>
              </a:xfrm>
              <a:prstGeom prst="rect">
                <a:avLst/>
              </a:prstGeom>
              <a:blipFill rotWithShape="0"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87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613" y="483973"/>
            <a:ext cx="10493188" cy="516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Tartalom</a:t>
            </a:r>
          </a:p>
          <a:p>
            <a:pPr algn="ctr"/>
            <a:endParaRPr lang="hu-H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komplex számok  </a:t>
            </a:r>
          </a:p>
          <a:p>
            <a:pPr marL="982663" lvl="2" indent="-271463">
              <a:lnSpc>
                <a:spcPct val="110000"/>
              </a:lnSpc>
              <a:buFontTx/>
              <a:buChar char="-"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algebrai alakja</a:t>
            </a:r>
          </a:p>
          <a:p>
            <a:pPr marL="982663" lvl="2" indent="-271463">
              <a:lnSpc>
                <a:spcPct val="110000"/>
              </a:lnSpc>
              <a:buFontTx/>
              <a:buChar char="-"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ábrázolása a komplex számsíkban</a:t>
            </a:r>
          </a:p>
          <a:p>
            <a:pPr marL="982663" lvl="2" indent="-271463">
              <a:lnSpc>
                <a:spcPct val="110000"/>
              </a:lnSpc>
              <a:buFontTx/>
              <a:buChar char="-"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modulusa</a:t>
            </a:r>
          </a:p>
          <a:p>
            <a:pPr marL="982663" lvl="2" indent="-271463">
              <a:lnSpc>
                <a:spcPct val="110000"/>
              </a:lnSpc>
              <a:buFontTx/>
              <a:buChar char="-"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konjugáltja</a:t>
            </a:r>
          </a:p>
          <a:p>
            <a:pPr marL="982663" lvl="2" indent="-271463">
              <a:lnSpc>
                <a:spcPct val="110000"/>
              </a:lnSpc>
              <a:buFontTx/>
              <a:buChar char="-"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trigonometrikus alakja</a:t>
            </a:r>
          </a:p>
          <a:p>
            <a:pPr marL="982663" lvl="2" indent="-271463">
              <a:lnSpc>
                <a:spcPct val="110000"/>
              </a:lnSpc>
              <a:buFontTx/>
              <a:buChar char="-"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Az imaginárius egység hatványai, tulajdonságai</a:t>
            </a:r>
          </a:p>
          <a:p>
            <a:pPr marL="982663" lvl="2" indent="-271463">
              <a:lnSpc>
                <a:spcPct val="110000"/>
              </a:lnSpc>
              <a:buFontTx/>
              <a:buChar char="-"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Másodfokú egyenletek megoldása </a:t>
            </a:r>
            <a:r>
              <a:rPr lang="hu-H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ℂ-ben</a:t>
            </a:r>
            <a:endParaRPr lang="hu-H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endParaRPr lang="hu-HU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</a:pPr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>2.    Házi feladat</a:t>
            </a:r>
            <a:endParaRPr lang="hu-HU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2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6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mbria" panose="02040503050406030204" pitchFamily="18" charset="0"/>
              </a:rPr>
              <a:pPr/>
              <a:t>20</a:t>
            </a:fld>
            <a:endParaRPr lang="hu-HU" dirty="0">
              <a:solidFill>
                <a:prstClr val="black">
                  <a:tint val="75000"/>
                </a:prst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8947" y="702889"/>
                <a:ext cx="10998559" cy="5116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Komplex szám </a:t>
                </a:r>
                <a:r>
                  <a:rPr lang="hu-HU" sz="24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-ed rendű gyöke</a:t>
                </a:r>
              </a:p>
              <a:p>
                <a:endParaRPr lang="hu-HU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Értelmezés. </a:t>
                </a: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m:rPr>
                        <m:nor/>
                      </m:rPr>
                      <a:rPr lang="hu-HU" sz="240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</a:t>
                </a: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-ed rendű</a:t>
                </a:r>
                <a:r>
                  <a:rPr lang="hu-HU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gyöke </a:t>
                </a: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egyenle</m:t>
                    </m:r>
                    <m:r>
                      <m:rPr>
                        <m:sty m:val="p"/>
                      </m:rPr>
                      <a:rPr lang="hu-HU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komplex megoldása.</a:t>
                </a:r>
              </a:p>
              <a:p>
                <a:pPr>
                  <a:lnSpc>
                    <a:spcPct val="120000"/>
                  </a:lnSpc>
                </a:pPr>
                <a:endParaRPr lang="hu-HU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Megjegyzés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spc="-2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pc="-2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pc="-2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hu-HU" sz="2400" b="1" i="1" spc="-2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 b="1" i="1" spc="-2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pc="-2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hu-HU" sz="2400" i="1" spc="-2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hu-HU" sz="2400" i="0" spc="-2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alak</m:t>
                    </m:r>
                    <m:r>
                      <a:rPr lang="hu-HU" sz="2400" i="0" spc="-2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ú </m:t>
                    </m:r>
                    <m:r>
                      <m:rPr>
                        <m:sty m:val="p"/>
                      </m:rPr>
                      <a:rPr lang="hu-HU" sz="2400" i="0" spc="-2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binom</m:t>
                    </m:r>
                    <m:r>
                      <a:rPr lang="hu-HU" sz="2400" i="0" spc="-2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spc="-2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egyenlete</m:t>
                    </m:r>
                    <m:r>
                      <m:rPr>
                        <m:sty m:val="p"/>
                      </m:rPr>
                      <a:rPr lang="hu-HU" sz="2400" spc="-2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hu-HU" sz="2400" spc="-2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spc="-2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spc="-2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ahol</m:t>
                    </m:r>
                    <m:r>
                      <a:rPr lang="hu-HU" sz="2400" spc="-2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spc="-2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 spc="-2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 spc="-2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hu-HU" sz="2400" i="1" spc="-2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400" i="1" spc="-2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400" i="1" spc="-2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hu-HU" sz="2400" spc="-2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megoldása ekvivalens az </a:t>
                </a:r>
                <a14:m>
                  <m:oMath xmlns:m="http://schemas.openxmlformats.org/officeDocument/2006/math">
                    <m:r>
                      <a:rPr lang="hu-HU" sz="2400" i="1" spc="-2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 spc="-2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 spc="-2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</a:t>
                </a:r>
                <a:r>
                  <a:rPr lang="hu-HU" sz="24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-edik gyökeinek meghatározásával.</a:t>
                </a:r>
              </a:p>
              <a:p>
                <a:pPr>
                  <a:lnSpc>
                    <a:spcPct val="120000"/>
                  </a:lnSpc>
                </a:pPr>
                <a:endParaRPr lang="hu-HU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komplex szám </a:t>
                </a:r>
                <a:r>
                  <a:rPr lang="hu-HU" sz="24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-ed rendű gyökei: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rad>
                    <m:d>
                      <m:d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0,1,…,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47" y="702889"/>
                <a:ext cx="10998559" cy="5116785"/>
              </a:xfrm>
              <a:prstGeom prst="rect">
                <a:avLst/>
              </a:prstGeom>
              <a:blipFill rotWithShape="0">
                <a:blip r:embed="rId2"/>
                <a:stretch>
                  <a:fillRect l="-831" t="-9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912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mbria" panose="02040503050406030204" pitchFamily="18" charset="0"/>
              </a:rPr>
              <a:pPr/>
              <a:t>21</a:t>
            </a:fld>
            <a:endParaRPr lang="hu-HU" dirty="0">
              <a:solidFill>
                <a:prstClr val="black">
                  <a:tint val="75000"/>
                </a:prst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7224" y="527043"/>
                <a:ext cx="10998559" cy="580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Feladat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Oldd meg a</a:t>
                </a:r>
                <a14:m>
                  <m:oMath xmlns:m="http://schemas.openxmlformats.org/officeDocument/2006/math">
                    <m:r>
                      <a:rPr lang="hu-HU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egyenletet a komplex számok halmazán </a:t>
                </a: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(vagyis határozd meg 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1−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harmadrendű gyökeit)! </a:t>
                </a:r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komplex számot trigonometrikus alakba írjuk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ttuk</m:t>
                        </m:r>
                        <m: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az</m:t>
                        </m:r>
                        <m: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el</m:t>
                        </m:r>
                        <m: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ő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bbiekben</m:t>
                        </m:r>
                      </m:e>
                    </m:d>
                  </m:oMath>
                </a14:m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b="0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Kisz</m:t>
                    </m:r>
                    <m:r>
                      <m:rPr>
                        <m:nor/>
                      </m:rPr>
                      <a:rPr lang="hu-HU" sz="2400" b="0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 b="0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moljuk</m:t>
                    </m:r>
                    <m:r>
                      <m:rPr>
                        <m:nor/>
                      </m:rPr>
                      <a:rPr lang="hu-HU" sz="2400" b="0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0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2400" b="0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hu-HU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harmadrendű gyökeit</a:t>
                </a: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hu-HU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⇒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	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g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g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g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g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g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hu-HU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g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hu-HU" sz="24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4" y="527043"/>
                <a:ext cx="10998559" cy="5803063"/>
              </a:xfrm>
              <a:prstGeom prst="rect">
                <a:avLst/>
              </a:prstGeom>
              <a:blipFill rotWithShape="0">
                <a:blip r:embed="rId2"/>
                <a:stretch>
                  <a:fillRect l="-831" t="-7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6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  <a:ea typeface="Cambria" panose="02040503050406030204" pitchFamily="18" charset="0"/>
              </a:rPr>
              <a:t>22</a:t>
            </a:fld>
            <a:endParaRPr lang="hu-HU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4008" y="498148"/>
                <a:ext cx="10581068" cy="11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ctr">
                  <a:spcAft>
                    <a:spcPts val="600"/>
                  </a:spcAft>
                </a:pPr>
                <a:r>
                  <a:rPr lang="hu-HU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Az imaginárius egység hatványai, tulajdonságai</a:t>
                </a:r>
              </a:p>
              <a:p>
                <a:pPr marL="0" lvl="2">
                  <a:spcBef>
                    <a:spcPts val="1200"/>
                  </a:spcBef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hu-HU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egyenl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ő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get</m:t>
                    </m:r>
                    <m:r>
                      <m:rPr>
                        <m:nor/>
                      </m:rPr>
                      <a:rPr lang="hu-HU" sz="24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felhaszn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lva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fel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rhatjuk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az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term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szetes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hatv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nyait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hu-HU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08" y="498148"/>
                <a:ext cx="10581068" cy="1131720"/>
              </a:xfrm>
              <a:prstGeom prst="rect">
                <a:avLst/>
              </a:prstGeom>
              <a:blipFill rotWithShape="0">
                <a:blip r:embed="rId2"/>
                <a:stretch>
                  <a:fillRect l="-922" t="-5946" b="-118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1519" y="1603289"/>
                <a:ext cx="213789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u-HU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hu-HU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19" y="1603289"/>
                <a:ext cx="2137893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06084" y="1603289"/>
                <a:ext cx="2047739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hu-HU" sz="2400" b="0" dirty="0">
                  <a:latin typeface="Cambria" panose="02040503050406030204" pitchFamily="18" charset="0"/>
                  <a:ea typeface="Cambria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84" y="1603289"/>
                <a:ext cx="2047739" cy="1577996"/>
              </a:xfrm>
              <a:prstGeom prst="rect">
                <a:avLst/>
              </a:prstGeom>
              <a:blipFill rotWithShape="0">
                <a:blip r:embed="rId4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57551" y="1552540"/>
                <a:ext cx="5517525" cy="1595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Általánosan: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hu-HU" sz="2400" b="0" dirty="0">
                  <a:solidFill>
                    <a:srgbClr val="FF0000"/>
                  </a:solidFill>
                  <a:latin typeface="Cambria" panose="02040503050406030204" pitchFamily="18" charset="0"/>
                  <a:ea typeface="Cambria" pitchFamily="18" charset="0"/>
                </a:endParaRP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hu-HU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itchFamily="18" charset="0"/>
                </a:endParaRP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∀ 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551" y="1552540"/>
                <a:ext cx="5517525" cy="1595821"/>
              </a:xfrm>
              <a:prstGeom prst="rect">
                <a:avLst/>
              </a:prstGeom>
              <a:blipFill rotWithShape="0">
                <a:blip r:embed="rId5"/>
                <a:stretch>
                  <a:fillRect l="-1657" t="-26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1519" y="3139863"/>
                <a:ext cx="10573557" cy="3218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gyakorlatban az </a:t>
                </a: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hatványait úgy számoljuk ki, hogy a kitevőt helyettesítjük a kitevőben levő szám 4-gyel való osztási maradékával.</a:t>
                </a:r>
              </a:p>
              <a:p>
                <a:pPr>
                  <a:spcBef>
                    <a:spcPts val="600"/>
                  </a:spcBef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Példa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2019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2020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2021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2022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4∙504+</m:t>
                          </m:r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4∙505+</m:t>
                          </m:r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4∙505+</m:t>
                          </m:r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4∙505+</m:t>
                          </m:r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+1+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Tulajdonságok:</a:t>
                </a: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</a:t>
                </a:r>
                <a:r>
                  <a:rPr lang="hu-HU" sz="2400" dirty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hu-HU" sz="2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</a:t>
                </a: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−1, 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19" y="3139863"/>
                <a:ext cx="10573557" cy="3218125"/>
              </a:xfrm>
              <a:prstGeom prst="rect">
                <a:avLst/>
              </a:prstGeom>
              <a:blipFill rotWithShape="0">
                <a:blip r:embed="rId6"/>
                <a:stretch>
                  <a:fillRect l="-923" t="-1515" b="-32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07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23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2581" y="656823"/>
                <a:ext cx="10895526" cy="5542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Feladat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…+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modulusát, valós részét, konjugáltját, inverzét és ellentettjét.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Négyes csoportokra bontjuk az összeget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pc="-1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pc="-1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505 </m:t>
                        </m:r>
                        <m:r>
                          <m:rPr>
                            <m:sty m:val="p"/>
                          </m:rPr>
                          <a:rPr lang="hu-HU" sz="2400" b="0" i="0" spc="-1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db</m:t>
                        </m:r>
                      </m:e>
                    </m:d>
                  </m:oMath>
                </a14:m>
                <a:r>
                  <a:rPr lang="hu-HU" sz="24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alkalmazzuk az 1. tulajdonságot.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limLow>
                        <m:limLow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2017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2018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2019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2020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2021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2022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−1=−1+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⇒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</m:t>
                        </m:r>
                      </m:e>
                    </m:ra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endParaRPr lang="hu-HU" sz="2400" b="1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1" y="656823"/>
                <a:ext cx="10895526" cy="5542736"/>
              </a:xfrm>
              <a:prstGeom prst="rect">
                <a:avLst/>
              </a:prstGeom>
              <a:blipFill rotWithShape="0">
                <a:blip r:embed="rId2"/>
                <a:stretch>
                  <a:fillRect l="-895" t="-770" r="-4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fld>
            <a:endParaRPr lang="hu-HU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1217" y="579549"/>
                <a:ext cx="10740980" cy="476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ctr">
                  <a:lnSpc>
                    <a:spcPct val="110000"/>
                  </a:lnSpc>
                </a:pPr>
                <a:r>
                  <a:rPr lang="hu-HU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Valós együtthatós másodfokú egyenletek megoldása </a:t>
                </a:r>
                <a:r>
                  <a:rPr lang="hu-HU" sz="28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ℂ-ben</a:t>
                </a:r>
                <a:endParaRPr lang="hu-HU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Az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egyenlet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diszkriminánsa</a:t>
                </a:r>
                <a:r>
                  <a:rPr lang="hu-HU" sz="2800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</m:t>
                    </m:r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Ha</a:t>
                </a:r>
                <a:r>
                  <a:rPr lang="hu-HU" sz="2400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akkor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 </m:t>
                    </m:r>
                    <m:sSub>
                      <m:sSubPr>
                        <m:ctrlP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num>
                      <m:den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.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∄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de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 &gt;0 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∆=−1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z="2400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−∆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</a:rPr>
                  <a:t> ℂ.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    Belátható, hogy ebben az esetben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hu-HU" sz="2400" b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konjugált komplex számok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b="1" dirty="0">
                    <a:latin typeface="Cambria" pitchFamily="18" charset="0"/>
                    <a:ea typeface="Cambria" pitchFamily="18" charset="0"/>
                  </a:rPr>
                  <a:t>Megjegyzés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Komplex együtthatós másodfokú egyenlet esetén is érvényes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képlet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 ahol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rad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komplex szám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másodrendű gyökeit jelenti.</a:t>
                </a:r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7" y="579549"/>
                <a:ext cx="10740980" cy="4763420"/>
              </a:xfrm>
              <a:prstGeom prst="rect">
                <a:avLst/>
              </a:prstGeom>
              <a:blipFill rotWithShape="0">
                <a:blip r:embed="rId2"/>
                <a:stretch>
                  <a:fillRect l="-851" t="-1152" r="-57" b="-7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025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mbria" panose="02040503050406030204" pitchFamily="18" charset="0"/>
              </a:rPr>
              <a:pPr/>
              <a:t>25</a:t>
            </a:fld>
            <a:endParaRPr lang="hu-HU" dirty="0">
              <a:solidFill>
                <a:prstClr val="black">
                  <a:tint val="75000"/>
                </a:prst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7726" y="731949"/>
                <a:ext cx="10536074" cy="4315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feladat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Oldd meg a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−10</m:t>
                    </m:r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+13=0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egyenletet.</a:t>
                </a:r>
              </a:p>
              <a:p>
                <a:pPr>
                  <a:lnSpc>
                    <a:spcPct val="120000"/>
                  </a:lnSpc>
                </a:pPr>
                <a:endParaRPr lang="hu-HU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=100−104</m:t>
                    </m:r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=−4&lt;0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ℂ  ⇒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, tehát  </a:t>
                </a:r>
                <a:r>
                  <a:rPr lang="hu-HU" sz="24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hu-HU" sz="240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hu-HU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hu-HU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26" y="731949"/>
                <a:ext cx="10536074" cy="4315349"/>
              </a:xfrm>
              <a:prstGeom prst="rect">
                <a:avLst/>
              </a:prstGeom>
              <a:blipFill rotWithShape="0">
                <a:blip r:embed="rId2"/>
                <a:stretch>
                  <a:fillRect l="-868" t="-42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29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26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1" y="708338"/>
                <a:ext cx="10649754" cy="533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2. feladat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gy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ke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az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egyenletnek, határozd meg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valós számot.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gy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ke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az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egyenletnek, tehát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teljesíti az egyenlőséget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=0⇒1−2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−1−2+2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=0⇒</m:t>
                    </m:r>
                  </m:oMath>
                </a14:m>
                <a:endParaRPr lang="hu-HU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hu-HU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Másképp megoldva: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egyik gyöke a valós együtthatós egyenletnek, akkor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egyenlet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sik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gy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ke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Viète-képletek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alapján: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𝑃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⇒  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708338"/>
                <a:ext cx="10649754" cy="5335756"/>
              </a:xfrm>
              <a:prstGeom prst="rect">
                <a:avLst/>
              </a:prstGeom>
              <a:blipFill rotWithShape="0">
                <a:blip r:embed="rId2"/>
                <a:stretch>
                  <a:fillRect l="-916" t="-800" r="-12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621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27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8491" y="741881"/>
                <a:ext cx="10676586" cy="583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3. feladat.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Oldjuk meg a komplex számok halmazán a következő egyenleteket!</a:t>
                </a:r>
                <a:endParaRPr lang="hu-HU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61950"/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61950"/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−7+24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hu-HU" sz="1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24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⇔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Tehát  </a:t>
                </a:r>
                <a:r>
                  <a:rPr lang="hu-HU" sz="2400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hu-HU" sz="2400">
                            <a:latin typeface="Cambria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Legyen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𝑏𝑖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+2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𝑎𝑏𝑖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−7+24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smtClean="0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=−7</m:t>
                            </m:r>
                          </m:e>
                          <m:e>
                            <m: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=24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 </m:t>
                            </m:r>
                          </m:e>
                        </m:eqAr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⇒</m:t>
                        </m:r>
                      </m:e>
                    </m:d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 Math"/>
                  </a:rPr>
                  <a:t>⇒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144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u-HU" sz="24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hu-HU" sz="240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−7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     </m:t>
                            </m:r>
                            <m:d>
                              <m:dPr>
                                <m:ctrlPr>
                                  <a:rPr lang="hu-HU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hu-HU" sz="2400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hu-HU" sz="24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/>
                  </a:rPr>
                  <a:t>  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 Math"/>
                      </a:rPr>
                      <m:t>+7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−144=0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Legyen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&gt;0⇒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 Math"/>
                      </a:rPr>
                      <m:t>+7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−144=0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 Math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∆=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49+4∙144=625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 Math"/>
                </a:endParaRP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1" y="741881"/>
                <a:ext cx="10676586" cy="5832559"/>
              </a:xfrm>
              <a:prstGeom prst="rect">
                <a:avLst/>
              </a:prstGeom>
              <a:blipFill rotWithShape="0">
                <a:blip r:embed="rId2"/>
                <a:stretch>
                  <a:fillRect l="-914" t="-8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454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28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2337" y="715108"/>
                <a:ext cx="11090031" cy="582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−7±25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hu-HU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9&gt;0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−16&lt;0,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ezért ez nem megoldás.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vagy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𝑎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=−3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>
                  <a:lnSpc>
                    <a:spcPct val="120000"/>
                  </a:lnSpc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⇒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=4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=3+4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pPr marL="361950"/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=−3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 ⇒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4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4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Tehát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𝑀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−3−4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3+4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hu-HU" sz="2400">
                            <a:latin typeface="Cambria" pitchFamily="18" charset="0"/>
                            <a:ea typeface="Cambria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feladat</a:t>
                </a:r>
              </a:p>
              <a:p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és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 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+1=0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számítsd 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értékét.</a:t>
                </a:r>
              </a:p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Belátható, hogy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≠1, </m:t>
                    </m:r>
                    <m:r>
                      <m:rPr>
                        <m:sty m:val="p"/>
                      </m:rP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teh</m:t>
                    </m:r>
                    <m: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beszorozva</m:t>
                    </m:r>
                    <m: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az</m:t>
                    </m:r>
                    <m: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egyenletet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−1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hu-HU" sz="24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-gyel</a:t>
                </a: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−1=0</m:t>
                    </m:r>
                    <m:r>
                      <a:rPr lang="hu-HU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 ⇒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  ⇒ </a:t>
                </a:r>
              </a:p>
              <a:p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 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</m:t>
                            </m:r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hu-H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hu-H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hu-HU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7" y="715108"/>
                <a:ext cx="11090031" cy="5823838"/>
              </a:xfrm>
              <a:prstGeom prst="rect">
                <a:avLst/>
              </a:prstGeom>
              <a:blipFill rotWithShape="0">
                <a:blip r:embed="rId2"/>
                <a:stretch>
                  <a:fillRect l="-8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123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29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3718" y="699247"/>
                <a:ext cx="10520082" cy="5716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Házi feladat</a:t>
                </a:r>
              </a:p>
              <a:p>
                <a:r>
                  <a:rPr lang="hu-HU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ki:</a:t>
                </a: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1−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1+2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2−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hu-HU" sz="2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1+2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1−2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hu-HU" sz="2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den>
                    </m:f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komplex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val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2.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Igazold, hogy</a:t>
                </a: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1−</m:t>
                            </m:r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valós szám,</a:t>
                </a: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1−</m:t>
                            </m:r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egész szám,</a:t>
                </a: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  <m:f>
                              <m:fPr>
                                <m:ctrlP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f>
                              <m:fPr>
                                <m:ctrlP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hu-HU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valós szám,</a:t>
                </a:r>
              </a:p>
              <a:p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+2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modulusa 1,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e</m:t>
                        </m:r>
                      </m:e>
                    </m:d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2+3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+12</m:t>
                        </m:r>
                      </m:e>
                    </m:d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8" y="699247"/>
                <a:ext cx="10520082" cy="5716052"/>
              </a:xfrm>
              <a:prstGeom prst="rect">
                <a:avLst/>
              </a:prstGeom>
              <a:blipFill rotWithShape="0">
                <a:blip r:embed="rId2"/>
                <a:stretch>
                  <a:fillRect l="-927" t="-2241" b="-151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27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3</a:t>
            </a:fld>
            <a:endParaRPr lang="hu-HU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794" y="631065"/>
            <a:ext cx="10375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komplex számok halmaza</a:t>
            </a:r>
            <a:endParaRPr lang="hu-HU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1368" y="1571223"/>
                <a:ext cx="10921285" cy="512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Tekintsük az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ℝ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begChr m:val=""/>
                            <m:endChr m:val="|"/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Descartes-szorzatot, amelyben legyen </a:t>
                </a:r>
                <a:endParaRPr lang="hu-HU" sz="2400" b="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′=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két tetszőleges elem. </a:t>
                </a:r>
              </a:p>
              <a:p>
                <a:pPr>
                  <a:lnSpc>
                    <a:spcPct val="15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Értelmezzük az összeadást és szorzást a következőképpen:</a:t>
                </a:r>
              </a:p>
              <a:p>
                <a:pPr>
                  <a:lnSpc>
                    <a:spcPct val="15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d>
                      <m:d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d>
                      <m:d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sSup>
                          <m:sSupPr>
                            <m:ctrlP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∀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hu-HU" sz="2400" smtClean="0"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Értelmezés</a:t>
                </a:r>
              </a:p>
              <a:p>
                <a:pPr>
                  <a:lnSpc>
                    <a:spcPct val="15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ℝ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halmazt a fenti módon értelmezett összeadás és szorzás műveletekkel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komplex számok halmazának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nevezzük és </a:t>
                </a:r>
                <a:r>
                  <a:rPr lang="hu-HU" sz="24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ℂ</a:t>
                </a:r>
                <a:r>
                  <a:rPr lang="hu-HU" sz="2400" dirty="0" err="1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-vel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jelöljük.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68" y="1571223"/>
                <a:ext cx="10921285" cy="5124480"/>
              </a:xfrm>
              <a:prstGeom prst="rect">
                <a:avLst/>
              </a:prstGeom>
              <a:blipFill rotWithShape="0">
                <a:blip r:embed="rId3"/>
                <a:stretch>
                  <a:fillRect l="-837" t="-92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242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47883"/>
            <a:ext cx="2743200" cy="365125"/>
          </a:xfrm>
        </p:spPr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30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3718" y="677333"/>
                <a:ext cx="1052008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Oldd meg </a:t>
                </a:r>
                <a:r>
                  <a:rPr lang="hu-HU" sz="2400" dirty="0" err="1">
                    <a:latin typeface="Cambria" panose="02040503050406030204" pitchFamily="18" charset="0"/>
                    <a:ea typeface="Cambria Math" panose="02040503050406030204" pitchFamily="18" charset="0"/>
                  </a:rPr>
                  <a:t>ℂ-ben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az alábbi egyenleteket: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a</m:t>
                        </m:r>
                      </m:e>
                    </m:d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−8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+25=0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+25=0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+4=0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5.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értékét, ha </a:t>
                </a:r>
                <a:r>
                  <a:rPr lang="hu-HU" sz="2400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z 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az egyik 1-től különböző harmadrendű egységgyök.</a:t>
                </a:r>
              </a:p>
              <a:p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6.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Határozd meg azon </a:t>
                </a:r>
                <a:r>
                  <a:rPr lang="hu-HU" sz="2400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komplex számot, amelyre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  <m:acc>
                      <m:accPr>
                        <m:chr m:val="̅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7.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Legyen </a:t>
                </a:r>
                <a:r>
                  <a:rPr lang="hu-HU" sz="2400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, amelyre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acc>
                      <m:accPr>
                        <m:chr m:val="̅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értékét.</a:t>
                </a:r>
              </a:p>
              <a:p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8.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Legyen </a:t>
                </a:r>
                <a:r>
                  <a:rPr lang="hu-HU" sz="2400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tetszőleges komplex szám.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valós szám.</a:t>
                </a:r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8" y="677333"/>
                <a:ext cx="10520082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927" t="-40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906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hu-HU" smtClean="0">
                <a:latin typeface="Cambria" panose="02040503050406030204" pitchFamily="18" charset="0"/>
              </a:rPr>
              <a:t>31</a:t>
            </a:fld>
            <a:endParaRPr lang="hu-HU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1641" y="4191154"/>
            <a:ext cx="1001976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Szilágyi Judit matematikatanár, Báthory István Líceum, Kolozsvár</a:t>
            </a:r>
          </a:p>
          <a:p>
            <a:pPr algn="ctr">
              <a:lnSpc>
                <a:spcPct val="11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Kovács Márta matematikatanár, Kolozsvári Református Kollégium</a:t>
            </a:r>
          </a:p>
          <a:p>
            <a:pPr algn="ctr">
              <a:lnSpc>
                <a:spcPct val="110000"/>
              </a:lnSpc>
            </a:pP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006" y="1423851"/>
            <a:ext cx="7341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latin typeface="Cambria" panose="02040503050406030204" pitchFamily="18" charset="0"/>
                <a:ea typeface="Cambria" panose="02040503050406030204" pitchFamily="18" charset="0"/>
              </a:rPr>
              <a:t>Jó munkát, sok sikert!</a:t>
            </a:r>
          </a:p>
        </p:txBody>
      </p:sp>
    </p:spTree>
    <p:extLst>
      <p:ext uri="{BB962C8B-B14F-4D97-AF65-F5344CB8AC3E}">
        <p14:creationId xmlns:p14="http://schemas.microsoft.com/office/powerpoint/2010/main" val="169222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4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8338" y="618186"/>
                <a:ext cx="10947042" cy="5971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hu-HU" sz="2800" b="1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Megjegyzések</a:t>
                </a:r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arenR"/>
                </a:pP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Felhasználva 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,0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bijektív leképezést, 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azonosíthatjuk az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valós számot az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,0</m:t>
                        </m:r>
                      </m:e>
                    </m:d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komplex számmal, így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ℝ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arenR" startAt="2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Jelölés: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𝒊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ℂ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⇒ 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−1,0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⇒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𝒊</m:t>
                    </m:r>
                  </m:oMath>
                </a14:m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számot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képzetes (imaginárius) egységnek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nevezzük.</a:t>
                </a:r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arenR" startAt="3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Ha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akkor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  <a:ea typeface="Cambria" panose="02040503050406030204" pitchFamily="18" charset="0"/>
                      </a:rPr>
                      <m:t>z</m:t>
                    </m:r>
                    <m:r>
                      <a:rPr lang="hu-HU" sz="240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latin typeface="Cambria Math"/>
                        <a:ea typeface="Cambria" panose="02040503050406030204" pitchFamily="18" charset="0"/>
                      </a:rPr>
                      <m:t>𝒂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ℝ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mot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i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komplex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val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nek</m:t>
                    </m:r>
                    <m:r>
                      <m:rPr>
                        <m:nor/>
                      </m:rPr>
                      <a:rPr lang="hu-HU" sz="24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nevezz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a:rPr lang="hu-HU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ℝ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mot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i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komplex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imagin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rius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nek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nevezz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lnSpc>
                    <a:spcPct val="120000"/>
                  </a:lnSpc>
                  <a:buFontTx/>
                  <a:buAutoNum type="arabicParenR" startAt="3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rmely</m:t>
                    </m:r>
                    <m:r>
                      <m:rPr>
                        <m:nor/>
                      </m:rPr>
                      <a:rPr lang="hu-HU" sz="24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hu-HU" sz="24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eset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hu-HU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hu-HU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lnSpc>
                    <a:spcPct val="120000"/>
                  </a:lnSpc>
                  <a:buFontTx/>
                  <a:buAutoNum type="arabicParenR" startAt="3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rmely</m:t>
                    </m:r>
                    <m:r>
                      <m:rPr>
                        <m:nor/>
                      </m:rPr>
                      <a:rPr lang="hu-HU" sz="24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esetén</a:t>
                </a:r>
                <a:b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hu-H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teh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felírható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alakban, ahol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8" y="618186"/>
                <a:ext cx="10947042" cy="5971250"/>
              </a:xfrm>
              <a:prstGeom prst="rect">
                <a:avLst/>
              </a:prstGeom>
              <a:blipFill rotWithShape="0">
                <a:blip r:embed="rId2"/>
                <a:stretch>
                  <a:fillRect l="-1114" t="-408" b="-61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01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5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1457" y="448040"/>
                <a:ext cx="11016802" cy="6271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hu-HU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Komplex szám algebrai alakja</a:t>
                </a:r>
              </a:p>
              <a:p>
                <a:pPr>
                  <a:spcBef>
                    <a:spcPts val="1200"/>
                  </a:spcBef>
                </a:pP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Értelmezés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algebrai alakjának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nevezzük a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𝒛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𝒂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𝒃𝒊</m:t>
                    </m:r>
                  </m:oMath>
                </a14:m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alakot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𝒂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valós része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J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elölés: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komplex szám </a:t>
                </a:r>
                <a14:m>
                  <m:oMath xmlns:m="http://schemas.openxmlformats.org/officeDocument/2006/math">
                    <m:r>
                      <a:rPr lang="hu-HU" sz="2400" b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𝐢𝐦𝐚𝐠𝐢𝐧</m:t>
                    </m:r>
                    <m:r>
                      <a:rPr lang="hu-HU" sz="2400" b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a:rPr lang="hu-HU" sz="2400" b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𝐫𝐢𝐮𝐬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része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Jelölés: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Példa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2019,−2020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komplex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algebrai alakja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=2019−2020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2019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−2020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=2019∈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komplex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valós része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2019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−2020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=−2020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komplex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képzetes része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 </a:t>
                </a:r>
              </a:p>
              <a:p>
                <a:pPr>
                  <a:spcAft>
                    <a:spcPts val="6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1) A komplex számokkal végzett műveletekre ugyanazok a tulajdonságok érvényesek, mint a valós számok esetében.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 </m:t>
                      </m:r>
                      <m:r>
                        <m:rPr>
                          <m:sty m:val="p"/>
                        </m:rPr>
                        <a:rPr lang="hu-HU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rmely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hu-HU" sz="2400" b="0" i="1" smtClean="0">
                          <a:latin typeface="Cambria Math"/>
                          <a:ea typeface="Cambria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m:t>eset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hu-HU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hu-HU" sz="240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Re</m:t>
                              </m:r>
                              <m:d>
                                <m:d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hu-HU" sz="240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Re</m:t>
                              </m:r>
                              <m:d>
                                <m:d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hu-HU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hu-HU" sz="240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Im</m:t>
                              </m:r>
                              <m:d>
                                <m:d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hu-HU" sz="240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Im</m:t>
                              </m:r>
                              <m:d>
                                <m:dPr>
                                  <m:ctrlPr>
                                    <a:rPr lang="hu-H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hu-HU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57" y="448040"/>
                <a:ext cx="11016802" cy="6271460"/>
              </a:xfrm>
              <a:prstGeom prst="rect">
                <a:avLst/>
              </a:prstGeom>
              <a:blipFill rotWithShape="0">
                <a:blip r:embed="rId2"/>
                <a:stretch>
                  <a:fillRect l="-885" t="-19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94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6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5763" y="560891"/>
                <a:ext cx="10315978" cy="5732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 feladat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Ha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számítsd ki 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valós részét.</a:t>
                </a:r>
              </a:p>
              <a:p>
                <a:pPr marL="9144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−1+2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/>
                              <a:ea typeface="Cambria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hu-HU" sz="2400" b="0" i="0" smtClean="0">
                          <a:latin typeface="Cambria Math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/>
                          <a:ea typeface="Cambria" panose="02040503050406030204" pitchFamily="18" charset="0"/>
                        </a:rPr>
                        <m:t>Ha</m:t>
                      </m:r>
                      <m:r>
                        <a:rPr lang="hu-HU" sz="2400" i="1">
                          <a:latin typeface="Cambria Math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 i="1">
                          <a:latin typeface="Cambria Math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hu-HU" sz="2400" i="1">
                          <a:latin typeface="Cambria Math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3−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1+2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m:rPr>
                          <m:nor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sz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tsd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imagin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rius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sz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3−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1+2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3+6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3+6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5+</m:t>
                        </m:r>
                        <m:r>
                          <a:rPr lang="hu-H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2.  feladat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számokat, ha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=2−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hu-H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hu-H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hu-HU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u-HU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 ⇔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3=−</m:t>
                            </m:r>
                            <m:d>
                              <m:dPr>
                                <m:ctrlPr>
                                  <a:rPr lang="hu-HU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eqAr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			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hu-HU" sz="2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      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r>
                  <a:rPr lang="hu-HU" sz="2400" b="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 ⇒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" y="560891"/>
                <a:ext cx="10315978" cy="5732467"/>
              </a:xfrm>
              <a:prstGeom prst="rect">
                <a:avLst/>
              </a:prstGeom>
              <a:blipFill rotWithShape="0">
                <a:blip r:embed="rId2"/>
                <a:stretch>
                  <a:fillRect l="-3191" t="-3936" b="-14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7709507" y="5337193"/>
            <a:ext cx="16376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25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7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5763" y="708338"/>
                <a:ext cx="10315978" cy="554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3. feladat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értékét úgy, hogy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komplex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valós legyen;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valós része 8 legyen;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képzetes része a valós rész háromszorosa legyen.</a:t>
                </a: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>
                  <a:spcAft>
                    <a:spcPts val="12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feladatban adott </a:t>
                </a: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 valós része: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</a:p>
              <a:p>
                <a:pPr indent="2420938">
                  <a:spcAft>
                    <a:spcPts val="12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imaginárius része: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>
                        <a:latin typeface="Cambria Math"/>
                        <a:ea typeface="Cambria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groupCh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groupCh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⇔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−3=0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1" i="1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" y="708338"/>
                <a:ext cx="10315978" cy="5542286"/>
              </a:xfrm>
              <a:prstGeom prst="rect">
                <a:avLst/>
              </a:prstGeom>
              <a:blipFill rotWithShape="0">
                <a:blip r:embed="rId2"/>
                <a:stretch>
                  <a:fillRect l="-3310" t="-8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31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8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8490" y="669701"/>
                <a:ext cx="10972800" cy="5712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groupCh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groupCh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valós része 8 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⇔ </a:t>
                </a:r>
              </a:p>
              <a:p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⇔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⇔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⇔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−4=40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⇔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⇔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r>
                      <a:rPr lang="hu-HU" sz="2400" b="1" i="1" smtClean="0">
                        <a:latin typeface="Cambria Math"/>
                        <a:ea typeface="Cambria" panose="02040503050406030204" pitchFamily="18" charset="0"/>
                      </a:rPr>
                      <m:t>𝒎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𝟐𝟐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i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z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groupCh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groupCh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képzetes része a valós rész háromszorosa  </a:t>
                </a: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⇔ 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hu-HU" sz="2400" dirty="0">
                  <a:solidFill>
                    <a:srgbClr val="0070C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⇔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5</m:t>
                      </m:r>
                      <m:d>
                        <m:d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hu-HU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m:rPr>
                          <m:nor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m:t>⇔ 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−15=12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−24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9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400" b="1" i="1">
                          <a:latin typeface="Cambria Math"/>
                          <a:ea typeface="Cambria" panose="02040503050406030204" pitchFamily="18" charset="0"/>
                        </a:rPr>
                        <m:t>𝒎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0" y="669701"/>
                <a:ext cx="10972800" cy="5712269"/>
              </a:xfrm>
              <a:prstGeom prst="rect">
                <a:avLst/>
              </a:prstGeom>
              <a:blipFill rotWithShape="0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99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BCEC-C1BA-4ABE-878F-5EACF14CC62B}" type="slidenum">
              <a:rPr lang="hu-HU" smtClean="0">
                <a:latin typeface="Cambria" panose="02040503050406030204" pitchFamily="18" charset="0"/>
              </a:rPr>
              <a:t>9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6974" y="669702"/>
                <a:ext cx="10606825" cy="567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feladat</a:t>
                </a:r>
              </a:p>
              <a:p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ki: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−2+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+2+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hu-HU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b="1" spc="-3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hu-HU" sz="2400" b="1" spc="-3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hu-HU" sz="2400" b="0" i="1" spc="-3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u-HU" sz="2400" i="1" spc="-3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4+3</m:t>
                        </m:r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hu-HU" sz="2400" b="0" i="1" spc="-3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 spc="-3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 spc="-3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hu-HU" sz="2400" i="1" spc="-3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i="1" spc="-3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hu-HU" sz="2400" i="1" spc="-3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hu-HU" sz="2400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pc="-3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  <m:d>
                          <m:dPr>
                            <m:ctrlPr>
                              <a:rPr lang="hu-HU" sz="2400" b="0" i="1" spc="-3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pc="-3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4−3</m:t>
                            </m:r>
                            <m:r>
                              <a:rPr lang="hu-HU" sz="2400" b="0" i="1" spc="-3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+25</m:t>
                        </m:r>
                        <m:d>
                          <m:dPr>
                            <m:ctrlPr>
                              <a:rPr lang="hu-HU" sz="2400" b="0" i="1" spc="-3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pc="-3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4+3</m:t>
                            </m:r>
                            <m:r>
                              <a:rPr lang="hu-HU" sz="2400" b="0" i="1" spc="-3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16+9</m:t>
                        </m:r>
                      </m:den>
                    </m:f>
                    <m:r>
                      <a:rPr lang="hu-HU" sz="2400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pc="-3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100−75</m:t>
                        </m:r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+100+75</m:t>
                        </m:r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hu-HU" sz="2400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pc="-3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hu-HU" sz="2400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hu-HU" sz="2400" i="1" spc="-3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1+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u-HU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hu-HU" sz="2400" b="1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d)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 akkor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1+3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−2+2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4" y="669702"/>
                <a:ext cx="10606825" cy="5673413"/>
              </a:xfrm>
              <a:prstGeom prst="rect">
                <a:avLst/>
              </a:prstGeom>
              <a:blipFill rotWithShape="0">
                <a:blip r:embed="rId2"/>
                <a:stretch>
                  <a:fillRect l="-920" t="-8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01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</TotalTime>
  <Words>4202</Words>
  <Application>Microsoft Office PowerPoint</Application>
  <PresentationFormat>Custom</PresentationFormat>
  <Paragraphs>385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Komplex számok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 számok</dc:title>
  <dc:creator>Tanar</dc:creator>
  <cp:lastModifiedBy>BTL</cp:lastModifiedBy>
  <cp:revision>254</cp:revision>
  <dcterms:created xsi:type="dcterms:W3CDTF">2020-05-02T10:10:14Z</dcterms:created>
  <dcterms:modified xsi:type="dcterms:W3CDTF">2020-05-17T10:25:23Z</dcterms:modified>
</cp:coreProperties>
</file>