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9" r:id="rId6"/>
    <p:sldId id="261" r:id="rId7"/>
    <p:sldId id="262" r:id="rId8"/>
    <p:sldId id="257" r:id="rId9"/>
    <p:sldId id="258" r:id="rId10"/>
    <p:sldId id="259" r:id="rId11"/>
    <p:sldId id="260" r:id="rId12"/>
    <p:sldId id="263" r:id="rId13"/>
    <p:sldId id="264" r:id="rId14"/>
    <p:sldId id="28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2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6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1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1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7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9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49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2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9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3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4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54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5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12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44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28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31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73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1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7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5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2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5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49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2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09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68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A4C7-114F-42A4-9D4F-93DF6FF2548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0ED4-90B7-40DF-8AE6-9F542390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A4C7-114F-42A4-9D4F-93DF6FF254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0ED4-90B7-40DF-8AE6-9F54239046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93CE-FC07-44AA-96D8-0CA89B55C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BEB2-2F11-4576-96D6-DCB76EA1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Kombinatorika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XII. osztály számára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0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2514"/>
                <a:ext cx="10515600" cy="565444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Ezek közül hány függvény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ba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           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5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ba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 </a:t>
                </a:r>
                <a:r>
                  <a:rPr lang="hu-HU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</a:t>
                </a:r>
                <a:r>
                  <a:rPr lang="hu-HU" sz="24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Összesen </a:t>
                </a:r>
                <a14:m>
                  <m:oMath xmlns:m="http://schemas.openxmlformats.org/officeDocument/2006/math">
                    <m:r>
                      <a:rPr lang="hu-HU" sz="24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közülük.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Mivel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…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függvények esetében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szürjektív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 kérdés lehetett volna az, hogy hány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szürjektív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vagy hány bijektív függvény létezik.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2514"/>
                <a:ext cx="10515600" cy="5654449"/>
              </a:xfrm>
              <a:blipFill rotWithShape="0">
                <a:blip r:embed="rId2"/>
                <a:stretch>
                  <a:fillRect l="-928" t="-3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4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2514"/>
                <a:ext cx="10557933" cy="565444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Hány olyan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1, 2, 3, 4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létezik, melyre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prímszám?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1, 2, 3, 4 értékek közül csak a 2 és a 3 prímszám, így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csak 2 vagy 3 lehet.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    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ba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</m:t>
                    </m:r>
                    <m:r>
                      <a:rPr lang="hu-HU" sz="2400">
                        <a:latin typeface="Cambria Math"/>
                        <a:ea typeface="Cambria" panose="02040503050406030204" pitchFamily="18" charset="0"/>
                      </a:rPr>
                      <m:t>            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5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ba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 </a:t>
                </a:r>
                <a:r>
                  <a:rPr lang="hu-HU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</a:t>
                </a:r>
                <a:r>
                  <a:rPr lang="hu-HU" sz="24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2400" i="0" spc="-2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i="0" spc="-2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pc="-2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i="0" spc="-2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pc="-2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400" i="0" spc="-2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pc="-2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400" i="0" spc="-2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pc="-2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hu-HU" sz="2400" spc="-2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darab, a kért tulajdonsággal rendelkező függvény létezik.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2514"/>
                <a:ext cx="10557933" cy="5654449"/>
              </a:xfrm>
              <a:blipFill rotWithShape="0">
                <a:blip r:embed="rId2"/>
                <a:stretch>
                  <a:fillRect l="-924" t="-324" r="-7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51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8" y="709511"/>
            <a:ext cx="10515600" cy="100242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Permutációk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6296"/>
                <a:ext cx="10515600" cy="44906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hu-HU" sz="2400" dirty="0">
                    <a:latin typeface="+mj-lt"/>
                    <a:ea typeface="Cambria Math" panose="02040503050406030204" pitchFamily="18" charset="0"/>
                  </a:rPr>
                  <a:t> ∈ </a:t>
                </a:r>
                <a:r>
                  <a:rPr lang="hu-HU" sz="2400" dirty="0">
                    <a:latin typeface="Cambria Math"/>
                    <a:ea typeface="Cambria Math"/>
                  </a:rPr>
                  <a:t>ℕ</a:t>
                </a:r>
                <a:r>
                  <a:rPr lang="hu-HU" sz="2400" dirty="0">
                    <a:latin typeface="+mj-lt"/>
                    <a:ea typeface="Cambria Math" panose="02040503050406030204" pitchFamily="18" charset="0"/>
                  </a:rPr>
                  <a:t>)</a:t>
                </a:r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elemű halmaz összes eleméből képezett rendezett halmazt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 egy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permutáció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jának nevezzük.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 permutációinak száma: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hu-HU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hu-HU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hu-HU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hu-HU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6296"/>
                <a:ext cx="10515600" cy="4490667"/>
              </a:xfrm>
              <a:blipFill>
                <a:blip r:embed="rId2"/>
                <a:stretch>
                  <a:fillRect l="-928" t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40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152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feladat</a:t>
            </a:r>
            <a:b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5652"/>
                <a:ext cx="10621488" cy="519131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Hányféle órarendet készíthetünk a VI.B osztálynak a hétfői napra, ha erre a napra matek, román, földrajz, testnevelés, angol és zene órát szeretnénk betenni az órarendjükbe?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1. óra               2. óra             3. óra              4. óra                5. óra             6. óra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 r   f   t   a   z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6 lehetőség     5 lehetőség    4 lehetőség    3 lehetőség    2 lehetőség    1 lehetőség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Összesen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∙5∙4∙3∙2∙1=6!=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720 .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5652"/>
                <a:ext cx="10621488" cy="5191311"/>
              </a:xfrm>
              <a:blipFill rotWithShape="0">
                <a:blip r:embed="rId2"/>
                <a:stretch>
                  <a:fillRect l="-918" t="-940" r="-8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55283" y="3212627"/>
            <a:ext cx="9143827" cy="1024184"/>
            <a:chOff x="1148417" y="3309643"/>
            <a:chExt cx="9143827" cy="102418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148417" y="3317735"/>
              <a:ext cx="775492" cy="732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456267" y="3317735"/>
              <a:ext cx="453455" cy="724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1758218" y="3309643"/>
              <a:ext cx="150577" cy="732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05674" y="3317735"/>
              <a:ext cx="138010" cy="724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897582" y="3317735"/>
              <a:ext cx="467109" cy="738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15947" y="3331243"/>
              <a:ext cx="777398" cy="711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44311" y="3325827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37644" y="3325827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897111" y="3325827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675111" y="3325827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292244" y="3325827"/>
              <a:ext cx="0" cy="100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53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43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Más gondolatmenet:</a:t>
            </a:r>
            <a:b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5709"/>
                <a:ext cx="10621488" cy="56274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Tulajdonképpen azt kell kiszámít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ni, hogy a 6 tantárgyból álló halmaz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elemeib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ől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összesen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hány rendezett halmaz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 képezhetünk!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Ez pontosan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=6!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720.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Hát akkor, ha a matek, román és angol órát az első három óra valamelyikében akarjuk megtartani?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Matek – román – angol órát az első három óra valamelyikében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2∙1=6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féle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képpen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 megtartani.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Testnevelés – földrajz – zene órát az utolsó három óra valamelyikébe szintén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∙2∙1=6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féle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képpen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 megtartani.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A feladat kérésének megfelelően az órarendet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féle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képpen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 elkészíteni.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5709"/>
                <a:ext cx="10621488" cy="5627491"/>
              </a:xfrm>
              <a:blipFill>
                <a:blip r:embed="rId2"/>
                <a:stretch>
                  <a:fillRect l="-918" t="-758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38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287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3412"/>
                <a:ext cx="10515600" cy="517355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Határozzuk meg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 elemeiből képezhető különböző számjegyekből álló négyjegyű számok számát!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	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 b="0" i="0" smtClean="0">
                            <a:latin typeface="Cambria" pitchFamily="18" charset="0"/>
                            <a:ea typeface="Cambria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 b="0" i="0" smtClean="0">
                            <a:latin typeface="Cambria" pitchFamily="18" charset="0"/>
                            <a:ea typeface="Cambria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 b="0" i="1" smtClean="0">
                            <a:latin typeface="Cambria" pitchFamily="18" charset="0"/>
                            <a:ea typeface="Cambria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 smtClean="0">
                            <a:solidFill>
                              <a:srgbClr val="7030A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hu-HU" sz="2400" b="0" i="1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	  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	    </a:t>
                </a:r>
                <a:r>
                  <a:rPr lang="hu-HU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	     </a:t>
                </a:r>
                <a:r>
                  <a:rPr lang="hu-HU" sz="24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hu-HU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ilyen szám van.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Itt is az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5,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 elemeinek összes lehetséges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sorbarendezését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kellett összeszámolni, 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!</m:t>
                    </m:r>
                    <m:r>
                      <a:rPr lang="hu-H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24.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3412"/>
                <a:ext cx="10515600" cy="5173551"/>
              </a:xfrm>
              <a:blipFill rotWithShape="0">
                <a:blip r:embed="rId2"/>
                <a:stretch>
                  <a:fillRect l="-928"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83674" y="2824746"/>
            <a:ext cx="0" cy="404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37541" y="2796680"/>
            <a:ext cx="1349" cy="43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4902" y="2812871"/>
            <a:ext cx="0" cy="38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64768" y="2820430"/>
            <a:ext cx="0" cy="404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3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2632"/>
            <a:ext cx="10515600" cy="864864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Variációk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990"/>
                <a:ext cx="10515600" cy="494697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halmaznak egy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rendezett részhalmazát a halmaz egy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osztályú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variáció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jának nevezünk.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osztályú variációinak száma: </a:t>
                </a:r>
                <a:endParaRPr lang="hu-HU" sz="3200" i="1" dirty="0">
                  <a:solidFill>
                    <a:srgbClr val="FF0000"/>
                  </a:solidFill>
                  <a:latin typeface="Cambria Math"/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hu-HU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!</m:t>
                        </m:r>
                      </m:num>
                      <m:den>
                        <m:d>
                          <m:dPr>
                            <m:ctrlPr>
                              <a:rPr lang="hu-HU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𝒏</m:t>
                            </m:r>
                            <m:r>
                              <a:rPr lang="hu-HU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hu-HU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hu-HU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!</m:t>
                        </m:r>
                      </m:den>
                    </m:f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,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/>
                        <a:ea typeface="Cambria" panose="02040503050406030204" pitchFamily="18" charset="0"/>
                      </a:rPr>
                      <m:t>𝒏</m:t>
                    </m:r>
                    <m:r>
                      <a:rPr lang="hu-HU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b="1" i="1" dirty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/>
                        <a:ea typeface="Cambria" panose="02040503050406030204" pitchFamily="18" charset="0"/>
                      </a:rPr>
                      <m:t>𝒌</m:t>
                    </m:r>
                    <m:r>
                      <a:rPr lang="hu-H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a:rPr lang="hu-H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  <m:r>
                      <a:rPr lang="hu-H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990"/>
                <a:ext cx="10515600" cy="4946973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2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 jégkrém,Fagyis képdísz - png,Fagyi tejszínhabbal, eperrel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2" y="3189739"/>
            <a:ext cx="1488936" cy="264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458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feladat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799956"/>
                <a:ext cx="10684933" cy="524637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Mónika egy cukrászdában a vanília, málna, pisztácia, citrom és kávé ízű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fagyik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közük szeretne egy háromgombócos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fagyitölcsért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vásárolni. Hányféleképpen állíthatja össze a fagyiját, ha három különböző ízű gombócot választ?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I. gombóc:    5 lehetőség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II. gombóc:   4 lehetőség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III. gombóc:  3 lehetőség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féle módon választhat.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Tulajdonképpen: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 !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!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∙4∙5=60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, hiszen 5 ízből  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(vagyis egy 5 elemű halmazból) kell kiválasztani hármat, és ezek 		sorrendje is számít (vagyis háromelemű rendezett részhalmazok).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99956"/>
                <a:ext cx="10684933" cy="5246379"/>
              </a:xfrm>
              <a:blipFill rotWithShape="0">
                <a:blip r:embed="rId3"/>
                <a:stretch>
                  <a:fillRect l="-856" t="-929" r="-913" b="-10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2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313"/>
            <a:ext cx="10515600" cy="679731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700" b="1" dirty="0">
                <a:latin typeface="Cambria" panose="02040503050406030204" pitchFamily="18" charset="0"/>
                <a:ea typeface="Cambria" panose="02040503050406030204" pitchFamily="18" charset="0"/>
              </a:rPr>
              <a:t>2. feladat</a:t>
            </a:r>
            <a:r>
              <a:rPr lang="hu-HU" sz="31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31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3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8146"/>
                <a:ext cx="10515600" cy="565265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félkörön adott 8 különböző pont. Hány olyan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hu-HU" sz="2400" i="1">
                        <a:latin typeface="Cambria Math"/>
                        <a:ea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hu-HU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acc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vektor létezik, melynek kezdőpontja és végpontja is az adott pontok valamelyike?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 módszer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Egy vektort két, adott sorrendben kiválasztott pont egyértelműen meghatároz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Így a vektorok száma a 8 elemű halmaz 2 elemű rendezett részhalmazainak a számával egyenlő.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!</m:t>
                        </m:r>
                      </m:num>
                      <m:den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!</m:t>
                        </m:r>
                      </m:den>
                    </m:f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7=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ilyen vektor létezik.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II. módszer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kezdőpontú vektorok: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...,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acc>
                    <m:r>
                      <a:rPr lang="hu-HU" sz="2400" b="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   7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darab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kezdőpontú vektorok: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...,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darab</m:t>
                    </m:r>
                  </m:oMath>
                </a14:m>
                <a:endParaRPr lang="hu-HU" sz="2400" b="0" i="0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…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		    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kezdőpontú vektorok: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...,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b>
                        </m:sSub>
                        <m:sSub>
                          <m:sSub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acc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     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darab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Összesen </a:t>
                </a:r>
                <a14:m>
                  <m:oMath xmlns:m="http://schemas.openxmlformats.org/officeDocument/2006/math">
                    <m:r>
                      <a:rPr lang="hu-HU" sz="240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∙7=56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vektor.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8146"/>
                <a:ext cx="10515600" cy="5652654"/>
              </a:xfrm>
              <a:blipFill>
                <a:blip r:embed="rId2"/>
                <a:stretch>
                  <a:fillRect l="-928" t="-755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1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751"/>
            <a:ext cx="10515600" cy="913417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Kombinációk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0032"/>
                <a:ext cx="10515600" cy="50369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Értelmezés.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halmaznak 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részhalmazát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osztályú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kombináció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jának nevezünk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Tulajdonság.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osztályú kombinációinak száma: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hu-HU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𝒏</m:t>
                          </m:r>
                          <m: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!</m:t>
                          </m:r>
                        </m:num>
                        <m:den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𝒌</m:t>
                          </m:r>
                          <m:r>
                            <a:rPr lang="hu-H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!∙</m:t>
                          </m:r>
                          <m:d>
                            <m:dPr>
                              <m:ctrlPr>
                                <a:rPr lang="hu-H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𝒏</m:t>
                              </m:r>
                              <m:r>
                                <a:rPr lang="hu-HU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hu-HU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!</m:t>
                          </m:r>
                        </m:den>
                      </m:f>
                    </m:oMath>
                  </m:oMathPara>
                </a14:m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Tulajdonságok</a:t>
                </a: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  <m:r>
                      <a:rPr lang="hu-HU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hu-HU" sz="2400" i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itchFamily="18" charset="0"/>
                    <a:ea typeface="Cambria" pitchFamily="18" charset="0"/>
                  </a:rPr>
                  <a:t>2.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kieg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ő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kombin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ci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plete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...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hu-H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vagyis egy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elemű halmaz összes</a:t>
                </a:r>
                <a:b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részhalmazainak  száma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+ …=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hu-HU" sz="2400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i="1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+…=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hu-HU" sz="24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0032"/>
                <a:ext cx="10515600" cy="5036932"/>
              </a:xfrm>
              <a:blipFill>
                <a:blip r:embed="rId2"/>
                <a:stretch>
                  <a:fillRect l="-928" t="-847" b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35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50" y="519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Tartalom</a:t>
            </a:r>
            <a:r>
              <a:rPr lang="hu-H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Számlálási feladatok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Permutációk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Variációk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Kombinációk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Newton binomiális tétele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Valószínűségszámítás</a:t>
            </a:r>
            <a:endParaRPr lang="hu-H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</a:p>
        </p:txBody>
      </p:sp>
    </p:spTree>
    <p:extLst>
      <p:ext uri="{BB962C8B-B14F-4D97-AF65-F5344CB8AC3E}">
        <p14:creationId xmlns:p14="http://schemas.microsoft.com/office/powerpoint/2010/main" val="276810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5679"/>
            <a:ext cx="10515600" cy="638287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feladat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8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0032"/>
                <a:ext cx="10609613" cy="50369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𝐴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1, 2, 3,…,9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  elemeiből  képezhető,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tulajdonsággal rendelkező,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hu-HU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számok számát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Bármelyik három különböző számot választjuk ki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 elemei közül, ezeket egyféleképpen tehetjük növekvő sorrendbe.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Például, ha az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(5, 3, 6)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számokat választottam ki, akkor ezek növekvő sorrendje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3, 5, 6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(ugyanez a növekvő sorrendje a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(3, 5, 6), (3, 6, 5), (</a:t>
                </a:r>
                <a:r>
                  <a:rPr lang="hu-HU" sz="2400" dirty="0" err="1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6, 3), (6, 5, 3),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(6, 3, 5)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számhármasoknak is).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Így annyi számot képezhetünk, ahány 3 elemű részhalmaza van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halmaznak,   vagyis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 !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 !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6 !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8 ∙ 9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=84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0032"/>
                <a:ext cx="10609613" cy="5036932"/>
              </a:xfrm>
              <a:blipFill rotWithShape="0">
                <a:blip r:embed="rId2"/>
                <a:stretch>
                  <a:fillRect l="-920" t="-969" r="-19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69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8" y="365125"/>
            <a:ext cx="10451275" cy="589735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feladat</a:t>
            </a: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0074" y="855022"/>
                <a:ext cx="10692741" cy="540327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egy halmaz nem üres részhalmazainak száma 63, hányféleképpen tudjuk </a:t>
                </a:r>
                <a:r>
                  <a:rPr lang="hu-HU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sorbarendezni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halmaz elemeit?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halmaznak 1, 2, 3, …,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nem üres részhalmazai vannak.</a:t>
                </a: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26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6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hu-HU" sz="26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hu-HU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=63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6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hu-HU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hu-HU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u-HU" sz="2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6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hu-HU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6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6 elemű halmaz elemeit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sz="2600" b="0" i="0" smtClean="0">
                        <a:latin typeface="Cambria Math" panose="02040503050406030204" pitchFamily="18" charset="0"/>
                      </a:rPr>
                      <m:t>=6!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féle képpen tudjuk </a:t>
                </a:r>
                <a:r>
                  <a:rPr lang="hu-HU" sz="26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sorrendbe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tenni.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feladat</a:t>
                </a:r>
                <a:b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elemű az a halmaz, amelynek 45 darab 2 elemű részhalmaza van?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elemű halmaz kételemű részhalmazainak száma: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hu-HU" sz="2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26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6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45 </a:t>
                </a:r>
                <a14:m>
                  <m:oMath xmlns:m="http://schemas.openxmlformats.org/officeDocument/2006/math"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hu-HU" sz="2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!∙2!</m:t>
                        </m:r>
                      </m:den>
                    </m:f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hu-HU" sz="26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6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 halmaz 10 elemet tartalmaz.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0074" y="855022"/>
                <a:ext cx="10692741" cy="5403273"/>
              </a:xfrm>
              <a:blipFill rotWithShape="0">
                <a:blip r:embed="rId2"/>
                <a:stretch>
                  <a:fillRect l="-855" t="-902" b="-18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9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023"/>
            <a:ext cx="10515600" cy="67973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Newton binomiális tétele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664" y="1284688"/>
                <a:ext cx="10794671" cy="521401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𝒃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a:rPr lang="hu-HU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…+</m:t>
                    </m:r>
                    <m:sSubSup>
                      <m:sSub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/>
                        <a:ea typeface="Cambria Math"/>
                      </a:rPr>
                      <m:t>∀ 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hu-HU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hu-HU" sz="2400" b="1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Megjegyzések:</a:t>
                </a:r>
              </a:p>
              <a:p>
                <a:pPr marL="355600" indent="0">
                  <a:buNone/>
                </a:pP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𝟏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r>
                      <a:rPr lang="hu-HU" sz="2400" b="1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hu-H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,…</m:t>
                    </m:r>
                    <m:r>
                      <a:rPr lang="hu-HU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binomiális együtthatók</a:t>
                </a:r>
              </a:p>
              <a:p>
                <a:pPr marL="35560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Az általános tag képlete: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hu-HU" sz="2400" b="1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hu-H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hu-HU" sz="2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hu-HU" sz="2400" b="1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hu-HU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hu-HU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hu-HU" sz="24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,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feladat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Számítsd ki: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2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hu-HU" sz="24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b="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3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23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300" i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hu-HU" sz="2300" i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hu-HU" sz="23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300" i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hu-HU" sz="23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u-HU" sz="23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3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3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300" b="0" i="0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3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3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3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3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u-HU" sz="2300" i="1" dirty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hu-HU" sz="2300" b="0" dirty="0">
                    <a:latin typeface="Cambria" pitchFamily="18" charset="0"/>
                    <a:ea typeface="Cambria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=9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−5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∙9∙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∙2−10∙3∙2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4−4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hu-HU" sz="23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3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=9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−45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+60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−60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+20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3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=89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23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109</m:t>
                    </m:r>
                    <m:rad>
                      <m:radPr>
                        <m:degHide m:val="on"/>
                        <m:ctrlPr>
                          <a:rPr lang="hu-HU" sz="23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3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3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664" y="1284688"/>
                <a:ext cx="10794671" cy="5214011"/>
              </a:xfrm>
              <a:blipFill>
                <a:blip r:embed="rId2"/>
                <a:stretch>
                  <a:fillRect l="-904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5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5642"/>
                <a:ext cx="10515600" cy="557132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Hány racionális tagja van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hu-HU" sz="2400" i="1" smtClean="0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hu-HU" sz="2400" i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  <a:ea typeface="Cambria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kifejtésének?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kifejtés általános tagja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</m:t>
                        </m:r>
                      </m:sub>
                      <m:sup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endParaRPr lang="hu-HU" sz="24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ami pontosan akkor racionális, ha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2020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  <m:r>
                      <a:rPr lang="hu-H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és  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hu-HU" sz="2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201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9+1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⋮3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⋮3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,…,2020</m:t>
                        </m:r>
                      </m:e>
                    </m:d>
                    <m:r>
                      <a:rPr lang="hu-H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…,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𝑘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</m:t>
                        </m:r>
                        <m:r>
                          <a:rPr lang="hu-HU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16,</m:t>
                        </m:r>
                        <m:r>
                          <a:rPr lang="hu-HU" sz="2400" b="0" i="0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22,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…,2020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𝐴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b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és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𝐴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halmaz elemeinek száma: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2020−4</m:t>
                        </m:r>
                      </m:num>
                      <m:den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2016</m:t>
                        </m:r>
                      </m:num>
                      <m:den>
                        <m:r>
                          <a:rPr lang="hu-HU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+1=33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/>
                        <a:ea typeface="Cambria" panose="02040503050406030204" pitchFamily="18" charset="0"/>
                      </a:rPr>
                      <m:t>7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Tehát a kifejtés 2021 tagja közül 337 racionális szám.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5642"/>
                <a:ext cx="10515600" cy="5571322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3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183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800" b="1" dirty="0">
                <a:latin typeface="Cambria" panose="02040503050406030204" pitchFamily="18" charset="0"/>
                <a:ea typeface="Cambria" panose="02040503050406030204" pitchFamily="18" charset="0"/>
              </a:rPr>
              <a:t>2. feladat</a:t>
            </a: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9664"/>
                <a:ext cx="10515600" cy="5327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u-HU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hu-HU" sz="24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kifejtésében hányadik tag tartalmazza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Határozd meg azt a tagot, mely nem tartalmazza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et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457200" indent="-457200"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kifejtés általános tagja: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hu-H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20−</m:t>
                        </m:r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20−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endParaRPr lang="hu-HU" sz="2400" b="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hu-HU" sz="240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60−3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hu-HU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60−3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4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Mivel ez a tag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10. hatványon kell tartalmazza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60−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=10</m:t>
                    </m:r>
                  </m:oMath>
                </a14:m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=50</m:t>
                    </m:r>
                  </m:oMath>
                </a14:m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endParaRPr lang="hu-HU" sz="2400" b="0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+1=15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 kifejtés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-t tartalmazó tagja a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16.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9664"/>
                <a:ext cx="10515600" cy="5327299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814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8774"/>
                <a:ext cx="10515600" cy="529818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Határozd meg azt a tagot, mely nem tartalmazza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az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 tag nem tartalmaz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azt jelenti, hogy ebben a tagban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hatványkitevője 0.</a:t>
                </a:r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60−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=60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556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18+1</m:t>
                        </m:r>
                      </m:sub>
                    </m:sSub>
                    <m:r>
                      <a:rPr lang="hu-HU" sz="240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18</m:t>
                        </m:r>
                      </m:sup>
                    </m:sSubSup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=190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-et nem tartalmazó tag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hu-HU" sz="2400" b="0" i="0" smtClean="0">
                        <a:latin typeface="Cambria Math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190.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8774"/>
                <a:ext cx="10515600" cy="5298189"/>
              </a:xfrm>
              <a:blipFill rotWithShape="0">
                <a:blip r:embed="rId2"/>
                <a:stretch>
                  <a:fillRect l="-928" t="-9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3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hu-HU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Valószínűségszámítás</a:t>
            </a:r>
            <a:endParaRPr lang="hu-HU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6178"/>
                <a:ext cx="10515600" cy="493005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Valamely esemény bekövetkezésének valószínűsége, véges számú elemi események esetén: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hu-HU" sz="24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solidFill>
                          <a:srgbClr val="C00000"/>
                        </a:solidFill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kedvez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ő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lehets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ges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feladat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Mennyi annak a valószínűsége, hogy a háromjegyű számok halmazából tetszőlegesen választott számnak, a tízesek helyén álló számjegye prímszám legyen?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Lehetséges esetek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100, 101, 102, ..., 999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Számuk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999 – 99 = </a:t>
                </a:r>
                <a:r>
                  <a:rPr lang="hu-HU" sz="24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900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6178"/>
                <a:ext cx="10515600" cy="4930054"/>
              </a:xfrm>
              <a:blipFill>
                <a:blip r:embed="rId2"/>
                <a:stretch>
                  <a:fillRect l="-928" t="-989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00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8145" y="522514"/>
                <a:ext cx="10877798" cy="56544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Kedvező esetek: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olyan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𝑎𝑏𝑐</m:t>
                        </m:r>
                      </m:e>
                    </m:bar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számok, amelyekben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2, 3, 5, 7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Tehát: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	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b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hu-HU" sz="2400" b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b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hu-HU" sz="2400" b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 lehetőség 	       4 lehetőség  	10 lehetőség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2400" dirty="0"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Számuk:  9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4∙10=360.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kedvez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ő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lehets</m:t>
                        </m:r>
                        <m: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ges</m:t>
                        </m:r>
                        <m: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hu-HU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u-HU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Ezt a valószínűséget megadhatjuk százalékos arány formájában is:  </a:t>
                </a:r>
              </a:p>
              <a:p>
                <a:pPr marL="355600" indent="0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1" i="1" smtClean="0">
                        <a:latin typeface="Cambria Math"/>
                        <a:ea typeface="Cambria" panose="02040503050406030204" pitchFamily="18" charset="0"/>
                      </a:rPr>
                      <m:t>𝑷</m:t>
                    </m:r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𝟒𝟎</m:t>
                    </m:r>
                    <m:r>
                      <a:rPr lang="hu-HU" sz="24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%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145" y="522514"/>
                <a:ext cx="10877798" cy="5654449"/>
              </a:xfrm>
              <a:blipFill>
                <a:blip r:embed="rId2"/>
                <a:stretch>
                  <a:fillRect l="-897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595709" y="1946698"/>
            <a:ext cx="0" cy="4877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33106" y="1911073"/>
            <a:ext cx="0" cy="52336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69408" y="1946698"/>
            <a:ext cx="0" cy="4877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5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0026"/>
                <a:ext cx="10515600" cy="522693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Mennyi annak a valószínűsége, hogy a háromjegyű számok halmazából tetszőlegesen választott szám négyzetszám legyen?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Aft>
                    <a:spcPts val="1200"/>
                  </a:spcAft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Kedvező esetek: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100 és 999 közötti négyzetszámok. </a:t>
                </a:r>
              </a:p>
              <a:p>
                <a:pPr marL="35560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=100, 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=121, 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=144,…,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𝟑𝟏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=961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Számuk: 31 – 9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22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kedvez</m:t>
                        </m:r>
                        <m: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ő 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lehets</m:t>
                        </m:r>
                        <m: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ges</m:t>
                        </m:r>
                        <m: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den>
                    </m:f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hu-HU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450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0026"/>
                <a:ext cx="10515600" cy="5226937"/>
              </a:xfrm>
              <a:blipFill>
                <a:blip r:embed="rId2"/>
                <a:stretch>
                  <a:fillRect l="-1217" t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7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65018"/>
                <a:ext cx="10515600" cy="551194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Mennyi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annak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val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ű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ge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hogy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romjegy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ű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mok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halmaz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tetsz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ő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legesen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lasztott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mjegyeinek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szorzata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ratlan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legyen</m:t>
                      </m:r>
                      <m:r>
                        <m:rPr>
                          <m:nor/>
                        </m:rPr>
                        <a:rPr lang="hu-HU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Megold</m:t>
                      </m:r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Kedvez</m:t>
                      </m:r>
                      <m:r>
                        <m:rPr>
                          <m:nor/>
                        </m:rPr>
                        <a:rPr lang="hu-HU" sz="240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ő </m:t>
                      </m:r>
                      <m:r>
                        <m:rPr>
                          <m:nor/>
                        </m:rPr>
                        <a:rPr lang="hu-HU" sz="240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esetek</m:t>
                      </m:r>
                      <m:r>
                        <m:rPr>
                          <m:nor/>
                        </m:rPr>
                        <a:rPr lang="hu-HU" sz="2400" b="0" i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azok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hu-HU" sz="24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bar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𝑎𝑏𝑐</m:t>
                          </m:r>
                        </m:e>
                      </m:ba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mok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amelyekben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ratlan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hu-HU" sz="24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ratlan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sz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mok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hu-HU" sz="240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1, 3, 5, 7, 9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ea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</m:e>
                    </m:ba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	      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hu-HU" sz="240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</m:e>
                    </m:ba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		        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hu-HU" sz="2400" i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hu-HU" sz="240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 </m:t>
                        </m:r>
                      </m:e>
                    </m:ba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		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5 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lehet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ő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	       5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lehet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ő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	    5 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lehet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ő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sz</m:t>
                      </m:r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muk</m:t>
                      </m:r>
                      <m:r>
                        <a:rPr lang="hu-HU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:5∙5∙5=125</m:t>
                      </m:r>
                    </m:oMath>
                  </m:oMathPara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kedvez</m:t>
                        </m:r>
                        <m: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ő 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lehets</m:t>
                        </m:r>
                        <m: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ges</m:t>
                        </m:r>
                        <m: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esetek</m:t>
                        </m:r>
                        <m: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sz</m:t>
                        </m:r>
                        <m: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</m:t>
                        </m:r>
                      </m:den>
                    </m:f>
                  </m:oMath>
                </a14:m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hu-HU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hu-HU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65018"/>
                <a:ext cx="10515600" cy="5511946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18407" y="3523392"/>
            <a:ext cx="0" cy="38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4131" y="3503425"/>
            <a:ext cx="0" cy="38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98259" y="3504064"/>
            <a:ext cx="0" cy="40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3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32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Számlálási feladatok</a:t>
            </a:r>
            <a:endParaRPr lang="hu-H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0032"/>
                <a:ext cx="10515600" cy="503693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feladat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Határozzuk meg azoknak a háromjegyű számoknak a számát, amelyekben a tízesek helyén álló számjegy négyzete egyenlő az egyesek és százasok helyén álló számjegyek különbségével.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Olyan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𝑎𝑏𝑐</m:t>
                        </m:r>
                      </m:e>
                    </m:ba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számokat keresünk, amelyekben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Mivel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0, 1, 4</m:t>
                        </m:r>
                      </m:e>
                    </m:d>
                  </m:oMath>
                </a14:m>
                <a:r>
                  <a:rPr lang="hu-HU" sz="2400" b="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0, 1, 2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 eset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⟹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 </m:t>
                    </m:r>
                    <m:bar>
                      <m:barPr>
                        <m:pos m:val="top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hu-HU" sz="2400" b="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alakú számokat kell megszámolnunk, ezek a következők: 101, 202, ...., 909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9 darab szám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0032"/>
                <a:ext cx="10515600" cy="5036932"/>
              </a:xfrm>
              <a:blipFill rotWithShape="1">
                <a:blip r:embed="rId2"/>
                <a:stretch>
                  <a:fillRect l="-928" t="-847" r="-870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31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69" y="567007"/>
            <a:ext cx="10515600" cy="67874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Összegzés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6015462"/>
                  </p:ext>
                </p:extLst>
              </p:nvPr>
            </p:nvGraphicFramePr>
            <p:xfrm>
              <a:off x="838200" y="1351970"/>
              <a:ext cx="10515600" cy="4531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6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80198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84097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44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2000" b="1" dirty="0">
                              <a:solidFill>
                                <a:srgbClr val="C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Képletek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20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Megjegyzések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1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Permutációk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0! </a:t>
                          </a:r>
                          <a14:m>
                            <m:oMath xmlns:m="http://schemas.openxmlformats.org/officeDocument/2006/math">
                              <m:r>
                                <a:rPr lang="hu-H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83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Variációk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bSup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13632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Kombinációk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bSup>
                                <m:r>
                                  <a:rPr lang="hu-HU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!</m:t>
                                    </m:r>
                                  </m:num>
                                  <m:den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!∙</m:t>
                                    </m:r>
                                    <m:d>
                                      <m:dPr>
                                        <m:ctrlPr>
                                          <a:rPr lang="hu-HU" sz="18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8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hu-HU" sz="18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hu-HU" sz="18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</m:d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hu-HU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hu-H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=1 </m:t>
                                </m:r>
                              </m:oMath>
                            </m:oMathPara>
                          </a14:m>
                          <a:endParaRPr lang="hu-HU" sz="18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hu-HU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hu-HU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hu-H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hu-HU" sz="1800" b="0" i="1" dirty="0">
                            <a:solidFill>
                              <a:schemeClr val="tx1"/>
                            </a:solidFill>
                            <a:latin typeface="Cambria" pitchFamily="18" charset="0"/>
                            <a:ea typeface="Cambria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hu-HU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hu-HU" sz="18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hu-HU" sz="18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+</a:t>
                          </a:r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hu-HU" sz="18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hu-HU" sz="18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+</a:t>
                          </a:r>
                          <a:r>
                            <a:rPr lang="hu-HU" sz="1800" b="0" i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... </a:t>
                          </a:r>
                          <a:r>
                            <a:rPr lang="hu-HU" sz="18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hu-H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=</m:t>
                              </m:r>
                              <m:sSup>
                                <m:sSupPr>
                                  <m:ctrlP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u-HU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US" sz="18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11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Newton-képlet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hu-HU" sz="1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1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hu-HU" sz="1800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hu-HU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hu-HU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hu-HU" sz="1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1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…+</m:t>
                                </m:r>
                                <m:sSubSup>
                                  <m:sSub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hu-HU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i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hu-H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hu-H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i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7785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Esemény valószínűsége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rgbClr val="C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</a:t>
                          </a:r>
                          <a:r>
                            <a:rPr lang="hu-HU" sz="1800" b="1" i="1" dirty="0">
                              <a:solidFill>
                                <a:srgbClr val="C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u-HU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hu-HU" sz="1800" b="1" i="1" dirty="0">
                              <a:solidFill>
                                <a:srgbClr val="C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u-HU" sz="1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kedvez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ő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esetek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sz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lehets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ges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esetek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sz</m:t>
                                  </m:r>
                                  <m: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 sz="18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</m:t>
                                  </m:r>
                                </m:den>
                              </m:f>
                            </m:oMath>
                          </a14:m>
                          <a:endParaRPr lang="en-US" sz="1800" b="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6015462"/>
                  </p:ext>
                </p:extLst>
              </p:nvPr>
            </p:nvGraphicFramePr>
            <p:xfrm>
              <a:off x="838200" y="1351970"/>
              <a:ext cx="10515600" cy="45319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632"/>
                    <a:gridCol w="5801989"/>
                    <a:gridCol w="2840979"/>
                  </a:tblGrid>
                  <a:tr h="444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2000" b="1" dirty="0" smtClean="0">
                              <a:solidFill>
                                <a:srgbClr val="C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Képletek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20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Megjegyzések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1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Permutációk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19" t="-105405" r="-49318" b="-8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0601" t="-105405" r="-858" b="-812162"/>
                          </a:stretch>
                        </a:blipFill>
                      </a:tcPr>
                    </a:tc>
                  </a:tr>
                  <a:tr h="783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Variációk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19" t="-117829" r="-49318" b="-3658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13632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Kombinációk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19" t="-125446" r="-49318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0601" t="-125446" r="-858" b="-110714"/>
                          </a:stretch>
                        </a:blipFill>
                      </a:tcPr>
                    </a:tc>
                  </a:tr>
                  <a:tr h="711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Newton-képlet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19" t="-431624" r="-49318" b="-111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70601" t="-431624" r="-858" b="-111966"/>
                          </a:stretch>
                        </a:blipFill>
                      </a:tcPr>
                    </a:tc>
                  </a:tr>
                  <a:tr h="7785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b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Esemény valószínűsége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19" t="-485938" r="-49318" b="-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652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Házi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4544"/>
                <a:ext cx="10515600" cy="487241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Adott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𝑀</m:t>
                    </m:r>
                    <m:r>
                      <a:rPr lang="hu-HU" sz="2400" i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halmaz. Határozd meg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 legalább három elemet tartalmazó részhalmazainak a számát!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Határozd meg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halmaz elemeiből képezhető, különböző számjegyekből álló háromjegyű természetes számok számát!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a valószínűségét annak, hogy a kétjegyű természetes számok halmazából kiválasztva egy tetszőleges számot, az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122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és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170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között helyezkedjen el!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Határozd meg azon halmaz elemeinek számát, amelynek pontosan 78 kételemű részhalmaza van!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Határozd meg annak a valószínűségét, hogy tetszőlegesen kiválasztva egy kétjegyű természetes számot, annak mindkét számjegye osztható legyen 3-mal!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4544"/>
                <a:ext cx="10515600" cy="4872419"/>
              </a:xfrm>
              <a:blipFill>
                <a:blip r:embed="rId2"/>
                <a:stretch>
                  <a:fillRect l="-928" t="-876" r="-870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81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8390"/>
                <a:ext cx="10515600" cy="56425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Hány olyan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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függvény létezik, amely teljesíti az </a:t>
                </a:r>
                <a:r>
                  <a:rPr lang="hu-HU" sz="2400" i="1" dirty="0">
                    <a:latin typeface="Cambria Math" panose="02040503050406030204" pitchFamily="18" charset="0"/>
                  </a:rPr>
                  <a:t/>
                </a:r>
                <a:br>
                  <a:rPr lang="hu-H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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feltételt?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annak a valószínűségét, hogy tetszőlegesen kiválasztva egy kétjegyű számot, az 11-nek legyen a többszöröse!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annak a valószínűségét, hogy az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10, 15, 20, 25, 30, …,90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halmazból tetszőlegesen kiválasztva egy számot, az többszöröse legyen a 6-nak!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ki, hány kétjegyű páros természetes számot alkothatunk az 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1, 2, 3, 4 és 5 számjegyekkel! 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Adott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</a:rPr>
                          <m:t>1, 2, 3, 4, 5, 6, 7, 8, 9, 10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halmaz. Hány olyan háromelemű részhalmaza van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-nak, amely pontosan két páratlan számot tartalmaz ?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Mennyi a valószínűsége annak, hogy egy tetszőlegesen kiválasztott háromjegyű természetes számban a százasok számjegye prímszám legyen?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8390"/>
                <a:ext cx="10515600" cy="5642573"/>
              </a:xfrm>
              <a:blipFill>
                <a:blip r:embed="rId2"/>
                <a:stretch>
                  <a:fillRect l="-928" t="-756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54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1792"/>
                <a:ext cx="10515600" cy="555517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binom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kifejtésének azt a tagját, amely nem tartalmazza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-et !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hu-H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Határozd meg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hu-HU" sz="24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 smtClean="0">
                        <a:latin typeface="Cambria Math"/>
                      </a:rPr>
                      <m:t>𝑛</m:t>
                    </m:r>
                    <m:r>
                      <a:rPr lang="hu-HU" sz="2400" i="1" smtClean="0">
                        <a:latin typeface="Cambria Math"/>
                      </a:rPr>
                      <m:t>≥2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természetes számokat úgy, hogy teljesüljön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egyenlőtlenség!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Mekkora a valószínűsége annak az eseménynek, hogy egy tetszőlegesen kiválasztott számjegy kielégítse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egyenlőtlenséget?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Igazold, hogy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hu-HU" sz="240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>
                        <a:latin typeface="Cambria Math" panose="02040503050406030204" pitchFamily="18" charset="0"/>
                      </a:rPr>
                      <m:t>  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számok egy számtani haladvány egymás utáni tagjai!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17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Mennyi a valószínűsége annak, hogy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>
                            <a:latin typeface="Cambria Math" panose="02040503050406030204" pitchFamily="18" charset="0"/>
                          </a:rPr>
                          <m:t>2, 3, 4, 5, 6, 7, 8, 9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halmazból tetszőlegesen kiválasztott szám teljesítse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≤3</m:t>
                    </m:r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egyenlőtlenséget?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1792"/>
                <a:ext cx="10515600" cy="5555171"/>
              </a:xfrm>
              <a:blipFill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485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477" y="1617785"/>
            <a:ext cx="107500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000" b="1" dirty="0">
              <a:solidFill>
                <a:prstClr val="black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hu-HU" sz="4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Jó munkát, sok sikert!</a:t>
            </a:r>
          </a:p>
          <a:p>
            <a:pPr algn="ctr"/>
            <a:endParaRPr lang="hu-HU" sz="3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hu-HU" sz="3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Szilágyi Judit matematikatanár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Báthory István Elméleti Líceum, Kolozsvár</a:t>
            </a:r>
          </a:p>
          <a:p>
            <a:pPr algn="ctr"/>
            <a:endParaRPr lang="hu-HU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Durugy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Erika matematikatanár</a:t>
            </a:r>
          </a:p>
          <a:p>
            <a:pPr algn="ctr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Jósika Miklós Elméleti Líceum, Torda</a:t>
            </a:r>
          </a:p>
        </p:txBody>
      </p:sp>
    </p:spTree>
    <p:extLst>
      <p:ext uri="{BB962C8B-B14F-4D97-AF65-F5344CB8AC3E}">
        <p14:creationId xmlns:p14="http://schemas.microsoft.com/office/powerpoint/2010/main" val="10939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6894"/>
                <a:ext cx="10515600" cy="5500069"/>
              </a:xfrm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II. eset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+1⟹</m:t>
                    </m:r>
                    <m:bar>
                      <m:barPr>
                        <m:pos m:val="top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+1)</m:t>
                        </m:r>
                      </m:e>
                    </m:ba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alakú számokat keresünk, ezek a következők: 112, 213, 314, ... , 819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darab szám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III. eset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=4⟹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+4⟹</m:t>
                    </m:r>
                    <m:bar>
                      <m:barPr>
                        <m:pos m:val="top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+4)</m:t>
                        </m:r>
                      </m:e>
                    </m:ba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alakú számokat keresünk, ezek a következők: 125, 226, 327, 428, 529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 darab szám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összesen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9+8+5=2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darab, a feladat feltételeinek eleget tevő szám létezik.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6894"/>
                <a:ext cx="10515600" cy="5500069"/>
              </a:xfrm>
              <a:blipFill>
                <a:blip r:embed="rId2"/>
                <a:stretch>
                  <a:fillRect l="-928" t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6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793"/>
            <a:ext cx="10515600" cy="832496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1161"/>
                <a:ext cx="10515600" cy="4849869"/>
              </a:xfrm>
            </p:spPr>
            <p:txBody>
              <a:bodyPr/>
              <a:lstStyle/>
              <a:p>
                <a:pPr marL="457200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kétjegyű számot alkothatunk az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számjegyek felhasználásával?</a:t>
                </a: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Hány, különböző számjegyekből álló kétjegyű számot alkothatunk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felhasználásával?</a:t>
                </a: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kétjegyű páros számot alkothatunk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felhasználásával?</a:t>
                </a: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olyan kétjegyű számot képezhetünk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felhasználásával, amelyek tartalmaznak legalább egy páros számjegyet?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1161"/>
                <a:ext cx="10515600" cy="4849869"/>
              </a:xfrm>
              <a:blipFill rotWithShape="0">
                <a:blip r:embed="rId2"/>
                <a:stretch>
                  <a:fillRect l="-870" t="-8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0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8769" y="486888"/>
                <a:ext cx="10901548" cy="5690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Hány kétjegyű számot alkothatunk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felhasználásával?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Írjuk le a számokat!</a:t>
                </a:r>
              </a:p>
              <a:p>
                <a:pPr marL="0" indent="0" algn="ctr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  <a:p>
                <a:pPr marL="0" indent="0" algn="ctr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</a:p>
              <a:p>
                <a:pPr marL="0" indent="0" algn="ctr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marL="0" indent="0" algn="ctr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</a:p>
              <a:p>
                <a:pPr marL="0" indent="0" algn="ctr">
                  <a:buNone/>
                </a:pP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2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Összesen 5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5=25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számot kaptunk.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feladatot a következő módon is megoldhatjuk: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Képeznünk kell egy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számot, ahol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nak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5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lehets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ges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rt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van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hu-HU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nek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5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lehets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ges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rt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van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hu-HU" sz="2400" b="0" i="1" dirty="0">
                  <a:latin typeface="Cambria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ilyen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van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769" y="486888"/>
                <a:ext cx="10901548" cy="5690075"/>
              </a:xfrm>
              <a:blipFill>
                <a:blip r:embed="rId2"/>
                <a:stretch>
                  <a:fillRect l="-895" t="-1501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12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8769" y="546266"/>
                <a:ext cx="11037563" cy="563069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Hány, különböző számjegyekből álló kétjegyű számot alkothatunk az </a:t>
                </a:r>
                <a14:m>
                  <m:oMath xmlns:m="http://schemas.openxmlformats.org/officeDocument/2006/math">
                    <m:r>
                      <a:rPr lang="hu-HU" sz="23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felhasználásával?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3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hu-HU" sz="2300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keresett szám.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3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hu-HU" sz="2300" dirty="0">
                    <a:latin typeface="Cambria" pitchFamily="18" charset="0"/>
                    <a:ea typeface="Cambria" pitchFamily="18" charset="0"/>
                  </a:rPr>
                  <a:t>	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3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3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3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3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hu-HU" sz="23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↓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	    </a:t>
                </a:r>
                <a:r>
                  <a:rPr lang="hu-HU" sz="23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60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 </a:t>
                </a:r>
                <a:r>
                  <a:rPr lang="hu-HU" sz="23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3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ilyen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van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3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Hány kétjegyű páros számot alkothatunk az </a:t>
                </a:r>
                <a14:m>
                  <m:oMath xmlns:m="http://schemas.openxmlformats.org/officeDocument/2006/math">
                    <m:r>
                      <a:rPr lang="hu-HU" sz="23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felhasználásával?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  <m:r>
                          <a:rPr lang="hu-HU" sz="23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hu-HU" sz="2300" i="1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keresett szám, akkor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3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3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3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3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hu-HU" sz="23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hu-HU" sz="23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	     </a:t>
                </a:r>
                <a:r>
                  <a:rPr lang="hu-HU" sz="23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</a:t>
                </a:r>
                <a:r>
                  <a:rPr lang="hu-HU" sz="23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3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ilyen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van</m:t>
                    </m:r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3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Megjegyzés</a:t>
                </a:r>
              </a:p>
              <a:p>
                <a:pPr marL="0" indent="0">
                  <a:lnSpc>
                    <a:spcPct val="105000"/>
                  </a:lnSpc>
                  <a:spcBef>
                    <a:spcPts val="0"/>
                  </a:spcBef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Nyilván fel is sorolhattuk volna a számokat: 12, 14, 22, 24, 32, 34, 42, 44, 52, 54.</a:t>
                </a:r>
                <a:endParaRPr lang="hu-HU" sz="2300" b="0" dirty="0">
                  <a:latin typeface="Cambria" panose="02040503050406030204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769" y="546266"/>
                <a:ext cx="11037563" cy="5630698"/>
              </a:xfrm>
              <a:blipFill rotWithShape="0">
                <a:blip r:embed="rId2"/>
                <a:stretch>
                  <a:fillRect l="-828" t="-1083" b="-39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80758" y="2272152"/>
                <a:ext cx="666088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(mivel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azt</m:t>
                    </m:r>
                    <m: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a</m:t>
                    </m:r>
                    <m: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mjegyet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amit</m:t>
                    </m:r>
                    <m:r>
                      <a:rPr lang="hu-HU" sz="23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300" dirty="0">
                  <a:latin typeface="Cambria" pitchFamily="18" charset="0"/>
                  <a:ea typeface="Cambria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kiv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lasztottuk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 b="0" i="1" smtClean="0">
                        <a:latin typeface="Cambria Math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nak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nem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laszthatjuk</m:t>
                    </m:r>
                    <m:r>
                      <a:rPr lang="hu-HU" sz="23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3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-nek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58" y="2272152"/>
                <a:ext cx="6660882" cy="800219"/>
              </a:xfrm>
              <a:prstGeom prst="rect">
                <a:avLst/>
              </a:prstGeom>
              <a:blipFill rotWithShape="0">
                <a:blip r:embed="rId3"/>
                <a:stretch>
                  <a:fillRect l="-1374" t="-6107" b="-160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57423" y="4713589"/>
            <a:ext cx="68978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>
                <a:latin typeface="Cambria" pitchFamily="18" charset="0"/>
                <a:ea typeface="Cambria" pitchFamily="18" charset="0"/>
              </a:rPr>
              <a:t>(csak a 2-es és a 4-es számjegyeket választhatjuk ki)</a:t>
            </a:r>
          </a:p>
        </p:txBody>
      </p:sp>
    </p:spTree>
    <p:extLst>
      <p:ext uri="{BB962C8B-B14F-4D97-AF65-F5344CB8AC3E}">
        <p14:creationId xmlns:p14="http://schemas.microsoft.com/office/powerpoint/2010/main" val="44815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0639"/>
                <a:ext cx="10704616" cy="56663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d) Hány olyan kétjegyű számot képezhetünk az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 felhasználásával, amelyek tartalmaznak legalább egy páros számjegyet?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megoldáshalmaz komplementer halmazának az elemszámát határozzuk meg, vagyis az olyan számok számát, amelyek egyetlen páros számjegyet sem tartalmaznak. Ez azt jelenti, hogy ezek a számok csak páratlan számjegyeket  tartalmaznak, vagyis az 1, 3, 5 számjegyek valamelyikét.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 	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u-HU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hu-HU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:r>
                  <a:rPr lang="hu-HU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	        </a:t>
                </a:r>
                <a:r>
                  <a:rPr lang="hu-HU" sz="2400" dirty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hu-H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ilyen szám van.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a) alpontban láttuk, hogy az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 1, 2, 3, 4, 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számjegyekből összesen 25 szám képezhető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ez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rt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legalább egy páros számjegyet tartalmazó számok száma 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25 – 9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16.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0639"/>
                <a:ext cx="10704616" cy="5666324"/>
              </a:xfrm>
              <a:blipFill>
                <a:blip r:embed="rId2"/>
                <a:stretch>
                  <a:fillRect l="-911" t="-753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9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feladat</a:t>
            </a:r>
            <a:endParaRPr lang="hu-HU" sz="2400" dirty="0"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408"/>
                <a:ext cx="10583334" cy="4920910"/>
              </a:xfrm>
            </p:spPr>
            <p:txBody>
              <a:bodyPr/>
              <a:lstStyle/>
              <a:p>
                <a:pPr marL="355600" indent="-355600"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1, 2, 3, 4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létezik?</a:t>
                </a:r>
              </a:p>
              <a:p>
                <a:pPr marL="355600" indent="-355600"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Ezek közül hány függvény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injektív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355600" indent="-355600"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olyan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függvény létezik, melyre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prímszám?</a:t>
                </a: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a)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ba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         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5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ba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ba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1 2 3 4             1 2 3 4             1 2 3 4             1 2 3 4</a:t>
                </a:r>
              </a:p>
              <a:p>
                <a:pPr marL="0" indent="0">
                  <a:buNone/>
                </a:pPr>
                <a:r>
                  <a:rPr lang="hu-HU" sz="22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 </a:t>
                </a:r>
                <a:r>
                  <a:rPr lang="hu-HU" sz="2200" dirty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</a:t>
                </a:r>
                <a:r>
                  <a:rPr lang="hu-HU" sz="22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       </a:t>
                </a:r>
                <a:r>
                  <a:rPr lang="hu-HU" sz="2200" dirty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hu-HU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lehetőség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Összesen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4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ilyen függvény van.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408"/>
                <a:ext cx="10583334" cy="4920910"/>
              </a:xfrm>
              <a:blipFill rotWithShape="0">
                <a:blip r:embed="rId2"/>
                <a:stretch>
                  <a:fillRect l="-922" t="-1735" r="-8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534050" y="3523775"/>
            <a:ext cx="712099" cy="501706"/>
            <a:chOff x="4466804" y="3846247"/>
            <a:chExt cx="712099" cy="501706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466804" y="3846247"/>
              <a:ext cx="347957" cy="501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4701473" y="3854339"/>
              <a:ext cx="113288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14761" y="3854339"/>
              <a:ext cx="113289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814761" y="3854339"/>
              <a:ext cx="364142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15318" y="3515683"/>
            <a:ext cx="712099" cy="501706"/>
            <a:chOff x="4466804" y="3846247"/>
            <a:chExt cx="712099" cy="501706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4466804" y="3846247"/>
              <a:ext cx="347957" cy="501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701473" y="3854339"/>
              <a:ext cx="113288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14761" y="3854339"/>
              <a:ext cx="113289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14761" y="3854339"/>
              <a:ext cx="364142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96586" y="3515683"/>
            <a:ext cx="712099" cy="501706"/>
            <a:chOff x="4466804" y="3846247"/>
            <a:chExt cx="712099" cy="501706"/>
          </a:xfrm>
        </p:grpSpPr>
        <p:cxnSp>
          <p:nvCxnSpPr>
            <p:cNvPr id="36" name="Straight Arrow Connector 35"/>
            <p:cNvCxnSpPr/>
            <p:nvPr/>
          </p:nvCxnSpPr>
          <p:spPr>
            <a:xfrm flipH="1">
              <a:off x="4466804" y="3846247"/>
              <a:ext cx="347957" cy="501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701473" y="3854339"/>
              <a:ext cx="113288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14761" y="3854339"/>
              <a:ext cx="113289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14761" y="3854339"/>
              <a:ext cx="364142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333308" y="3515683"/>
            <a:ext cx="712099" cy="501706"/>
            <a:chOff x="4466804" y="3846247"/>
            <a:chExt cx="712099" cy="501706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4466804" y="3846247"/>
              <a:ext cx="347957" cy="501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701473" y="3854339"/>
              <a:ext cx="113288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814761" y="3854339"/>
              <a:ext cx="113289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14761" y="3854339"/>
              <a:ext cx="364142" cy="493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29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3455</Words>
  <Application>Microsoft Office PowerPoint</Application>
  <PresentationFormat>Custom</PresentationFormat>
  <Paragraphs>296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Office Theme</vt:lpstr>
      <vt:lpstr>1_Office Theme</vt:lpstr>
      <vt:lpstr>2_Office Theme</vt:lpstr>
      <vt:lpstr>3_Office Theme</vt:lpstr>
      <vt:lpstr>Kombinatorika</vt:lpstr>
      <vt:lpstr>Tartalom </vt:lpstr>
      <vt:lpstr>1. Számlálási feladatok</vt:lpstr>
      <vt:lpstr>PowerPoint Presentation</vt:lpstr>
      <vt:lpstr>2. feladat</vt:lpstr>
      <vt:lpstr>PowerPoint Presentation</vt:lpstr>
      <vt:lpstr>PowerPoint Presentation</vt:lpstr>
      <vt:lpstr>PowerPoint Presentation</vt:lpstr>
      <vt:lpstr>3. feladat</vt:lpstr>
      <vt:lpstr>PowerPoint Presentation</vt:lpstr>
      <vt:lpstr>PowerPoint Presentation</vt:lpstr>
      <vt:lpstr>2. Permutációk</vt:lpstr>
      <vt:lpstr>1. feladat </vt:lpstr>
      <vt:lpstr> Más gondolatmenet: </vt:lpstr>
      <vt:lpstr>2. feladat</vt:lpstr>
      <vt:lpstr>3. Variációk</vt:lpstr>
      <vt:lpstr> 1. feladat </vt:lpstr>
      <vt:lpstr> 2. feladat </vt:lpstr>
      <vt:lpstr>4. Kombinációk</vt:lpstr>
      <vt:lpstr> 1. feladat </vt:lpstr>
      <vt:lpstr> 2. feladat </vt:lpstr>
      <vt:lpstr>5. Newton binomiális tétele</vt:lpstr>
      <vt:lpstr>PowerPoint Presentation</vt:lpstr>
      <vt:lpstr>  2. feladat </vt:lpstr>
      <vt:lpstr>PowerPoint Presentation</vt:lpstr>
      <vt:lpstr>6. Valószínűségszámítás</vt:lpstr>
      <vt:lpstr>PowerPoint Presentation</vt:lpstr>
      <vt:lpstr>PowerPoint Presentation</vt:lpstr>
      <vt:lpstr>PowerPoint Presentation</vt:lpstr>
      <vt:lpstr>Összegzés</vt:lpstr>
      <vt:lpstr>7. Házi feladat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Számlálási feladatok</dc:title>
  <dc:creator>Windows User</dc:creator>
  <cp:lastModifiedBy>BTL</cp:lastModifiedBy>
  <cp:revision>154</cp:revision>
  <dcterms:created xsi:type="dcterms:W3CDTF">2020-05-06T09:52:21Z</dcterms:created>
  <dcterms:modified xsi:type="dcterms:W3CDTF">2020-05-17T10:26:45Z</dcterms:modified>
</cp:coreProperties>
</file>