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9"/>
  </p:notesMasterIdLst>
  <p:sldIdLst>
    <p:sldId id="256" r:id="rId2"/>
    <p:sldId id="272" r:id="rId3"/>
    <p:sldId id="262" r:id="rId4"/>
    <p:sldId id="267" r:id="rId5"/>
    <p:sldId id="268" r:id="rId6"/>
    <p:sldId id="258" r:id="rId7"/>
    <p:sldId id="269" r:id="rId8"/>
    <p:sldId id="270" r:id="rId9"/>
    <p:sldId id="263" r:id="rId10"/>
    <p:sldId id="259" r:id="rId11"/>
    <p:sldId id="264" r:id="rId12"/>
    <p:sldId id="260" r:id="rId13"/>
    <p:sldId id="265" r:id="rId14"/>
    <p:sldId id="261" r:id="rId15"/>
    <p:sldId id="266" r:id="rId16"/>
    <p:sldId id="271" r:id="rId17"/>
    <p:sldId id="273" r:id="rId18"/>
  </p:sldIdLst>
  <p:sldSz cx="9144000" cy="5143500" type="screen16x9"/>
  <p:notesSz cx="6858000" cy="9144000"/>
  <p:defaultTextStyle>
    <a:defPPr>
      <a:defRPr lang="en-US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AD"/>
    <a:srgbClr val="B4DE86"/>
    <a:srgbClr val="A8DCAE"/>
    <a:srgbClr val="B5C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3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EBEE6-A381-4B61-ADEF-DF56DB4D07AF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93AB1-28DD-4185-A4E2-E1E5293B4AD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2904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93AB1-28DD-4185-A4E2-E1E5293B4AD2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231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2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3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1" y="154783"/>
            <a:ext cx="6019800" cy="329088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6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1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8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1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4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8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1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7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7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8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4DE86"/>
            </a:gs>
            <a:gs pos="100000">
              <a:srgbClr val="CDDDA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6" tIns="45712" rIns="91426" bIns="45712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397FC-E00E-4F99-8096-E71A44B1DED8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6043E-59E9-4F55-98BC-3895C1C2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9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50.png"/><Relationship Id="rId3" Type="http://schemas.openxmlformats.org/officeDocument/2006/relationships/image" Target="../media/image29.emf"/><Relationship Id="rId7" Type="http://schemas.openxmlformats.org/officeDocument/2006/relationships/image" Target="../media/image27.wmf"/><Relationship Id="rId12" Type="http://schemas.openxmlformats.org/officeDocument/2006/relationships/image" Target="../media/image49.pn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480.png"/><Relationship Id="rId5" Type="http://schemas.openxmlformats.org/officeDocument/2006/relationships/image" Target="../media/image26.wmf"/><Relationship Id="rId15" Type="http://schemas.openxmlformats.org/officeDocument/2006/relationships/image" Target="../media/image52.png"/><Relationship Id="rId10" Type="http://schemas.openxmlformats.org/officeDocument/2006/relationships/image" Target="../media/image48.png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8.wmf"/><Relationship Id="rId14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5.png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6.png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34.emf"/><Relationship Id="rId7" Type="http://schemas.openxmlformats.org/officeDocument/2006/relationships/image" Target="../media/image32.wmf"/><Relationship Id="rId12" Type="http://schemas.openxmlformats.org/officeDocument/2006/relationships/image" Target="../media/image6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64.png"/><Relationship Id="rId5" Type="http://schemas.openxmlformats.org/officeDocument/2006/relationships/image" Target="../media/image31.wmf"/><Relationship Id="rId10" Type="http://schemas.openxmlformats.org/officeDocument/2006/relationships/image" Target="../media/image63.png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11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image" Target="../media/image1.wmf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15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21.png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5.wmf"/><Relationship Id="rId10" Type="http://schemas.openxmlformats.org/officeDocument/2006/relationships/image" Target="../media/image13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image" Target="../media/image28.png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42.png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447800" y="685800"/>
            <a:ext cx="6477000" cy="295275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ós, racionális és egész együtthatós polinomok gyökei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89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4730" y="171451"/>
            <a:ext cx="8806869" cy="779570"/>
          </a:xfrm>
        </p:spPr>
        <p:txBody>
          <a:bodyPr>
            <a:noAutofit/>
          </a:bodyPr>
          <a:lstStyle/>
          <a:p>
            <a:pPr algn="l"/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Egész együtthatós polinomok egész és racionális gyökei</a:t>
            </a:r>
            <a:endParaRPr lang="hu-HU" sz="2800" dirty="0"/>
          </a:p>
        </p:txBody>
      </p:sp>
      <p:sp>
        <p:nvSpPr>
          <p:cNvPr id="4" name="Téglalap 3"/>
          <p:cNvSpPr/>
          <p:nvPr/>
        </p:nvSpPr>
        <p:spPr>
          <a:xfrm>
            <a:off x="609600" y="895350"/>
            <a:ext cx="7924800" cy="1200048"/>
          </a:xfrm>
          <a:prstGeom prst="rect">
            <a:avLst/>
          </a:prstGeom>
          <a:noFill/>
        </p:spPr>
        <p:txBody>
          <a:bodyPr wrap="square" lIns="91426" tIns="45712" rIns="91426" bIns="45712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400" b="1" dirty="0">
                <a:latin typeface="Times New Roman"/>
                <a:ea typeface="Calibri"/>
                <a:cs typeface="Calibri"/>
              </a:rPr>
              <a:t>Tétel:</a:t>
            </a:r>
            <a:r>
              <a:rPr lang="hu-HU" sz="2400" dirty="0">
                <a:latin typeface="Times New Roman"/>
                <a:ea typeface="Calibri"/>
                <a:cs typeface="Calibri"/>
              </a:rPr>
              <a:t> Ha az </a:t>
            </a:r>
            <a:r>
              <a:rPr lang="hu-HU" sz="2400" dirty="0">
                <a:latin typeface="Times New Roman"/>
                <a:ea typeface="Calibri"/>
                <a:cs typeface="Calibri"/>
                <a:sym typeface="Symbol"/>
              </a:rPr>
              <a:t></a:t>
            </a:r>
            <a:r>
              <a:rPr lang="hu-HU" sz="2400" dirty="0">
                <a:latin typeface="Times New Roman"/>
                <a:ea typeface="Calibri"/>
                <a:cs typeface="Calibri"/>
              </a:rPr>
              <a:t> egész szám gyöke egy egész együtthatós polinomnak, akkor </a:t>
            </a:r>
            <a:r>
              <a:rPr lang="hu-HU" sz="2400" dirty="0">
                <a:latin typeface="Times New Roman"/>
                <a:ea typeface="Calibri"/>
                <a:cs typeface="Calibri"/>
                <a:sym typeface="Symbol"/>
              </a:rPr>
              <a:t></a:t>
            </a:r>
            <a:r>
              <a:rPr lang="hu-HU" sz="2400" dirty="0">
                <a:latin typeface="Times New Roman"/>
                <a:ea typeface="Calibri"/>
                <a:cs typeface="Calibri"/>
              </a:rPr>
              <a:t> osztója a polinom szabadtagjának.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églalap 5"/>
              <p:cNvSpPr/>
              <p:nvPr/>
            </p:nvSpPr>
            <p:spPr>
              <a:xfrm>
                <a:off x="533401" y="2454101"/>
                <a:ext cx="8018671" cy="461665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=6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hu-HU" sz="2400" i="1">
                        <a:latin typeface="Cambria Math"/>
                        <a:cs typeface="Calibri"/>
                      </a:rPr>
                      <m:t>+11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hu-HU" sz="2400" i="1">
                        <a:latin typeface="Cambria Math"/>
                        <a:cs typeface="Calibri"/>
                      </a:rPr>
                      <m:t>−3</m:t>
                    </m:r>
                    <m:r>
                      <a:rPr lang="hu-HU" sz="2400" i="1">
                        <a:latin typeface="Cambria Math"/>
                        <a:cs typeface="Calibri"/>
                      </a:rPr>
                      <m:t>𝑋</m:t>
                    </m:r>
                    <m:r>
                      <a:rPr lang="hu-HU" sz="2400" i="1">
                        <a:latin typeface="Cambria Math"/>
                        <a:cs typeface="Calibri"/>
                      </a:rPr>
                      <m:t>−2</m:t>
                    </m:r>
                  </m:oMath>
                </a14:m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polinom gyökeit.</a:t>
                </a:r>
                <a:endParaRPr lang="hu-HU" sz="2400" dirty="0"/>
              </a:p>
            </p:txBody>
          </p:sp>
        </mc:Choice>
        <mc:Fallback xmlns="">
          <p:sp>
            <p:nvSpPr>
              <p:cNvPr id="6" name="Téglalap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1" y="2454100"/>
                <a:ext cx="8018671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217" t="-12000" b="-29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570123" y="2114550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570122" y="2800350"/>
            <a:ext cx="1449436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Megoldás</a:t>
            </a:r>
          </a:p>
        </p:txBody>
      </p:sp>
      <p:sp>
        <p:nvSpPr>
          <p:cNvPr id="14" name="Téglalap 13"/>
          <p:cNvSpPr/>
          <p:nvPr/>
        </p:nvSpPr>
        <p:spPr>
          <a:xfrm>
            <a:off x="635811" y="3203199"/>
            <a:ext cx="8050991" cy="430887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sz="2200" dirty="0">
                <a:latin typeface="Times New Roman"/>
                <a:ea typeface="Calibri"/>
                <a:cs typeface="Calibri"/>
              </a:rPr>
              <a:t>A polinom egész gyökét a szabadtag osztói között keressük. </a:t>
            </a:r>
            <a:endParaRPr lang="hu-HU" sz="22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85800" y="3634086"/>
            <a:ext cx="2560316" cy="430887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-2 osztói: 1, -1, 2, -2.</a:t>
            </a:r>
          </a:p>
        </p:txBody>
      </p:sp>
    </p:spTree>
    <p:extLst>
      <p:ext uri="{BB962C8B-B14F-4D97-AF65-F5344CB8AC3E}">
        <p14:creationId xmlns:p14="http://schemas.microsoft.com/office/powerpoint/2010/main" val="49175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" grpId="0"/>
      <p:bldP spid="9" grpId="0"/>
      <p:bldP spid="14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199" y="1807147"/>
            <a:ext cx="11734800" cy="1298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404589"/>
              </p:ext>
            </p:extLst>
          </p:nvPr>
        </p:nvGraphicFramePr>
        <p:xfrm>
          <a:off x="963846" y="4248150"/>
          <a:ext cx="1245954" cy="439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Equation" r:id="rId4" imgW="482391" imgH="228501" progId="Equation.DSMT4">
                  <p:embed/>
                </p:oleObj>
              </mc:Choice>
              <mc:Fallback>
                <p:oleObj name="Equation" r:id="rId4" imgW="482391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846" y="4248150"/>
                        <a:ext cx="1245954" cy="439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75387"/>
              </p:ext>
            </p:extLst>
          </p:nvPr>
        </p:nvGraphicFramePr>
        <p:xfrm>
          <a:off x="4841528" y="2323718"/>
          <a:ext cx="3692872" cy="400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Equation" r:id="rId6" imgW="1574800" imgH="228600" progId="Equation.DSMT4">
                  <p:embed/>
                </p:oleObj>
              </mc:Choice>
              <mc:Fallback>
                <p:oleObj name="Equation" r:id="rId6" imgW="1574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528" y="2323718"/>
                        <a:ext cx="3692872" cy="4004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883507"/>
              </p:ext>
            </p:extLst>
          </p:nvPr>
        </p:nvGraphicFramePr>
        <p:xfrm>
          <a:off x="2257765" y="4072680"/>
          <a:ext cx="2466637" cy="708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3" name="Equation" r:id="rId8" imgW="1016000" imgH="393700" progId="Equation.DSMT4">
                  <p:embed/>
                </p:oleObj>
              </mc:Choice>
              <mc:Fallback>
                <p:oleObj name="Equation" r:id="rId8" imgW="1016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765" y="4072680"/>
                        <a:ext cx="2466637" cy="7088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533401" y="1314452"/>
                <a:ext cx="4391523" cy="461665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r>
                  <a:rPr lang="hu-HU" sz="2400" b="1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Megoldás: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hu-HU" sz="24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𝐷</m:t>
                        </m:r>
                      </m:e>
                      <m:sub>
                        <m:r>
                          <a:rPr lang="hu-HU" sz="2400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sub>
                    </m:sSub>
                    <m:r>
                      <a:rPr lang="hu-HU" sz="2400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=</m:t>
                    </m:r>
                    <m:r>
                      <a:rPr lang="en-US" sz="2400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{−2,  −1,  1,  2}</m:t>
                    </m:r>
                  </m:oMath>
                </a14:m>
                <a:endParaRPr lang="hu-HU" sz="2400" dirty="0"/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1" y="1314451"/>
                <a:ext cx="4391523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2222" t="-12000" r="-278" b="-29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1298018" y="2952751"/>
                <a:ext cx="2283382" cy="430887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200" i="1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hu-H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hu-HU" sz="2200" i="1">
                              <a:latin typeface="Cambria Math"/>
                            </a:rPr>
                            <m:t>𝑋</m:t>
                          </m:r>
                        </m:e>
                        <m:sup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hu-HU" sz="2200" i="1">
                          <a:latin typeface="Cambria Math"/>
                        </a:rPr>
                        <m:t>−</m:t>
                      </m:r>
                      <m:r>
                        <a:rPr lang="hu-HU" sz="2200" i="1">
                          <a:latin typeface="Cambria Math"/>
                        </a:rPr>
                        <m:t>𝑋</m:t>
                      </m:r>
                      <m:r>
                        <a:rPr lang="hu-HU" sz="2200" i="1">
                          <a:latin typeface="Cambria Math"/>
                        </a:rPr>
                        <m:t>−1=0</m:t>
                      </m:r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018" y="2952750"/>
                <a:ext cx="2283382" cy="43088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zövegdoboz 12"/>
              <p:cNvSpPr txBox="1"/>
              <p:nvPr/>
            </p:nvSpPr>
            <p:spPr>
              <a:xfrm>
                <a:off x="1282416" y="3383638"/>
                <a:ext cx="4356385" cy="430887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200" i="1">
                          <a:latin typeface="Cambria Math"/>
                          <a:ea typeface="Cambria Math"/>
                        </a:rPr>
                        <m:t>∆=1−4∙</m:t>
                      </m:r>
                      <m:d>
                        <m:dPr>
                          <m:ctrlPr>
                            <a:rPr lang="hu-HU" sz="22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hu-HU" sz="2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hu-HU" sz="2200" i="1">
                          <a:latin typeface="Cambria Math"/>
                          <a:ea typeface="Cambria Math"/>
                        </a:rPr>
                        <m:t>∙6=1+24=25</m:t>
                      </m:r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415" y="3383637"/>
                <a:ext cx="4356385" cy="43088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zövegdoboz 13"/>
              <p:cNvSpPr txBox="1"/>
              <p:nvPr/>
            </p:nvSpPr>
            <p:spPr>
              <a:xfrm>
                <a:off x="5867400" y="2800351"/>
                <a:ext cx="2076786" cy="735201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hu-HU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1+5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  <m:r>
                            <a:rPr lang="hu-HU" sz="2200" i="1">
                              <a:latin typeface="Cambria Math"/>
                              <a:ea typeface="Cambria Math"/>
                            </a:rPr>
                            <m:t>∙6</m:t>
                          </m:r>
                        </m:den>
                      </m:f>
                      <m:r>
                        <a:rPr lang="hu-HU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4" name="Szövegdoboz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800350"/>
                <a:ext cx="2076786" cy="7352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Szövegdoboz 14"/>
              <p:cNvSpPr txBox="1"/>
              <p:nvPr/>
            </p:nvSpPr>
            <p:spPr>
              <a:xfrm>
                <a:off x="5867400" y="3535552"/>
                <a:ext cx="2333780" cy="735201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hu-HU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1−5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  <m:r>
                            <a:rPr lang="hu-HU" sz="2200" i="1">
                              <a:latin typeface="Cambria Math"/>
                              <a:ea typeface="Cambria Math"/>
                            </a:rPr>
                            <m:t>∙6</m:t>
                          </m:r>
                        </m:den>
                      </m:f>
                      <m:r>
                        <a:rPr lang="hu-HU" sz="22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5" name="Szövegdoboz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535551"/>
                <a:ext cx="2333780" cy="7352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Egyenes összekötő 8"/>
          <p:cNvCxnSpPr/>
          <p:nvPr/>
        </p:nvCxnSpPr>
        <p:spPr>
          <a:xfrm flipV="1">
            <a:off x="5469488" y="3257550"/>
            <a:ext cx="474112" cy="2780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5469488" y="3599080"/>
            <a:ext cx="474112" cy="304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églalap 9"/>
          <p:cNvSpPr/>
          <p:nvPr/>
        </p:nvSpPr>
        <p:spPr>
          <a:xfrm>
            <a:off x="1524000" y="57150"/>
            <a:ext cx="57912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Egész együtthatós polinomok egész és racionális gyökei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églalap 22"/>
              <p:cNvSpPr/>
              <p:nvPr/>
            </p:nvSpPr>
            <p:spPr>
              <a:xfrm>
                <a:off x="533401" y="777701"/>
                <a:ext cx="8018671" cy="430887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hu-HU" sz="2200" i="1">
                        <a:latin typeface="Cambria Math"/>
                        <a:ea typeface="Calibri"/>
                        <a:cs typeface="Calibri"/>
                      </a:rPr>
                      <m:t>=6</m:t>
                    </m:r>
                    <m:sSup>
                      <m:sSupPr>
                        <m:ctrlPr>
                          <a:rPr lang="hu-HU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hu-HU" sz="2200" i="1">
                        <a:latin typeface="Cambria Math"/>
                        <a:cs typeface="Calibri"/>
                      </a:rPr>
                      <m:t>+11</m:t>
                    </m:r>
                    <m:sSup>
                      <m:sSupPr>
                        <m:ctrlPr>
                          <a:rPr lang="hu-HU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hu-HU" sz="2200" i="1">
                        <a:latin typeface="Cambria Math"/>
                        <a:cs typeface="Calibri"/>
                      </a:rPr>
                      <m:t>−3</m:t>
                    </m:r>
                    <m:r>
                      <a:rPr lang="hu-HU" sz="2200" i="1">
                        <a:latin typeface="Cambria Math"/>
                        <a:cs typeface="Calibri"/>
                      </a:rPr>
                      <m:t>𝑋</m:t>
                    </m:r>
                    <m:r>
                      <a:rPr lang="hu-HU" sz="2200" i="1">
                        <a:latin typeface="Cambria Math"/>
                        <a:cs typeface="Calibri"/>
                      </a:rPr>
                      <m:t>−2</m:t>
                    </m:r>
                  </m:oMath>
                </a14:m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 polinom gyökeit.</a:t>
                </a:r>
                <a:endParaRPr lang="hu-HU" sz="2200" dirty="0"/>
              </a:p>
            </p:txBody>
          </p:sp>
        </mc:Choice>
        <mc:Fallback xmlns="">
          <p:sp>
            <p:nvSpPr>
              <p:cNvPr id="23" name="Téglalap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1" y="777700"/>
                <a:ext cx="8018671" cy="430887"/>
              </a:xfrm>
              <a:prstGeom prst="rect">
                <a:avLst/>
              </a:prstGeom>
              <a:blipFill rotWithShape="1">
                <a:blip r:embed="rId15"/>
                <a:stretch>
                  <a:fillRect l="-989" t="-10000" b="-2714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Szövegdoboz 23"/>
          <p:cNvSpPr txBox="1"/>
          <p:nvPr/>
        </p:nvSpPr>
        <p:spPr>
          <a:xfrm>
            <a:off x="570123" y="438151"/>
            <a:ext cx="1377300" cy="430887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644380"/>
              </p:ext>
            </p:extLst>
          </p:nvPr>
        </p:nvGraphicFramePr>
        <p:xfrm>
          <a:off x="4846394" y="1903412"/>
          <a:ext cx="12461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Equation" r:id="rId16" imgW="482391" imgH="228501" progId="Equation.DSMT4">
                  <p:embed/>
                </p:oleObj>
              </mc:Choice>
              <mc:Fallback>
                <p:oleObj name="Equation" r:id="rId16" imgW="482391" imgH="228501" progId="Equation.DSMT4">
                  <p:embed/>
                  <p:pic>
                    <p:nvPicPr>
                      <p:cNvPr id="0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394" y="1903412"/>
                        <a:ext cx="1246187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184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églalap 6"/>
              <p:cNvSpPr/>
              <p:nvPr/>
            </p:nvSpPr>
            <p:spPr>
              <a:xfrm>
                <a:off x="323528" y="666750"/>
                <a:ext cx="8496944" cy="257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26" tIns="45712" rIns="91426" bIns="45712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hu-HU" sz="2400" b="1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Tétel:</a:t>
                </a:r>
                <a:r>
                  <a:rPr lang="hu-HU" sz="24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Ha az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sz="2400" i="1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num>
                      <m:den>
                        <m:r>
                          <a:rPr lang="hu-HU" sz="2400" i="1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hu-HU" sz="24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 </a:t>
                </a:r>
                <a:r>
                  <a:rPr lang="hu-HU" sz="2400" dirty="0">
                    <a:latin typeface="Times New Roman" pitchFamily="18" charset="0"/>
                    <a:cs typeface="Times New Roman" pitchFamily="18" charset="0"/>
                  </a:rPr>
                  <a:t>irreducibilis, racionális szám gyöke egy egész </a:t>
                </a:r>
              </a:p>
              <a:p>
                <a:pPr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hu-HU" sz="2400" dirty="0">
                    <a:latin typeface="Times New Roman" pitchFamily="18" charset="0"/>
                    <a:cs typeface="Times New Roman" pitchFamily="18" charset="0"/>
                  </a:rPr>
                  <a:t>együtthatós polinomnak, akkor </a:t>
                </a:r>
                <a:r>
                  <a:rPr lang="hu-HU" sz="24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hu-HU" sz="2400" dirty="0">
                    <a:latin typeface="Times New Roman" pitchFamily="18" charset="0"/>
                    <a:cs typeface="Times New Roman" pitchFamily="18" charset="0"/>
                  </a:rPr>
                  <a:t> osztója a polinom szabadtagjának,  </a:t>
                </a:r>
                <a:r>
                  <a:rPr lang="hu-HU" sz="24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hu-HU" sz="2400" dirty="0">
                    <a:latin typeface="Times New Roman" pitchFamily="18" charset="0"/>
                    <a:cs typeface="Times New Roman" pitchFamily="18" charset="0"/>
                  </a:rPr>
                  <a:t>  pedig osztója a főegyütthatónak (legmagasabb fokszámú tag együtthatójának).</a:t>
                </a:r>
                <a:r>
                  <a:rPr lang="hu-HU" sz="24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endParaRPr lang="hu-H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églalap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66750"/>
                <a:ext cx="8496944" cy="2572627"/>
              </a:xfrm>
              <a:prstGeom prst="rect">
                <a:avLst/>
              </a:prstGeom>
              <a:blipFill rotWithShape="1">
                <a:blip r:embed="rId2"/>
                <a:stretch>
                  <a:fillRect l="-1076" r="-2296" b="-18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1524000" y="57150"/>
            <a:ext cx="57912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Egész együtthatós polinomok egész és racionális gyökei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090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714872" y="1733551"/>
            <a:ext cx="7971928" cy="430887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sz="2200" dirty="0">
                <a:latin typeface="Times New Roman"/>
                <a:ea typeface="Calibri"/>
                <a:cs typeface="Calibri"/>
              </a:rPr>
              <a:t>A polinom egész gyökei +1, –</a:t>
            </a:r>
            <a:r>
              <a:rPr lang="hu-HU" sz="2200" dirty="0" err="1">
                <a:latin typeface="Times New Roman"/>
                <a:ea typeface="Calibri"/>
                <a:cs typeface="Calibri"/>
              </a:rPr>
              <a:t>1</a:t>
            </a:r>
            <a:r>
              <a:rPr lang="hu-HU" sz="2200" dirty="0">
                <a:latin typeface="Times New Roman"/>
                <a:ea typeface="Calibri"/>
                <a:cs typeface="Calibri"/>
              </a:rPr>
              <a:t>, +2, –</a:t>
            </a:r>
            <a:r>
              <a:rPr lang="hu-HU" sz="2200" dirty="0" err="1">
                <a:latin typeface="Times New Roman"/>
                <a:ea typeface="Calibri"/>
                <a:cs typeface="Calibri"/>
              </a:rPr>
              <a:t>2</a:t>
            </a:r>
            <a:r>
              <a:rPr lang="hu-HU" sz="2200" dirty="0">
                <a:latin typeface="Times New Roman"/>
                <a:ea typeface="Calibri"/>
                <a:cs typeface="Calibri"/>
              </a:rPr>
              <a:t> lehetnek, de egyik sem gyök.</a:t>
            </a:r>
            <a:endParaRPr lang="hu-HU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/>
              <p:cNvSpPr/>
              <p:nvPr/>
            </p:nvSpPr>
            <p:spPr>
              <a:xfrm>
                <a:off x="838201" y="2637804"/>
                <a:ext cx="4360489" cy="543547"/>
              </a:xfrm>
              <a:prstGeom prst="rect">
                <a:avLst/>
              </a:prstGeom>
            </p:spPr>
            <p:txBody>
              <a:bodyPr wrap="none" lIns="91426" tIns="45712" rIns="91426" bIns="45712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u-HU" sz="2200" i="1">
                            <a:latin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cs typeface="Calibri"/>
                          </a:rPr>
                          <m:t>𝑎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cs typeface="Calibri"/>
                          </a:rPr>
                          <m:t>𝑏</m:t>
                        </m:r>
                      </m:den>
                    </m:f>
                    <m:r>
                      <a:rPr lang="hu-HU" sz="2200" i="1">
                        <a:latin typeface="Cambria Math"/>
                        <a:cs typeface="Calibri"/>
                      </a:rPr>
                      <m:t> </m:t>
                    </m:r>
                  </m:oMath>
                </a14:m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alakú racionális gyököket keresünk</a:t>
                </a:r>
                <a:endParaRPr lang="hu-HU" sz="2200" dirty="0"/>
              </a:p>
            </p:txBody>
          </p:sp>
        </mc:Choice>
        <mc:Fallback xmlns=""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637803"/>
                <a:ext cx="4360489" cy="543547"/>
              </a:xfrm>
              <a:prstGeom prst="rect">
                <a:avLst/>
              </a:prstGeom>
              <a:blipFill rotWithShape="1">
                <a:blip r:embed="rId3"/>
                <a:stretch>
                  <a:fillRect r="-420" b="-786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902407"/>
              </p:ext>
            </p:extLst>
          </p:nvPr>
        </p:nvGraphicFramePr>
        <p:xfrm>
          <a:off x="865964" y="3181351"/>
          <a:ext cx="7516036" cy="415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4" imgW="3492500" imgH="254000" progId="Equation.DSMT4">
                  <p:embed/>
                </p:oleObj>
              </mc:Choice>
              <mc:Fallback>
                <p:oleObj name="Equation" r:id="rId4" imgW="34925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964" y="3181351"/>
                        <a:ext cx="7516036" cy="4158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églalap 7"/>
              <p:cNvSpPr/>
              <p:nvPr/>
            </p:nvSpPr>
            <p:spPr>
              <a:xfrm>
                <a:off x="609601" y="819151"/>
                <a:ext cx="8043164" cy="461665"/>
              </a:xfrm>
              <a:prstGeom prst="rect">
                <a:avLst/>
              </a:prstGeom>
            </p:spPr>
            <p:txBody>
              <a:bodyPr wrap="none" lIns="91426" tIns="45712" rIns="91426" bIns="45712">
                <a:spAutoFit/>
              </a:bodyPr>
              <a:lstStyle/>
              <a:p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=12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hu-HU" sz="2400" i="1">
                        <a:latin typeface="Cambria Math"/>
                        <a:cs typeface="Calibri"/>
                      </a:rPr>
                      <m:t>−8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hu-HU" sz="2400" i="1">
                        <a:latin typeface="Cambria Math"/>
                        <a:cs typeface="Calibri"/>
                      </a:rPr>
                      <m:t>−3</m:t>
                    </m:r>
                    <m:r>
                      <a:rPr lang="hu-HU" sz="2400" i="1">
                        <a:latin typeface="Cambria Math"/>
                        <a:cs typeface="Calibri"/>
                      </a:rPr>
                      <m:t>𝑋</m:t>
                    </m:r>
                    <m:r>
                      <a:rPr lang="hu-HU" sz="2400" i="1">
                        <a:latin typeface="Cambria Math"/>
                        <a:cs typeface="Calibri"/>
                      </a:rPr>
                      <m:t>+2</m:t>
                    </m:r>
                  </m:oMath>
                </a14:m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polinom gyökeit. </a:t>
                </a:r>
                <a:endParaRPr lang="hu-HU" sz="2400" dirty="0"/>
              </a:p>
            </p:txBody>
          </p:sp>
        </mc:Choice>
        <mc:Fallback xmlns="">
          <p:sp>
            <p:nvSpPr>
              <p:cNvPr id="8" name="Téglalap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819150"/>
                <a:ext cx="8043164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137" t="-11842" r="-227" b="-2763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zövegdoboz 9"/>
          <p:cNvSpPr txBox="1"/>
          <p:nvPr/>
        </p:nvSpPr>
        <p:spPr>
          <a:xfrm>
            <a:off x="609600" y="438151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609602" y="1352550"/>
            <a:ext cx="155202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Megoldás: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zövegdoboz 12"/>
              <p:cNvSpPr txBox="1"/>
              <p:nvPr/>
            </p:nvSpPr>
            <p:spPr>
              <a:xfrm>
                <a:off x="762000" y="2164438"/>
                <a:ext cx="7893508" cy="430887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200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hu-HU" sz="2200" i="1">
                          <a:latin typeface="Cambria Math"/>
                        </a:rPr>
                        <m:t>=3,  </m:t>
                      </m:r>
                      <m:r>
                        <a:rPr lang="hu-HU" sz="2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200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hu-HU" sz="2200" i="1">
                          <a:latin typeface="Cambria Math"/>
                        </a:rPr>
                        <m:t>=−15,  </m:t>
                      </m:r>
                      <m:r>
                        <a:rPr lang="hu-HU" sz="2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hu-HU" sz="2200" i="1">
                          <a:latin typeface="Cambria Math"/>
                        </a:rPr>
                        <m:t>=60,  </m:t>
                      </m:r>
                      <m:r>
                        <a:rPr lang="hu-HU" sz="2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200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hu-HU" sz="2200" i="1">
                          <a:latin typeface="Cambria Math"/>
                        </a:rPr>
                        <m:t>=−120</m:t>
                      </m:r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164437"/>
                <a:ext cx="7893508" cy="430887"/>
              </a:xfrm>
              <a:prstGeom prst="rect">
                <a:avLst/>
              </a:prstGeom>
              <a:blipFill rotWithShape="1">
                <a:blip r:embed="rId7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églalap 13"/>
              <p:cNvSpPr/>
              <p:nvPr/>
            </p:nvSpPr>
            <p:spPr>
              <a:xfrm>
                <a:off x="838200" y="3638551"/>
                <a:ext cx="7620000" cy="1053750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A gyököket</a:t>
                </a:r>
                <a:r>
                  <a:rPr lang="en-US" sz="22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den>
                    </m:f>
                    <m:r>
                      <a:rPr lang="en-US" sz="2200" i="1">
                        <a:latin typeface="Cambria Math"/>
                        <a:ea typeface="Cambria Math"/>
                        <a:cs typeface="Calibri"/>
                      </a:rPr>
                      <m:t>, </m:t>
                    </m:r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den>
                    </m:f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,±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3</m:t>
                        </m:r>
                      </m:den>
                    </m:f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,</m:t>
                    </m:r>
                  </m:oMath>
                </a14:m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4</m:t>
                        </m:r>
                      </m:den>
                    </m:f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,±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6</m:t>
                        </m:r>
                      </m:den>
                    </m:f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,</m:t>
                    </m:r>
                  </m:oMath>
                </a14:m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12</m:t>
                        </m:r>
                      </m:den>
                    </m:f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,±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den>
                    </m:f>
                    <m:r>
                      <a:rPr lang="en-US" sz="2200" i="1">
                        <a:latin typeface="Cambria Math"/>
                        <a:ea typeface="Cambria Math"/>
                        <a:cs typeface="Calibri"/>
                      </a:rPr>
                      <m:t>, </m:t>
                    </m:r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den>
                    </m:f>
                    <m:r>
                      <a:rPr lang="en-US" sz="2200" i="1">
                        <a:latin typeface="Cambria Math"/>
                        <a:ea typeface="Cambria Math"/>
                        <a:cs typeface="Calibri"/>
                      </a:rPr>
                      <m:t>, </m:t>
                    </m:r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200" dirty="0">
                    <a:latin typeface="Times New Roman"/>
                    <a:ea typeface="Calibri"/>
                    <a:cs typeface="Calibri"/>
                  </a:rPr>
                  <a:t>,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4</m:t>
                        </m:r>
                      </m:den>
                    </m:f>
                    <m:r>
                      <a:rPr lang="en-US" sz="2200" i="1">
                        <a:latin typeface="Cambria Math"/>
                        <a:ea typeface="Cambria Math"/>
                        <a:cs typeface="Calibri"/>
                      </a:rPr>
                      <m:t>,</m:t>
                    </m:r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6</m:t>
                        </m:r>
                      </m:den>
                    </m:f>
                    <m:r>
                      <a:rPr lang="en-US" sz="2200" i="1">
                        <a:latin typeface="Cambria Math"/>
                        <a:ea typeface="Cambria Math"/>
                        <a:cs typeface="Calibri"/>
                      </a:rPr>
                      <m:t>,</m:t>
                    </m:r>
                    <m:r>
                      <a:rPr lang="hu-HU" sz="2200" i="1"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  <a:ea typeface="Cambria Math"/>
                            <a:cs typeface="Calibri"/>
                          </a:rPr>
                          <m:t>12</m:t>
                        </m:r>
                      </m:den>
                    </m:f>
                    <m:r>
                      <a:rPr lang="en-US" sz="2200" i="1">
                        <a:latin typeface="Cambria Math"/>
                        <a:ea typeface="Cambria Math"/>
                        <a:cs typeface="Calibri"/>
                      </a:rPr>
                      <m:t>  </m:t>
                    </m:r>
                  </m:oMath>
                </a14:m>
                <a:r>
                  <a:rPr lang="en-US" sz="2200" dirty="0">
                    <a:latin typeface="Times New Roman"/>
                    <a:ea typeface="Calibri"/>
                    <a:cs typeface="Calibri"/>
                  </a:rPr>
                  <a:t> </a:t>
                </a:r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törtek között keressük. </a:t>
                </a:r>
                <a:endParaRPr lang="hu-HU" sz="2200" dirty="0"/>
              </a:p>
            </p:txBody>
          </p:sp>
        </mc:Choice>
        <mc:Fallback xmlns="">
          <p:sp>
            <p:nvSpPr>
              <p:cNvPr id="14" name="Téglalap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38550"/>
                <a:ext cx="7620000" cy="1053750"/>
              </a:xfrm>
              <a:prstGeom prst="rect">
                <a:avLst/>
              </a:prstGeom>
              <a:blipFill rotWithShape="1">
                <a:blip r:embed="rId8"/>
                <a:stretch>
                  <a:fillRect l="-1040" b="-346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églalap 14"/>
          <p:cNvSpPr/>
          <p:nvPr/>
        </p:nvSpPr>
        <p:spPr>
          <a:xfrm>
            <a:off x="1524000" y="57150"/>
            <a:ext cx="57912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Egész együtthatós polinomok egész és racionális gyökei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390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0" grpId="0"/>
      <p:bldP spid="11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619186" y="1150264"/>
            <a:ext cx="1438214" cy="430887"/>
          </a:xfrm>
          <a:prstGeom prst="rect">
            <a:avLst/>
          </a:prstGeom>
        </p:spPr>
        <p:txBody>
          <a:bodyPr wrap="none" lIns="91426" tIns="45712" rIns="91426" bIns="45712">
            <a:spAutoFit/>
          </a:bodyPr>
          <a:lstStyle/>
          <a:p>
            <a:r>
              <a:rPr lang="hu-HU" sz="2200" b="1" dirty="0">
                <a:latin typeface="Times New Roman"/>
                <a:ea typeface="Calibri"/>
                <a:cs typeface="Calibri"/>
              </a:rPr>
              <a:t>Megoldás:</a:t>
            </a:r>
            <a:endParaRPr lang="hu-HU" sz="22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3196"/>
            <a:ext cx="11211382" cy="2180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1" name="Objektum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948249"/>
              </p:ext>
            </p:extLst>
          </p:nvPr>
        </p:nvGraphicFramePr>
        <p:xfrm>
          <a:off x="1242842" y="3714751"/>
          <a:ext cx="2290262" cy="658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Equation" r:id="rId4" imgW="1016000" imgH="393700" progId="Equation.DSMT4">
                  <p:embed/>
                </p:oleObj>
              </mc:Choice>
              <mc:Fallback>
                <p:oleObj name="Equation" r:id="rId4" imgW="1016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2842" y="3714751"/>
                        <a:ext cx="2290262" cy="6581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3" name="Objektum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082268"/>
              </p:ext>
            </p:extLst>
          </p:nvPr>
        </p:nvGraphicFramePr>
        <p:xfrm>
          <a:off x="5005494" y="2495550"/>
          <a:ext cx="3833706" cy="634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Equation" r:id="rId6" imgW="1943100" imgH="431800" progId="Equation.DSMT4">
                  <p:embed/>
                </p:oleObj>
              </mc:Choice>
              <mc:Fallback>
                <p:oleObj name="Equation" r:id="rId6" imgW="19431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494" y="2495550"/>
                        <a:ext cx="3833706" cy="6342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2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5" name="Objektum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37412"/>
              </p:ext>
            </p:extLst>
          </p:nvPr>
        </p:nvGraphicFramePr>
        <p:xfrm>
          <a:off x="5193432" y="3790950"/>
          <a:ext cx="1512168" cy="603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" name="Equation" r:id="rId8" imgW="736280" imgH="393529" progId="Equation.DSMT4">
                  <p:embed/>
                </p:oleObj>
              </mc:Choice>
              <mc:Fallback>
                <p:oleObj name="Equation" r:id="rId8" imgW="73628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3432" y="3790950"/>
                        <a:ext cx="1512168" cy="6038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églalap 17"/>
              <p:cNvSpPr/>
              <p:nvPr/>
            </p:nvSpPr>
            <p:spPr>
              <a:xfrm>
                <a:off x="609602" y="693064"/>
                <a:ext cx="7392345" cy="430887"/>
              </a:xfrm>
              <a:prstGeom prst="rect">
                <a:avLst/>
              </a:prstGeom>
            </p:spPr>
            <p:txBody>
              <a:bodyPr wrap="none" lIns="91426" tIns="45712" rIns="91426" bIns="45712">
                <a:spAutoFit/>
              </a:bodyPr>
              <a:lstStyle/>
              <a:p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hu-HU" sz="2200" i="1">
                        <a:latin typeface="Cambria Math"/>
                        <a:ea typeface="Calibri"/>
                        <a:cs typeface="Calibri"/>
                      </a:rPr>
                      <m:t>=12</m:t>
                    </m:r>
                    <m:sSup>
                      <m:sSupPr>
                        <m:ctrlPr>
                          <a:rPr lang="hu-HU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hu-HU" sz="2200" i="1">
                        <a:latin typeface="Cambria Math"/>
                        <a:cs typeface="Calibri"/>
                      </a:rPr>
                      <m:t>−8</m:t>
                    </m:r>
                    <m:sSup>
                      <m:sSupPr>
                        <m:ctrlPr>
                          <a:rPr lang="hu-HU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hu-HU" sz="2200" i="1">
                        <a:latin typeface="Cambria Math"/>
                        <a:cs typeface="Calibri"/>
                      </a:rPr>
                      <m:t>−3</m:t>
                    </m:r>
                    <m:r>
                      <a:rPr lang="hu-HU" sz="2200" i="1">
                        <a:latin typeface="Cambria Math"/>
                        <a:cs typeface="Calibri"/>
                      </a:rPr>
                      <m:t>𝑋</m:t>
                    </m:r>
                    <m:r>
                      <a:rPr lang="hu-HU" sz="2200" i="1">
                        <a:latin typeface="Cambria Math"/>
                        <a:cs typeface="Calibri"/>
                      </a:rPr>
                      <m:t>+2</m:t>
                    </m:r>
                  </m:oMath>
                </a14:m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 polinom gyökeit. </a:t>
                </a:r>
                <a:endParaRPr lang="hu-HU" sz="2200" dirty="0"/>
              </a:p>
            </p:txBody>
          </p:sp>
        </mc:Choice>
        <mc:Fallback xmlns="">
          <p:sp>
            <p:nvSpPr>
              <p:cNvPr id="18" name="Téglalap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693063"/>
                <a:ext cx="7392345" cy="430887"/>
              </a:xfrm>
              <a:prstGeom prst="rect">
                <a:avLst/>
              </a:prstGeom>
              <a:blipFill rotWithShape="1">
                <a:blip r:embed="rId10"/>
                <a:stretch>
                  <a:fillRect l="-989" t="-10000" r="-82" b="-2714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5105401" y="3345418"/>
                <a:ext cx="1493550" cy="369332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/>
                        </a:rPr>
                        <m:t>12</m:t>
                      </m:r>
                      <m:r>
                        <a:rPr lang="hu-HU" b="0" i="1" smtClean="0">
                          <a:latin typeface="Cambria Math"/>
                        </a:rPr>
                        <m:t>𝑋</m:t>
                      </m:r>
                      <m:r>
                        <a:rPr lang="hu-HU" b="0" i="1" smtClean="0">
                          <a:latin typeface="Cambria Math"/>
                        </a:rPr>
                        <m:t>−8=0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45418"/>
                <a:ext cx="149355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églalap 14"/>
          <p:cNvSpPr/>
          <p:nvPr/>
        </p:nvSpPr>
        <p:spPr>
          <a:xfrm>
            <a:off x="1524000" y="57150"/>
            <a:ext cx="57912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Egész együtthatós polinomok egész és racionális gyökei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609600" y="361951"/>
            <a:ext cx="1377300" cy="430887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/>
              <p:cNvSpPr/>
              <p:nvPr/>
            </p:nvSpPr>
            <p:spPr>
              <a:xfrm>
                <a:off x="1905001" y="1123950"/>
                <a:ext cx="7010400" cy="573234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den>
                    </m:f>
                    <m:r>
                      <a:rPr lang="en-US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 </m:t>
                    </m:r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den>
                    </m:f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3</m:t>
                        </m:r>
                      </m:den>
                    </m:f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</m:t>
                    </m:r>
                  </m:oMath>
                </a14:m>
                <a:r>
                  <a:rPr lang="hu-HU" sz="2200" dirty="0">
                    <a:solidFill>
                      <a:prstClr val="black"/>
                    </a:solidFill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4</m:t>
                        </m:r>
                      </m:den>
                    </m:f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6</m:t>
                        </m:r>
                      </m:den>
                    </m:f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</m:t>
                    </m:r>
                  </m:oMath>
                </a14:m>
                <a:r>
                  <a:rPr lang="hu-HU" sz="2200" dirty="0">
                    <a:solidFill>
                      <a:prstClr val="black"/>
                    </a:solidFill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12</m:t>
                        </m:r>
                      </m:den>
                    </m:f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</m:t>
                        </m:r>
                      </m:den>
                    </m:f>
                    <m:r>
                      <a:rPr lang="en-US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 </m:t>
                    </m:r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den>
                    </m:f>
                    <m:r>
                      <a:rPr lang="en-US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 </m:t>
                    </m:r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Times New Roman"/>
                    <a:ea typeface="Calibri"/>
                    <a:cs typeface="Calibri"/>
                  </a:rPr>
                  <a:t>, </a:t>
                </a:r>
                <a14:m>
                  <m:oMath xmlns:m="http://schemas.openxmlformats.org/officeDocument/2006/math"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4</m:t>
                        </m:r>
                      </m:den>
                    </m:f>
                    <m:r>
                      <a:rPr lang="en-US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</m:t>
                    </m:r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6</m:t>
                        </m:r>
                      </m:den>
                    </m:f>
                    <m:r>
                      <a:rPr lang="en-US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,</m:t>
                    </m:r>
                    <m:r>
                      <a:rPr lang="hu-HU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±</m:t>
                    </m:r>
                    <m:f>
                      <m:fPr>
                        <m:ctrlPr>
                          <a:rPr lang="hu-HU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12</m:t>
                        </m:r>
                      </m:den>
                    </m:f>
                    <m:r>
                      <a:rPr lang="en-US" sz="2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/>
                      </a:rPr>
                      <m:t> </m:t>
                    </m:r>
                  </m:oMath>
                </a14:m>
                <a:endParaRPr lang="hu-HU" dirty="0"/>
              </a:p>
            </p:txBody>
          </p:sp>
        </mc:Choice>
        <mc:Fallback xmlns=""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123950"/>
                <a:ext cx="7010400" cy="573234"/>
              </a:xfrm>
              <a:prstGeom prst="rect">
                <a:avLst/>
              </a:prstGeom>
              <a:blipFill rotWithShape="1">
                <a:blip r:embed="rId12"/>
                <a:stretch>
                  <a:fillRect b="-744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59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609600" y="590551"/>
            <a:ext cx="1590500" cy="492443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600" b="1" dirty="0">
                <a:latin typeface="Times New Roman" pitchFamily="18" charset="0"/>
                <a:cs typeface="Times New Roman" pitchFamily="18" charset="0"/>
              </a:rPr>
              <a:t>Összegzés</a:t>
            </a:r>
          </a:p>
        </p:txBody>
      </p:sp>
      <p:sp>
        <p:nvSpPr>
          <p:cNvPr id="5" name="Téglalap 4"/>
          <p:cNvSpPr/>
          <p:nvPr/>
        </p:nvSpPr>
        <p:spPr>
          <a:xfrm>
            <a:off x="685800" y="1189978"/>
            <a:ext cx="7772400" cy="492443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marL="457189" indent="-457189">
              <a:buFont typeface="Arial" pitchFamily="34" charset="0"/>
              <a:buChar char="•"/>
            </a:pPr>
            <a:r>
              <a:rPr lang="hu-HU" sz="2600" dirty="0">
                <a:solidFill>
                  <a:srgbClr val="1B1C11"/>
                </a:solidFill>
                <a:latin typeface="Times New Roman"/>
                <a:ea typeface="Calibri"/>
                <a:cs typeface="Calibri"/>
              </a:rPr>
              <a:t>Valós együtthatós polinomok komplex gyökei</a:t>
            </a:r>
            <a:endParaRPr lang="hu-HU" sz="2600" dirty="0"/>
          </a:p>
        </p:txBody>
      </p:sp>
      <p:sp>
        <p:nvSpPr>
          <p:cNvPr id="7" name="Téglalap 6"/>
          <p:cNvSpPr/>
          <p:nvPr/>
        </p:nvSpPr>
        <p:spPr>
          <a:xfrm>
            <a:off x="685800" y="1707118"/>
            <a:ext cx="7772400" cy="492443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marL="457189" indent="-457189">
              <a:buFont typeface="Arial" pitchFamily="34" charset="0"/>
              <a:buChar char="•"/>
            </a:pPr>
            <a:r>
              <a:rPr lang="hu-HU" sz="2600" dirty="0">
                <a:solidFill>
                  <a:srgbClr val="1B1C1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Racionális együtthatós polinomok irracionális gyökei</a:t>
            </a:r>
            <a:endParaRPr lang="hu-HU" sz="2600" dirty="0"/>
          </a:p>
        </p:txBody>
      </p:sp>
      <p:sp>
        <p:nvSpPr>
          <p:cNvPr id="9" name="Téglalap 8"/>
          <p:cNvSpPr/>
          <p:nvPr/>
        </p:nvSpPr>
        <p:spPr>
          <a:xfrm>
            <a:off x="685800" y="2264286"/>
            <a:ext cx="7772400" cy="89255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marL="457189" indent="-457189">
              <a:buFont typeface="Arial" pitchFamily="34" charset="0"/>
              <a:buChar char="•"/>
            </a:pPr>
            <a:r>
              <a:rPr lang="hu-HU" sz="2600" dirty="0">
                <a:solidFill>
                  <a:srgbClr val="1B1C1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Egész együtthatós polinomok egész és racionális gyökei</a:t>
            </a:r>
            <a:endParaRPr lang="hu-HU" sz="2600" dirty="0"/>
          </a:p>
        </p:txBody>
      </p:sp>
      <p:sp>
        <p:nvSpPr>
          <p:cNvPr id="6" name="Téglalap 5"/>
          <p:cNvSpPr/>
          <p:nvPr/>
        </p:nvSpPr>
        <p:spPr>
          <a:xfrm>
            <a:off x="1295400" y="57150"/>
            <a:ext cx="63246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ro-RO" b="1" dirty="0"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ós, racionális és egész együtthatós polinomok gyökei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2985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4DE86"/>
            </a:gs>
            <a:gs pos="100000">
              <a:srgbClr val="CDDDA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81001" y="209551"/>
            <a:ext cx="1651414" cy="430887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Házi feladat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381001" y="537576"/>
                <a:ext cx="8381998" cy="4558091"/>
              </a:xfrm>
              <a:prstGeom prst="rect">
                <a:avLst/>
              </a:prstGeom>
              <a:noFill/>
            </p:spPr>
            <p:txBody>
              <a:bodyPr wrap="square" lIns="91426" tIns="45712" rIns="91426" bIns="45712" rtlCol="0">
                <a:spAutoFit/>
              </a:bodyPr>
              <a:lstStyle/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Határozd meg az </a:t>
                </a:r>
                <a:r>
                  <a:rPr lang="hu-HU" sz="2000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és</a:t>
                </a:r>
                <a:r>
                  <a:rPr lang="hu-HU" sz="2000" i="1" dirty="0">
                    <a:latin typeface="Times New Roman" pitchFamily="18" charset="0"/>
                    <a:cs typeface="Times New Roman" pitchFamily="18" charset="0"/>
                  </a:rPr>
                  <a:t> n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valós paramétereket úgy, hogy az </a:t>
                </a:r>
                <a:endParaRPr lang="hu-HU" sz="2000" i="1" dirty="0">
                  <a:latin typeface="Cambria Math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−7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+15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𝑚𝑋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𝑛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 polinom egyik gyöke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=3+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legyen!</a:t>
                </a:r>
              </a:p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Írd fel azt a legkisebb fokszámú racionális együtthatós polinomot, melynek egyik gyöke 1, egy másik pedig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2+3</m:t>
                    </m:r>
                    <m:rad>
                      <m:radPr>
                        <m:degHide m:val="on"/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e>
                    </m:rad>
                    <m:r>
                      <a:rPr lang="hu-HU" sz="2000">
                        <a:latin typeface="Cambria Math"/>
                        <a:cs typeface="Times New Roman" pitchFamily="18" charset="0"/>
                      </a:rPr>
                      <m:t>!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              </a:t>
                </a:r>
              </a:p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u-HU" sz="2000">
                        <a:latin typeface="Cambria Math"/>
                        <a:cs typeface="Times New Roman" pitchFamily="18" charset="0"/>
                      </a:rPr>
                      <m:t>2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−39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+18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𝑋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54 polinom gyökeit tudva, hogy egyik gyöke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!   </a:t>
                </a:r>
              </a:p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4.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+4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−4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 polinom gyökeit</a:t>
                </a:r>
                <a:r>
                  <a:rPr lang="hu-HU" sz="2000" dirty="0" smtClean="0">
                    <a:latin typeface="Times New Roman" pitchFamily="18" charset="0"/>
                    <a:cs typeface="Times New Roman" pitchFamily="18" charset="0"/>
                  </a:rPr>
                  <a:t>!</a:t>
                </a:r>
              </a:p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5.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u-HU" sz="2000">
                        <a:latin typeface="Cambria Math"/>
                        <a:cs typeface="Times New Roman" pitchFamily="18" charset="0"/>
                      </a:rPr>
                      <m:t>2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−15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+39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−36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𝑋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hu-HU" sz="2000">
                        <a:latin typeface="Cambria Math"/>
                        <a:cs typeface="Times New Roman" pitchFamily="18" charset="0"/>
                      </a:rPr>
                      <m:t>10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 polinom gyökeit tudva, hogy egyik gyöke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=3−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!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               </a:t>
                </a:r>
              </a:p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6.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−8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−8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polinom gyökeit tudva, hogy egyik gyöke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=1−</m:t>
                    </m:r>
                    <m:rad>
                      <m:radPr>
                        <m:degHide m:val="on"/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!                </a:t>
                </a:r>
              </a:p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7.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−4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+12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−18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𝑋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+4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polinom gyökeit tudva, hogy egyik gyöke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=2−</m:t>
                    </m:r>
                    <m:rad>
                      <m:radPr>
                        <m:degHide m:val="on"/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 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=1−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!                   </a:t>
                </a:r>
              </a:p>
              <a:p>
                <a:r>
                  <a:rPr lang="hu-HU" sz="2000" b="1" dirty="0">
                    <a:latin typeface="Times New Roman" pitchFamily="18" charset="0"/>
                    <a:cs typeface="Times New Roman" pitchFamily="18" charset="0"/>
                  </a:rPr>
                  <a:t>8. </a:t>
                </a:r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+3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−8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𝑋</m:t>
                    </m:r>
                    <m:r>
                      <a:rPr lang="hu-HU" sz="2000" i="1">
                        <a:latin typeface="Cambria Math"/>
                        <a:cs typeface="Times New Roman" pitchFamily="18" charset="0"/>
                      </a:rPr>
                      <m:t>+10</m:t>
                    </m:r>
                  </m:oMath>
                </a14:m>
                <a:r>
                  <a:rPr lang="hu-HU" sz="2000" dirty="0">
                    <a:latin typeface="Times New Roman" pitchFamily="18" charset="0"/>
                    <a:cs typeface="Times New Roman" pitchFamily="18" charset="0"/>
                  </a:rPr>
                  <a:t>  polinom gyökeit</a:t>
                </a:r>
                <a:r>
                  <a:rPr lang="hu-HU" sz="2000" dirty="0" smtClean="0">
                    <a:latin typeface="Times New Roman" pitchFamily="18" charset="0"/>
                    <a:cs typeface="Times New Roman" pitchFamily="18" charset="0"/>
                  </a:rPr>
                  <a:t>!</a:t>
                </a:r>
                <a:endParaRPr lang="hu-HU" sz="2000" dirty="0"/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1" y="537576"/>
                <a:ext cx="8381998" cy="4558091"/>
              </a:xfrm>
              <a:prstGeom prst="rect">
                <a:avLst/>
              </a:prstGeom>
              <a:blipFill rotWithShape="1">
                <a:blip r:embed="rId2"/>
                <a:stretch>
                  <a:fillRect l="-801" t="-668" r="-364" b="-133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églalap 5"/>
          <p:cNvSpPr/>
          <p:nvPr/>
        </p:nvSpPr>
        <p:spPr>
          <a:xfrm>
            <a:off x="1828800" y="-19050"/>
            <a:ext cx="6324600" cy="338554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ós, racionális és egész együtthatós polinomok gyökei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71502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905000" y="1962150"/>
            <a:ext cx="4479944" cy="1261884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3800" dirty="0"/>
              <a:t>Eredményes tanulást!</a:t>
            </a:r>
          </a:p>
          <a:p>
            <a:pPr algn="ctr"/>
            <a:r>
              <a:rPr lang="hu-HU" sz="3800" dirty="0">
                <a:sym typeface="Wingdings" pitchFamily="2" charset="2"/>
              </a:rPr>
              <a:t></a:t>
            </a:r>
            <a:endParaRPr lang="hu-HU" sz="3800" dirty="0"/>
          </a:p>
        </p:txBody>
      </p:sp>
    </p:spTree>
    <p:extLst>
      <p:ext uri="{BB962C8B-B14F-4D97-AF65-F5344CB8AC3E}">
        <p14:creationId xmlns:p14="http://schemas.microsoft.com/office/powerpoint/2010/main" val="1033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9425" y="228601"/>
            <a:ext cx="8260672" cy="779570"/>
          </a:xfrm>
        </p:spPr>
        <p:txBody>
          <a:bodyPr>
            <a:normAutofit/>
          </a:bodyPr>
          <a:lstStyle/>
          <a:p>
            <a:r>
              <a:rPr lang="hu-HU" sz="3000" b="1" dirty="0">
                <a:latin typeface="Times New Roman"/>
                <a:ea typeface="Calibri"/>
                <a:cs typeface="Calibri"/>
              </a:rPr>
              <a:t>Valós együtthatós polinomok komplex gyökei</a:t>
            </a:r>
            <a:endParaRPr lang="hu-HU" sz="3000" dirty="0"/>
          </a:p>
        </p:txBody>
      </p:sp>
      <p:sp>
        <p:nvSpPr>
          <p:cNvPr id="4" name="Téglalap 3"/>
          <p:cNvSpPr/>
          <p:nvPr/>
        </p:nvSpPr>
        <p:spPr>
          <a:xfrm>
            <a:off x="539553" y="1329612"/>
            <a:ext cx="8071048" cy="1292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6" tIns="45712" rIns="91426" bIns="45712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600" b="1" dirty="0">
                <a:latin typeface="Times New Roman"/>
                <a:ea typeface="Calibri"/>
                <a:cs typeface="Calibri"/>
              </a:rPr>
              <a:t>Tétel: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 Ha </a:t>
            </a:r>
            <a:r>
              <a:rPr lang="hu-HU" sz="2600" b="1" i="1" dirty="0">
                <a:latin typeface="Times New Roman"/>
                <a:ea typeface="Calibri"/>
                <a:cs typeface="Calibri"/>
              </a:rPr>
              <a:t>a</a:t>
            </a:r>
            <a:r>
              <a:rPr lang="hu-HU" sz="2600" b="1" dirty="0">
                <a:latin typeface="Times New Roman"/>
                <a:ea typeface="Calibri"/>
                <a:cs typeface="Calibri"/>
              </a:rPr>
              <a:t> + </a:t>
            </a:r>
            <a:r>
              <a:rPr lang="hu-HU" sz="2600" b="1" i="1" dirty="0" err="1">
                <a:latin typeface="Times New Roman"/>
                <a:ea typeface="Calibri"/>
                <a:cs typeface="Calibri"/>
              </a:rPr>
              <a:t>bi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 gyöke az  </a:t>
            </a:r>
            <a:r>
              <a:rPr lang="hu-HU" sz="2600" i="1" dirty="0">
                <a:latin typeface="Times New Roman"/>
                <a:ea typeface="Calibri"/>
                <a:cs typeface="Calibri"/>
              </a:rPr>
              <a:t>f  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valós együtthatós polinomnak, akkor   </a:t>
            </a:r>
            <a:r>
              <a:rPr lang="hu-HU" sz="2600" b="1" i="1" dirty="0">
                <a:latin typeface="Times New Roman"/>
                <a:ea typeface="Calibri"/>
                <a:cs typeface="Calibri"/>
              </a:rPr>
              <a:t>a – </a:t>
            </a:r>
            <a:r>
              <a:rPr lang="hu-HU" sz="2600" b="1" i="1" dirty="0" err="1">
                <a:latin typeface="Times New Roman"/>
                <a:ea typeface="Calibri"/>
                <a:cs typeface="Calibri"/>
              </a:rPr>
              <a:t>bi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  is gyöke az  </a:t>
            </a:r>
            <a:r>
              <a:rPr lang="hu-HU" sz="2600" i="1" dirty="0">
                <a:latin typeface="Times New Roman"/>
                <a:ea typeface="Calibri"/>
                <a:cs typeface="Calibri"/>
              </a:rPr>
              <a:t>f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  polinomnak.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" name="Téglalap 18"/>
          <p:cNvSpPr/>
          <p:nvPr/>
        </p:nvSpPr>
        <p:spPr>
          <a:xfrm>
            <a:off x="564667" y="3055383"/>
            <a:ext cx="8241039" cy="830997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marL="342892" indent="-342892">
              <a:buFont typeface="Arial" pitchFamily="34" charset="0"/>
              <a:buChar char="•"/>
            </a:pPr>
            <a:r>
              <a:rPr lang="hu-HU" sz="2400" dirty="0">
                <a:latin typeface="Times New Roman"/>
                <a:ea typeface="Calibri"/>
                <a:cs typeface="Calibri"/>
              </a:rPr>
              <a:t>A valós együtthatós polinomok komplex gyökei párosával fordulnak elő. 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564667" y="2686051"/>
            <a:ext cx="1806905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Megjegyzés: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490696" y="3888999"/>
            <a:ext cx="8119904" cy="830997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pPr marL="457189" indent="-457189">
              <a:buFont typeface="Arial" pitchFamily="34" charset="0"/>
              <a:buChar char="•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Minden páratlan fokszámú valós együtthatós polinomnak van legalább egy valós gyöke.</a:t>
            </a:r>
          </a:p>
        </p:txBody>
      </p:sp>
    </p:spTree>
    <p:extLst>
      <p:ext uri="{BB962C8B-B14F-4D97-AF65-F5344CB8AC3E}">
        <p14:creationId xmlns:p14="http://schemas.microsoft.com/office/powerpoint/2010/main" val="277181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5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033429"/>
              </p:ext>
            </p:extLst>
          </p:nvPr>
        </p:nvGraphicFramePr>
        <p:xfrm>
          <a:off x="1370208" y="2079289"/>
          <a:ext cx="3383436" cy="770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Equation" r:id="rId3" imgW="1282700" imgH="393700" progId="Equation.DSMT4">
                  <p:embed/>
                </p:oleObj>
              </mc:Choice>
              <mc:Fallback>
                <p:oleObj name="Equation" r:id="rId3" imgW="1282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208" y="2079289"/>
                        <a:ext cx="3383436" cy="7706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562208" y="1642427"/>
            <a:ext cx="155202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Megoldás: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églalap 12"/>
              <p:cNvSpPr/>
              <p:nvPr/>
            </p:nvSpPr>
            <p:spPr>
              <a:xfrm>
                <a:off x="539552" y="835032"/>
                <a:ext cx="8280920" cy="830997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=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hu-HU" sz="2400" i="1">
                        <a:latin typeface="Cambria Math"/>
                        <a:cs typeface="Calibri"/>
                      </a:rPr>
                      <m:t>+</m:t>
                    </m:r>
                    <m:r>
                      <a:rPr lang="hu-HU" sz="2400" i="1">
                        <a:latin typeface="Cambria Math"/>
                        <a:cs typeface="Calibri"/>
                      </a:rPr>
                      <m:t>𝑥</m:t>
                    </m:r>
                    <m:r>
                      <a:rPr lang="hu-HU" sz="2400" i="1">
                        <a:latin typeface="Cambria Math"/>
                        <a:cs typeface="Calibri"/>
                      </a:rPr>
                      <m:t>+10</m:t>
                    </m:r>
                  </m:oMath>
                </a14:m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polinom gyökeit tudva, hogy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b>
                        <m:r>
                          <a:rPr lang="hu-HU" sz="2400" i="1">
                            <a:latin typeface="Cambria Math"/>
                            <a:cs typeface="Calibri"/>
                          </a:rPr>
                          <m:t>1</m:t>
                        </m:r>
                      </m:sub>
                    </m:sSub>
                    <m:r>
                      <a:rPr lang="hu-HU" sz="2400" i="1">
                        <a:latin typeface="Cambria Math"/>
                        <a:cs typeface="Calibri"/>
                      </a:rPr>
                      <m:t>=1−2</m:t>
                    </m:r>
                    <m:r>
                      <a:rPr lang="hu-HU" sz="2400" i="1">
                        <a:latin typeface="Cambria Math"/>
                        <a:cs typeface="Calibri"/>
                      </a:rPr>
                      <m:t>𝑖</m:t>
                    </m:r>
                    <m:r>
                      <a:rPr lang="en-US" sz="2400" i="1">
                        <a:latin typeface="Cambria Math"/>
                        <a:cs typeface="Calibri"/>
                      </a:rPr>
                      <m:t>.</m:t>
                    </m:r>
                  </m:oMath>
                </a14:m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</a:t>
                </a:r>
                <a:endParaRPr lang="hu-HU" sz="2400" dirty="0"/>
              </a:p>
            </p:txBody>
          </p:sp>
        </mc:Choice>
        <mc:Fallback xmlns="">
          <p:sp>
            <p:nvSpPr>
              <p:cNvPr id="13" name="Téglalap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835031"/>
                <a:ext cx="8280920" cy="830997"/>
              </a:xfrm>
              <a:prstGeom prst="rect">
                <a:avLst/>
              </a:prstGeom>
              <a:blipFill rotWithShape="1">
                <a:blip r:embed="rId7"/>
                <a:stretch>
                  <a:fillRect l="-1178" t="-58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zövegdoboz 15"/>
          <p:cNvSpPr txBox="1"/>
          <p:nvPr/>
        </p:nvSpPr>
        <p:spPr>
          <a:xfrm>
            <a:off x="539553" y="468711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1. Feladat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zövegdoboz 2"/>
              <p:cNvSpPr txBox="1"/>
              <p:nvPr/>
            </p:nvSpPr>
            <p:spPr>
              <a:xfrm>
                <a:off x="4275845" y="1706960"/>
                <a:ext cx="2277355" cy="430887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hu-HU" sz="2200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en-US" sz="2200" i="1">
                              <a:latin typeface="Cambria Math"/>
                            </a:rPr>
                            <m:t>=</m:t>
                          </m:r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=1+2</m:t>
                      </m:r>
                      <m:r>
                        <a:rPr lang="en-US" sz="22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3" name="Szövegdoboz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845" y="1706959"/>
                <a:ext cx="2277355" cy="4308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Szövegdoboz 16"/>
              <p:cNvSpPr txBox="1"/>
              <p:nvPr/>
            </p:nvSpPr>
            <p:spPr>
              <a:xfrm>
                <a:off x="2362200" y="1706960"/>
                <a:ext cx="1646797" cy="430887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=1−2</m:t>
                      </m:r>
                      <m:r>
                        <a:rPr lang="en-US" sz="22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7" name="Szövegdoboz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706959"/>
                <a:ext cx="1646797" cy="43088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1295400" y="2876273"/>
                <a:ext cx="3224794" cy="430887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1−2</m:t>
                      </m:r>
                      <m:r>
                        <a:rPr lang="en-US" sz="2200" i="1">
                          <a:latin typeface="Cambria Math"/>
                        </a:rPr>
                        <m:t>𝑖</m:t>
                      </m:r>
                      <m:r>
                        <a:rPr lang="en-US" sz="2200" i="1">
                          <a:latin typeface="Cambria Math"/>
                        </a:rPr>
                        <m:t>+1+2</m:t>
                      </m:r>
                      <m:r>
                        <a:rPr lang="en-US" sz="2200" i="1">
                          <a:latin typeface="Cambria Math"/>
                        </a:rPr>
                        <m:t>𝑖</m:t>
                      </m:r>
                      <m:r>
                        <a:rPr lang="en-US" sz="2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76272"/>
                <a:ext cx="3224794" cy="43088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églalap 5"/>
          <p:cNvSpPr/>
          <p:nvPr/>
        </p:nvSpPr>
        <p:spPr>
          <a:xfrm>
            <a:off x="2057400" y="20419"/>
            <a:ext cx="46482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hu-HU" b="1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Valós együtthatós polinomok komplex gyökei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Szövegdoboz 1"/>
              <p:cNvSpPr txBox="1"/>
              <p:nvPr/>
            </p:nvSpPr>
            <p:spPr>
              <a:xfrm>
                <a:off x="1425160" y="3486150"/>
                <a:ext cx="125925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2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hu-HU" sz="2200" dirty="0"/>
              </a:p>
            </p:txBody>
          </p:sp>
        </mc:Choice>
        <mc:Fallback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160" y="3486150"/>
                <a:ext cx="1259255" cy="43088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170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3" grpId="0"/>
      <p:bldP spid="17" grpId="0"/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539553" y="438151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2. Feladat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églalap 5"/>
              <p:cNvSpPr/>
              <p:nvPr/>
            </p:nvSpPr>
            <p:spPr>
              <a:xfrm>
                <a:off x="539552" y="887910"/>
                <a:ext cx="8299648" cy="769441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pPr lvl="0"/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Határozd meg az </a:t>
                </a:r>
                <a:r>
                  <a:rPr lang="hu-HU" sz="2200" i="1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m</a:t>
                </a:r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 és </a:t>
                </a:r>
                <a:r>
                  <a:rPr lang="hu-HU" sz="2200" i="1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n</a:t>
                </a:r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 </a:t>
                </a:r>
                <a:r>
                  <a:rPr lang="en-US" sz="2200" dirty="0" err="1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val</a:t>
                </a:r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ós paraméterek értékét tudva, hogy az </a:t>
                </a:r>
                <a14:m>
                  <m:oMath xmlns:m="http://schemas.openxmlformats.org/officeDocument/2006/math"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ea typeface="Calibri"/>
                        <a:cs typeface="Calibri"/>
                      </a:rPr>
                      <m:t>=</m:t>
                    </m:r>
                    <m:sSup>
                      <m:sSupPr>
                        <m:ctrlP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−3</m:t>
                    </m:r>
                    <m:sSup>
                      <m:sSupPr>
                        <m:ctrlP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+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𝑚𝑋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+5−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𝑛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 </m:t>
                    </m:r>
                  </m:oMath>
                </a14:m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polinom egyik gyöke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b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1</m:t>
                        </m:r>
                      </m:sub>
                    </m:sSub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=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𝑖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−1.</m:t>
                    </m:r>
                  </m:oMath>
                </a14:m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 </a:t>
                </a:r>
                <a:endParaRPr lang="hu-HU" sz="2200" dirty="0">
                  <a:solidFill>
                    <a:srgbClr val="1B1C11"/>
                  </a:solidFill>
                </a:endParaRPr>
              </a:p>
            </p:txBody>
          </p:sp>
        </mc:Choice>
        <mc:Fallback xmlns="">
          <p:sp>
            <p:nvSpPr>
              <p:cNvPr id="6" name="Téglalap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887909"/>
                <a:ext cx="8299648" cy="769441"/>
              </a:xfrm>
              <a:prstGeom prst="rect">
                <a:avLst/>
              </a:prstGeom>
              <a:blipFill rotWithShape="1">
                <a:blip r:embed="rId3"/>
                <a:stretch>
                  <a:fillRect l="-955" t="-4762" b="-1428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zövegdoboz 8"/>
          <p:cNvSpPr txBox="1"/>
          <p:nvPr/>
        </p:nvSpPr>
        <p:spPr>
          <a:xfrm>
            <a:off x="533400" y="1657350"/>
            <a:ext cx="1449436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Megoldás</a:t>
            </a:r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2066"/>
              </p:ext>
            </p:extLst>
          </p:nvPr>
        </p:nvGraphicFramePr>
        <p:xfrm>
          <a:off x="2217737" y="1733551"/>
          <a:ext cx="12874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5" name="Equation" r:id="rId4" imgW="545760" imgH="228600" progId="Equation.DSMT4">
                  <p:embed/>
                </p:oleObj>
              </mc:Choice>
              <mc:Fallback>
                <p:oleObj name="Equation" r:id="rId4" imgW="545760" imgH="228600" progId="Equation.DSMT4">
                  <p:embed/>
                  <p:pic>
                    <p:nvPicPr>
                      <p:cNvPr id="0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7" y="1733551"/>
                        <a:ext cx="12874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442747"/>
              </p:ext>
            </p:extLst>
          </p:nvPr>
        </p:nvGraphicFramePr>
        <p:xfrm>
          <a:off x="3752850" y="1719264"/>
          <a:ext cx="196215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6" name="Equation" r:id="rId6" imgW="914400" imgH="253800" progId="Equation.DSMT4">
                  <p:embed/>
                </p:oleObj>
              </mc:Choice>
              <mc:Fallback>
                <p:oleObj name="Equation" r:id="rId6" imgW="914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52850" y="1719264"/>
                        <a:ext cx="1962150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191469"/>
              </p:ext>
            </p:extLst>
          </p:nvPr>
        </p:nvGraphicFramePr>
        <p:xfrm>
          <a:off x="685801" y="2114551"/>
          <a:ext cx="3259137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7" name="Equation" r:id="rId8" imgW="1358640" imgH="393480" progId="Equation.DSMT4">
                  <p:embed/>
                </p:oleObj>
              </mc:Choice>
              <mc:Fallback>
                <p:oleObj name="Equation" r:id="rId8" imgW="1358640" imgH="393480" progId="Equation.DSMT4">
                  <p:embed/>
                  <p:pic>
                    <p:nvPicPr>
                      <p:cNvPr id="0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2114551"/>
                        <a:ext cx="3259137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604087"/>
              </p:ext>
            </p:extLst>
          </p:nvPr>
        </p:nvGraphicFramePr>
        <p:xfrm>
          <a:off x="3886200" y="2286000"/>
          <a:ext cx="398303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8" name="Equation" r:id="rId10" imgW="1688760" imgH="228600" progId="Equation.DSMT4">
                  <p:embed/>
                </p:oleObj>
              </mc:Choice>
              <mc:Fallback>
                <p:oleObj name="Equation" r:id="rId10" imgW="1688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86200" y="2286000"/>
                        <a:ext cx="3983038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66330"/>
              </p:ext>
            </p:extLst>
          </p:nvPr>
        </p:nvGraphicFramePr>
        <p:xfrm>
          <a:off x="1444988" y="2800350"/>
          <a:ext cx="92551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9" name="Equation" r:id="rId12" imgW="393480" imgH="228600" progId="Equation.DSMT4">
                  <p:embed/>
                </p:oleObj>
              </mc:Choice>
              <mc:Fallback>
                <p:oleObj name="Equation" r:id="rId12" imgW="393480" imgH="228600" progId="Equation.DSMT4">
                  <p:embed/>
                  <p:pic>
                    <p:nvPicPr>
                      <p:cNvPr id="0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988" y="2800350"/>
                        <a:ext cx="92551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545228"/>
              </p:ext>
            </p:extLst>
          </p:nvPr>
        </p:nvGraphicFramePr>
        <p:xfrm>
          <a:off x="685800" y="3105151"/>
          <a:ext cx="4970462" cy="69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0" name="Equation" r:id="rId14" imgW="2108160" imgH="393480" progId="Equation.DSMT4">
                  <p:embed/>
                </p:oleObj>
              </mc:Choice>
              <mc:Fallback>
                <p:oleObj name="Equation" r:id="rId14" imgW="2108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85800" y="3105151"/>
                        <a:ext cx="4970462" cy="696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935966"/>
              </p:ext>
            </p:extLst>
          </p:nvPr>
        </p:nvGraphicFramePr>
        <p:xfrm>
          <a:off x="609601" y="3867150"/>
          <a:ext cx="7268697" cy="326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1" name="Equation" r:id="rId16" imgW="3390840" imgH="203040" progId="Equation.DSMT4">
                  <p:embed/>
                </p:oleObj>
              </mc:Choice>
              <mc:Fallback>
                <p:oleObj name="Equation" r:id="rId16" imgW="3390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9601" y="3867150"/>
                        <a:ext cx="7268697" cy="3266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821739"/>
              </p:ext>
            </p:extLst>
          </p:nvPr>
        </p:nvGraphicFramePr>
        <p:xfrm>
          <a:off x="1374775" y="4324351"/>
          <a:ext cx="1219200" cy="345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2" name="Equation" r:id="rId18" imgW="469800" imgH="177480" progId="Equation.DSMT4">
                  <p:embed/>
                </p:oleObj>
              </mc:Choice>
              <mc:Fallback>
                <p:oleObj name="Equation" r:id="rId18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74775" y="4324351"/>
                        <a:ext cx="1219200" cy="345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églalap 17"/>
          <p:cNvSpPr/>
          <p:nvPr/>
        </p:nvSpPr>
        <p:spPr>
          <a:xfrm>
            <a:off x="2057400" y="20419"/>
            <a:ext cx="46482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hu-HU" b="1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Valós együtthatós polinomok komplex gyökei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859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57200" y="304801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2. Feladat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533400" y="1504950"/>
            <a:ext cx="1449436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Megoldás</a:t>
            </a: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278640"/>
              </p:ext>
            </p:extLst>
          </p:nvPr>
        </p:nvGraphicFramePr>
        <p:xfrm>
          <a:off x="2209801" y="1576388"/>
          <a:ext cx="12874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" name="Equation" r:id="rId3" imgW="545760" imgH="228600" progId="Equation.DSMT4">
                  <p:embed/>
                </p:oleObj>
              </mc:Choice>
              <mc:Fallback>
                <p:oleObj name="Equation" r:id="rId3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1576388"/>
                        <a:ext cx="12874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945731"/>
              </p:ext>
            </p:extLst>
          </p:nvPr>
        </p:nvGraphicFramePr>
        <p:xfrm>
          <a:off x="3810000" y="1581151"/>
          <a:ext cx="1388404" cy="367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Equation" r:id="rId5" imgW="647640" imgH="228600" progId="Equation.DSMT4">
                  <p:embed/>
                </p:oleObj>
              </mc:Choice>
              <mc:Fallback>
                <p:oleObj name="Equation" r:id="rId5" imgW="647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0" y="1581151"/>
                        <a:ext cx="1388404" cy="3675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147286"/>
              </p:ext>
            </p:extLst>
          </p:nvPr>
        </p:nvGraphicFramePr>
        <p:xfrm>
          <a:off x="5399089" y="1581150"/>
          <a:ext cx="9255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Equation" r:id="rId7" imgW="393480" imgH="228600" progId="Equation.DSMT4">
                  <p:embed/>
                </p:oleObj>
              </mc:Choice>
              <mc:Fallback>
                <p:oleObj name="Equation" r:id="rId7" imgW="393480" imgH="228600" progId="Equation.DSMT4">
                  <p:embed/>
                  <p:pic>
                    <p:nvPicPr>
                      <p:cNvPr id="0" name="Objektum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9089" y="1581150"/>
                        <a:ext cx="92551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671594"/>
              </p:ext>
            </p:extLst>
          </p:nvPr>
        </p:nvGraphicFramePr>
        <p:xfrm>
          <a:off x="914402" y="2876551"/>
          <a:ext cx="4491891" cy="40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4" name="Equation" r:id="rId9" imgW="1904760" imgH="228600" progId="Equation.DSMT4">
                  <p:embed/>
                </p:oleObj>
              </mc:Choice>
              <mc:Fallback>
                <p:oleObj name="Equation" r:id="rId9" imgW="1904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4402" y="2876551"/>
                        <a:ext cx="4491891" cy="404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842773"/>
              </p:ext>
            </p:extLst>
          </p:nvPr>
        </p:nvGraphicFramePr>
        <p:xfrm>
          <a:off x="904673" y="2038351"/>
          <a:ext cx="4581728" cy="696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5" name="Equation" r:id="rId11" imgW="1942920" imgH="393480" progId="Equation.DSMT4">
                  <p:embed/>
                </p:oleObj>
              </mc:Choice>
              <mc:Fallback>
                <p:oleObj name="Equation" r:id="rId11" imgW="1942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04673" y="2038351"/>
                        <a:ext cx="4581728" cy="696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914400" y="3409951"/>
            <a:ext cx="1401346" cy="430887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 – 5 = 10 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914401" y="3867151"/>
            <a:ext cx="2944781" cy="430887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Tehát</a:t>
            </a:r>
            <a:r>
              <a:rPr lang="hu-HU" sz="2200" i="1" dirty="0">
                <a:latin typeface="Times New Roman" pitchFamily="18" charset="0"/>
                <a:cs typeface="Times New Roman" pitchFamily="18" charset="0"/>
              </a:rPr>
              <a:t>  n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  = 15,  </a:t>
            </a:r>
            <a:r>
              <a:rPr lang="hu-HU" sz="22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 = – 8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églalap 15"/>
              <p:cNvSpPr/>
              <p:nvPr/>
            </p:nvSpPr>
            <p:spPr>
              <a:xfrm>
                <a:off x="457201" y="659310"/>
                <a:ext cx="8299648" cy="769441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pPr lvl="0"/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Határozd meg az </a:t>
                </a:r>
                <a:r>
                  <a:rPr lang="hu-HU" sz="2200" i="1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m</a:t>
                </a:r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 és </a:t>
                </a:r>
                <a:r>
                  <a:rPr lang="hu-HU" sz="2200" i="1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n</a:t>
                </a:r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 valós paraméterek értékét tudva, hogy az </a:t>
                </a:r>
                <a14:m>
                  <m:oMath xmlns:m="http://schemas.openxmlformats.org/officeDocument/2006/math"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ea typeface="Calibri"/>
                        <a:cs typeface="Calibri"/>
                      </a:rPr>
                      <m:t>=</m:t>
                    </m:r>
                    <m:sSup>
                      <m:sSupPr>
                        <m:ctrlP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−3</m:t>
                    </m:r>
                    <m:sSup>
                      <m:sSupPr>
                        <m:ctrlP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+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𝑚𝑋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+5−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𝑛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 </m:t>
                    </m:r>
                  </m:oMath>
                </a14:m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polinom egyik gyöke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b>
                        <m:r>
                          <a:rPr lang="hu-HU" sz="2200" i="1">
                            <a:solidFill>
                              <a:srgbClr val="1B1C11"/>
                            </a:solidFill>
                            <a:latin typeface="Cambria Math"/>
                            <a:cs typeface="Calibri"/>
                          </a:rPr>
                          <m:t>1</m:t>
                        </m:r>
                      </m:sub>
                    </m:sSub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=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𝑖</m:t>
                    </m:r>
                    <m:r>
                      <a:rPr lang="hu-HU" sz="2200" i="1">
                        <a:solidFill>
                          <a:srgbClr val="1B1C11"/>
                        </a:solidFill>
                        <a:latin typeface="Cambria Math"/>
                        <a:cs typeface="Calibri"/>
                      </a:rPr>
                      <m:t>−1.</m:t>
                    </m:r>
                  </m:oMath>
                </a14:m>
                <a:r>
                  <a:rPr lang="hu-HU" sz="2200" dirty="0">
                    <a:solidFill>
                      <a:srgbClr val="1B1C11"/>
                    </a:solidFill>
                    <a:latin typeface="Times New Roman"/>
                    <a:ea typeface="Calibri"/>
                    <a:cs typeface="Calibri"/>
                  </a:rPr>
                  <a:t> </a:t>
                </a:r>
                <a:endParaRPr lang="hu-HU" sz="2200" dirty="0">
                  <a:solidFill>
                    <a:srgbClr val="1B1C11"/>
                  </a:solidFill>
                </a:endParaRPr>
              </a:p>
            </p:txBody>
          </p:sp>
        </mc:Choice>
        <mc:Fallback xmlns="">
          <p:sp>
            <p:nvSpPr>
              <p:cNvPr id="16" name="Téglalap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59309"/>
                <a:ext cx="8299648" cy="769441"/>
              </a:xfrm>
              <a:prstGeom prst="rect">
                <a:avLst/>
              </a:prstGeom>
              <a:blipFill rotWithShape="1">
                <a:blip r:embed="rId13"/>
                <a:stretch>
                  <a:fillRect l="-882" t="-4762" b="-1428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églalap 16"/>
          <p:cNvSpPr/>
          <p:nvPr/>
        </p:nvSpPr>
        <p:spPr>
          <a:xfrm>
            <a:off x="2057400" y="20419"/>
            <a:ext cx="46482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hu-HU" b="1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Valós együtthatós polinomok komplex gyökei</a:t>
            </a:r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708888"/>
              </p:ext>
            </p:extLst>
          </p:nvPr>
        </p:nvGraphicFramePr>
        <p:xfrm>
          <a:off x="6477000" y="1581150"/>
          <a:ext cx="12192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" name="Equation" r:id="rId14" imgW="469800" imgH="177480" progId="Equation.DSMT4">
                  <p:embed/>
                </p:oleObj>
              </mc:Choice>
              <mc:Fallback>
                <p:oleObj name="Equation" r:id="rId14" imgW="469800" imgH="177480" progId="Equation.DSMT4">
                  <p:embed/>
                  <p:pic>
                    <p:nvPicPr>
                      <p:cNvPr id="0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581150"/>
                        <a:ext cx="12192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432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171450"/>
            <a:ext cx="8291265" cy="742950"/>
          </a:xfrm>
        </p:spPr>
        <p:txBody>
          <a:bodyPr>
            <a:noAutofit/>
          </a:bodyPr>
          <a:lstStyle/>
          <a:p>
            <a:pPr algn="l"/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Racionális együtthatós polinomok irracionális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2800" b="1" dirty="0" err="1">
                <a:latin typeface="Times New Roman" pitchFamily="18" charset="0"/>
                <a:cs typeface="Times New Roman" pitchFamily="18" charset="0"/>
              </a:rPr>
              <a:t>yökei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/>
              <p:cNvSpPr/>
              <p:nvPr/>
            </p:nvSpPr>
            <p:spPr>
              <a:xfrm>
                <a:off x="552130" y="1123951"/>
                <a:ext cx="8210871" cy="186974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26" tIns="45712" rIns="91426" bIns="45712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hu-HU" sz="2400" b="1" dirty="0">
                    <a:latin typeface="Times New Roman"/>
                    <a:ea typeface="Calibri"/>
                    <a:cs typeface="Calibri"/>
                  </a:rPr>
                  <a:t>Tétel:</a:t>
                </a:r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Ha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𝑎</m:t>
                    </m:r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+</m:t>
                    </m:r>
                    <m:rad>
                      <m:radPr>
                        <m:degHide m:val="on"/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𝑏</m:t>
                        </m:r>
                      </m:e>
                    </m:rad>
                    <m:r>
                      <a:rPr lang="en-US" sz="2400">
                        <a:latin typeface="Cambria Math"/>
                        <a:cs typeface="Calibri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cs typeface="Calibri"/>
                      </a:rPr>
                      <m:t>ahol</m:t>
                    </m:r>
                    <m:r>
                      <a:rPr lang="en-US" sz="2400">
                        <a:latin typeface="Cambria Math"/>
                        <a:cs typeface="Calibri"/>
                      </a:rPr>
                      <m:t> </m:t>
                    </m:r>
                    <m:r>
                      <a:rPr lang="hu-HU" sz="2400" i="1" dirty="0">
                        <a:latin typeface="Cambria Math"/>
                        <a:ea typeface="Calibri"/>
                        <a:cs typeface="Calibri"/>
                      </a:rPr>
                      <m:t>𝑎</m:t>
                    </m:r>
                    <m:r>
                      <a:rPr lang="hu-HU" sz="2400" i="1" dirty="0">
                        <a:latin typeface="Cambria Math"/>
                        <a:ea typeface="Calibri"/>
                        <a:cs typeface="Calibri"/>
                      </a:rPr>
                      <m:t>, </m:t>
                    </m:r>
                    <m:r>
                      <a:rPr lang="hu-HU" sz="2400" i="1" dirty="0">
                        <a:latin typeface="Cambria Math"/>
                        <a:ea typeface="Calibri"/>
                        <a:cs typeface="Calibri"/>
                      </a:rPr>
                      <m:t>𝑏</m:t>
                    </m:r>
                    <m:r>
                      <a:rPr lang="hu-HU" sz="2400" i="1" dirty="0">
                        <a:latin typeface="Cambria Math"/>
                        <a:ea typeface="Cambria Math"/>
                        <a:cs typeface="Calibri"/>
                      </a:rPr>
                      <m:t>∈</m:t>
                    </m:r>
                    <m:r>
                      <a:rPr lang="hu-HU" sz="2400" b="1" i="1" dirty="0">
                        <a:latin typeface="Cambria Math"/>
                        <a:ea typeface="Cambria Math"/>
                        <a:cs typeface="Calibri"/>
                      </a:rPr>
                      <m:t>𝑸</m:t>
                    </m:r>
                    <m:r>
                      <a:rPr lang="hu-HU" sz="2400" i="1" dirty="0">
                        <a:latin typeface="Cambria Math"/>
                        <a:ea typeface="Cambria Math"/>
                        <a:cs typeface="Calibri"/>
                      </a:rPr>
                      <m:t>,  </m:t>
                    </m:r>
                    <m:rad>
                      <m:radPr>
                        <m:degHide m:val="on"/>
                        <m:ctrlPr>
                          <a:rPr lang="hu-HU" sz="2400" i="1" dirty="0">
                            <a:latin typeface="Cambria Math"/>
                            <a:ea typeface="Cambria Math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hu-HU" sz="2400" i="1" dirty="0">
                            <a:latin typeface="Cambria Math"/>
                            <a:ea typeface="Cambria Math"/>
                            <a:cs typeface="Calibri"/>
                          </a:rPr>
                          <m:t>𝑏</m:t>
                        </m:r>
                      </m:e>
                    </m:rad>
                    <m:r>
                      <a:rPr lang="hu-HU" sz="2400" i="1" dirty="0">
                        <a:latin typeface="Cambria Math"/>
                        <a:ea typeface="Cambria Math"/>
                        <a:cs typeface="Calibri"/>
                      </a:rPr>
                      <m:t>∈</m:t>
                    </m:r>
                    <m:r>
                      <a:rPr lang="hu-HU" sz="2400" b="1" i="1" dirty="0">
                        <a:latin typeface="Cambria Math"/>
                        <a:ea typeface="Cambria Math"/>
                        <a:cs typeface="Calibri"/>
                      </a:rPr>
                      <m:t>𝑹</m:t>
                    </m:r>
                    <m:r>
                      <a:rPr lang="en-US" sz="2400" b="1" i="1" dirty="0">
                        <a:latin typeface="Cambria Math"/>
                        <a:ea typeface="Cambria Math"/>
                        <a:cs typeface="Calibri"/>
                      </a:rPr>
                      <m:t>\</m:t>
                    </m:r>
                    <m:r>
                      <a:rPr lang="en-US" sz="2400" b="1" i="1" dirty="0">
                        <a:latin typeface="Cambria Math"/>
                        <a:ea typeface="Cambria Math"/>
                        <a:cs typeface="Calibri"/>
                      </a:rPr>
                      <m:t>𝑸</m:t>
                    </m:r>
                  </m:oMath>
                </a14:m>
                <a:r>
                  <a:rPr lang="en-US" sz="2400" b="1" dirty="0">
                    <a:latin typeface="Times New Roman"/>
                    <a:ea typeface="Calibri"/>
                    <a:cs typeface="Calibri"/>
                  </a:rPr>
                  <a:t>  </a:t>
                </a:r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gyöke az  </a:t>
                </a:r>
                <a:r>
                  <a:rPr lang="hu-HU" sz="2400" i="1" dirty="0">
                    <a:latin typeface="Times New Roman"/>
                    <a:ea typeface="Calibri"/>
                    <a:cs typeface="Calibri"/>
                  </a:rPr>
                  <a:t>f</a:t>
                </a:r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 racionális együtthatós polinomnak, akkor</a:t>
                </a:r>
                <a:r>
                  <a:rPr lang="en-US" sz="24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libri"/>
                        <a:cs typeface="Calibri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libri"/>
                        <a:cs typeface="Calibri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hu-HU" sz="2400" i="1">
                            <a:latin typeface="Cambria Math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hu-HU" sz="2400" i="1">
                            <a:latin typeface="Cambria Math"/>
                            <a:cs typeface="Calibri"/>
                          </a:rPr>
                          <m:t>𝑏</m:t>
                        </m:r>
                      </m:e>
                    </m:rad>
                  </m:oMath>
                </a14:m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is gyöke az </a:t>
                </a:r>
              </a:p>
              <a:p>
                <a:pPr>
                  <a:lnSpc>
                    <a:spcPct val="150000"/>
                  </a:lnSpc>
                </a:pPr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</a:t>
                </a:r>
                <a:r>
                  <a:rPr lang="hu-HU" sz="2400" i="1" dirty="0">
                    <a:latin typeface="Times New Roman"/>
                    <a:ea typeface="Calibri"/>
                    <a:cs typeface="Calibri"/>
                  </a:rPr>
                  <a:t>f </a:t>
                </a:r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polinomnak.       </a:t>
                </a:r>
                <a:endParaRPr lang="hu-HU" sz="2400" dirty="0"/>
              </a:p>
            </p:txBody>
          </p:sp>
        </mc:Choice>
        <mc:Fallback xmlns=""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29" y="1123950"/>
                <a:ext cx="8210871" cy="1869743"/>
              </a:xfrm>
              <a:prstGeom prst="rect">
                <a:avLst/>
              </a:prstGeom>
              <a:blipFill rotWithShape="1">
                <a:blip r:embed="rId2"/>
                <a:stretch>
                  <a:fillRect l="-1188" b="-29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églalap 9"/>
              <p:cNvSpPr/>
              <p:nvPr/>
            </p:nvSpPr>
            <p:spPr>
              <a:xfrm>
                <a:off x="610909" y="3698960"/>
                <a:ext cx="8380691" cy="801438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en-US" sz="2200" i="1">
                        <a:latin typeface="Cambria Math"/>
                        <a:ea typeface="Calibri"/>
                        <a:cs typeface="Calibri"/>
                      </a:rPr>
                      <m:t>=3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2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en-US" sz="2200" i="1">
                        <a:latin typeface="Cambria Math"/>
                        <a:cs typeface="Calibri"/>
                      </a:rPr>
                      <m:t>−11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2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/>
                        <a:cs typeface="Calibri"/>
                      </a:rPr>
                      <m:t>−</m:t>
                    </m:r>
                    <m:r>
                      <a:rPr lang="en-US" sz="2200" i="1">
                        <a:latin typeface="Cambria Math"/>
                        <a:cs typeface="Calibri"/>
                      </a:rPr>
                      <m:t>𝑋</m:t>
                    </m:r>
                    <m:r>
                      <a:rPr lang="en-US" sz="2200" i="1">
                        <a:latin typeface="Cambria Math"/>
                        <a:cs typeface="Calibri"/>
                      </a:rPr>
                      <m:t>+1</m:t>
                    </m:r>
                  </m:oMath>
                </a14:m>
                <a:r>
                  <a:rPr lang="en-US" sz="2200" dirty="0">
                    <a:latin typeface="Times New Roman"/>
                    <a:ea typeface="Calibri"/>
                    <a:cs typeface="Calibri"/>
                  </a:rPr>
                  <a:t> </a:t>
                </a:r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polinom gyökeit tudva, hogy</a:t>
                </a:r>
                <a:r>
                  <a:rPr lang="en-US" sz="22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Calibri"/>
                          </a:rPr>
                          <m:t>1</m:t>
                        </m:r>
                      </m:sub>
                    </m:sSub>
                    <m:r>
                      <a:rPr lang="en-US" sz="2200" i="1">
                        <a:latin typeface="Cambria Math"/>
                        <a:cs typeface="Calibri"/>
                      </a:rPr>
                      <m:t>=2+</m:t>
                    </m:r>
                    <m:rad>
                      <m:radPr>
                        <m:degHide m:val="on"/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3</m:t>
                        </m:r>
                      </m:e>
                    </m:rad>
                    <m:r>
                      <a:rPr lang="en-US" sz="2200" i="1">
                        <a:latin typeface="Cambria Math"/>
                        <a:cs typeface="Calibri"/>
                      </a:rPr>
                      <m:t>.</m:t>
                    </m:r>
                  </m:oMath>
                </a14:m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  </a:t>
                </a:r>
                <a:endParaRPr lang="hu-HU" sz="2200" dirty="0"/>
              </a:p>
            </p:txBody>
          </p:sp>
        </mc:Choice>
        <mc:Fallback xmlns="">
          <p:sp>
            <p:nvSpPr>
              <p:cNvPr id="10" name="Téglalap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9" y="3698959"/>
                <a:ext cx="8380691" cy="801438"/>
              </a:xfrm>
              <a:prstGeom prst="rect">
                <a:avLst/>
              </a:prstGeom>
              <a:blipFill rotWithShape="1">
                <a:blip r:embed="rId3"/>
                <a:stretch>
                  <a:fillRect l="-873" t="-4580" b="-1374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2" rIns="91426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601076" y="3253086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</p:spTree>
    <p:extLst>
      <p:ext uri="{BB962C8B-B14F-4D97-AF65-F5344CB8AC3E}">
        <p14:creationId xmlns:p14="http://schemas.microsoft.com/office/powerpoint/2010/main" val="117208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09600" y="1937685"/>
            <a:ext cx="1628972" cy="461665"/>
          </a:xfrm>
          <a:prstGeom prst="rect">
            <a:avLst/>
          </a:prstGeom>
        </p:spPr>
        <p:txBody>
          <a:bodyPr wrap="none" lIns="91426" tIns="45712" rIns="91426" bIns="45712">
            <a:spAutoFit/>
          </a:bodyPr>
          <a:lstStyle/>
          <a:p>
            <a:r>
              <a:rPr lang="hu-HU" sz="2400" b="1" dirty="0">
                <a:latin typeface="Times New Roman"/>
                <a:ea typeface="Calibri"/>
                <a:cs typeface="Calibri"/>
              </a:rPr>
              <a:t>Megoldás:</a:t>
            </a:r>
            <a:r>
              <a:rPr lang="hu-HU" sz="2400" dirty="0">
                <a:latin typeface="Times New Roman"/>
                <a:ea typeface="Calibri"/>
                <a:cs typeface="Calibri"/>
              </a:rPr>
              <a:t> </a:t>
            </a:r>
            <a:endParaRPr lang="hu-HU" sz="2400" dirty="0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372769"/>
              </p:ext>
            </p:extLst>
          </p:nvPr>
        </p:nvGraphicFramePr>
        <p:xfrm>
          <a:off x="2222501" y="2009775"/>
          <a:ext cx="14890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0" name="Equation" r:id="rId3" imgW="711000" imgH="253800" progId="Equation.DSMT4">
                  <p:embed/>
                </p:oleObj>
              </mc:Choice>
              <mc:Fallback>
                <p:oleObj name="Equation" r:id="rId3" imgW="711000" imgH="253800" progId="Equation.DSMT4">
                  <p:embed/>
                  <p:pic>
                    <p:nvPicPr>
                      <p:cNvPr id="0" name="Objektum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1" y="2009775"/>
                        <a:ext cx="148907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821344"/>
              </p:ext>
            </p:extLst>
          </p:nvPr>
        </p:nvGraphicFramePr>
        <p:xfrm>
          <a:off x="4198938" y="2014538"/>
          <a:ext cx="15160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1" name="Equation" r:id="rId5" imgW="723600" imgH="253800" progId="Equation.DSMT4">
                  <p:embed/>
                </p:oleObj>
              </mc:Choice>
              <mc:Fallback>
                <p:oleObj name="Equation" r:id="rId5" imgW="723600" imgH="253800" progId="Equation.DSMT4">
                  <p:embed/>
                  <p:pic>
                    <p:nvPicPr>
                      <p:cNvPr id="0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2014538"/>
                        <a:ext cx="15160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40420"/>
              </p:ext>
            </p:extLst>
          </p:nvPr>
        </p:nvGraphicFramePr>
        <p:xfrm>
          <a:off x="1973460" y="2495550"/>
          <a:ext cx="3389313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2" name="Equation" r:id="rId7" imgW="1511280" imgH="393480" progId="Equation.DSMT4">
                  <p:embed/>
                </p:oleObj>
              </mc:Choice>
              <mc:Fallback>
                <p:oleObj name="Equation" r:id="rId7" imgW="1511280" imgH="393480" progId="Equation.DSMT4">
                  <p:embed/>
                  <p:pic>
                    <p:nvPicPr>
                      <p:cNvPr id="0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460" y="2495550"/>
                        <a:ext cx="3389313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836892"/>
              </p:ext>
            </p:extLst>
          </p:nvPr>
        </p:nvGraphicFramePr>
        <p:xfrm>
          <a:off x="1926708" y="3181350"/>
          <a:ext cx="3612991" cy="1376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3" name="Equation" r:id="rId9" imgW="1587240" imgH="812520" progId="Equation.DSMT4">
                  <p:embed/>
                </p:oleObj>
              </mc:Choice>
              <mc:Fallback>
                <p:oleObj name="Equation" r:id="rId9" imgW="1587240" imgH="812520" progId="Equation.DSMT4">
                  <p:embed/>
                  <p:pic>
                    <p:nvPicPr>
                      <p:cNvPr id="0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6708" y="3181350"/>
                        <a:ext cx="3612991" cy="13764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églalap 2"/>
          <p:cNvSpPr/>
          <p:nvPr/>
        </p:nvSpPr>
        <p:spPr>
          <a:xfrm>
            <a:off x="1676400" y="68818"/>
            <a:ext cx="54864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Racionális együtthatós polinomok irracionális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b="1" dirty="0" err="1">
                <a:latin typeface="Times New Roman" pitchFamily="18" charset="0"/>
                <a:cs typeface="Times New Roman" pitchFamily="18" charset="0"/>
              </a:rPr>
              <a:t>yökei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églalap 10"/>
              <p:cNvSpPr/>
              <p:nvPr/>
            </p:nvSpPr>
            <p:spPr>
              <a:xfrm>
                <a:off x="610910" y="1008313"/>
                <a:ext cx="8075891" cy="801438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en-US" sz="2200" i="1">
                        <a:latin typeface="Cambria Math"/>
                        <a:ea typeface="Calibri"/>
                        <a:cs typeface="Calibri"/>
                      </a:rPr>
                      <m:t>=3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2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en-US" sz="2200" i="1">
                        <a:latin typeface="Cambria Math"/>
                        <a:cs typeface="Calibri"/>
                      </a:rPr>
                      <m:t>−11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2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/>
                        <a:cs typeface="Calibri"/>
                      </a:rPr>
                      <m:t>−</m:t>
                    </m:r>
                    <m:r>
                      <a:rPr lang="en-US" sz="2200" i="1">
                        <a:latin typeface="Cambria Math"/>
                        <a:cs typeface="Calibri"/>
                      </a:rPr>
                      <m:t>𝑋</m:t>
                    </m:r>
                    <m:r>
                      <a:rPr lang="en-US" sz="2200" i="1">
                        <a:latin typeface="Cambria Math"/>
                        <a:cs typeface="Calibri"/>
                      </a:rPr>
                      <m:t>+1</m:t>
                    </m:r>
                  </m:oMath>
                </a14:m>
                <a:r>
                  <a:rPr lang="en-US" sz="2200" dirty="0">
                    <a:latin typeface="Times New Roman"/>
                    <a:ea typeface="Calibri"/>
                    <a:cs typeface="Calibri"/>
                  </a:rPr>
                  <a:t> </a:t>
                </a:r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polinom gyökeit tudva, hogy</a:t>
                </a:r>
                <a:r>
                  <a:rPr lang="en-US" sz="22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/>
                            <a:cs typeface="Calibri"/>
                          </a:rPr>
                          <m:t>1</m:t>
                        </m:r>
                      </m:sub>
                    </m:sSub>
                    <m:r>
                      <a:rPr lang="en-US" sz="2200" i="1">
                        <a:latin typeface="Cambria Math"/>
                        <a:cs typeface="Calibri"/>
                      </a:rPr>
                      <m:t>=2+</m:t>
                    </m:r>
                    <m:rad>
                      <m:radPr>
                        <m:degHide m:val="on"/>
                        <m:ctrlPr>
                          <a:rPr lang="en-US" sz="2200" i="1">
                            <a:latin typeface="Cambria Math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en-US" sz="2200" i="1">
                            <a:latin typeface="Cambria Math"/>
                            <a:cs typeface="Calibri"/>
                          </a:rPr>
                          <m:t>3</m:t>
                        </m:r>
                      </m:e>
                    </m:rad>
                    <m:r>
                      <a:rPr lang="en-US" sz="2200" i="1">
                        <a:latin typeface="Cambria Math"/>
                        <a:cs typeface="Calibri"/>
                      </a:rPr>
                      <m:t>.</m:t>
                    </m:r>
                  </m:oMath>
                </a14:m>
                <a:r>
                  <a:rPr lang="hu-HU" sz="2200" dirty="0">
                    <a:latin typeface="Times New Roman"/>
                    <a:ea typeface="Calibri"/>
                    <a:cs typeface="Calibri"/>
                  </a:rPr>
                  <a:t>  </a:t>
                </a:r>
                <a:endParaRPr lang="hu-HU" sz="2200" dirty="0"/>
              </a:p>
            </p:txBody>
          </p:sp>
        </mc:Choice>
        <mc:Fallback xmlns="">
          <p:sp>
            <p:nvSpPr>
              <p:cNvPr id="11" name="Téglalap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9" y="1008312"/>
                <a:ext cx="8075891" cy="801438"/>
              </a:xfrm>
              <a:prstGeom prst="rect">
                <a:avLst/>
              </a:prstGeom>
              <a:blipFill rotWithShape="1">
                <a:blip r:embed="rId11"/>
                <a:stretch>
                  <a:fillRect l="-906" t="-4545" b="-1287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zövegdoboz 11"/>
          <p:cNvSpPr txBox="1"/>
          <p:nvPr/>
        </p:nvSpPr>
        <p:spPr>
          <a:xfrm>
            <a:off x="601076" y="509886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</p:spTree>
    <p:extLst>
      <p:ext uri="{BB962C8B-B14F-4D97-AF65-F5344CB8AC3E}">
        <p14:creationId xmlns:p14="http://schemas.microsoft.com/office/powerpoint/2010/main" val="88049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/>
              <p:cNvSpPr/>
              <p:nvPr/>
            </p:nvSpPr>
            <p:spPr>
              <a:xfrm>
                <a:off x="610911" y="895350"/>
                <a:ext cx="8152090" cy="1236300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:r>
                  <a:rPr lang="hu-HU" sz="2400" i="1" dirty="0">
                    <a:latin typeface="Times New Roman"/>
                    <a:ea typeface="Calibri"/>
                    <a:cs typeface="Calibri"/>
                  </a:rPr>
                  <a:t>m</a:t>
                </a:r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és </a:t>
                </a:r>
                <a:r>
                  <a:rPr lang="hu-HU" sz="2400" i="1" dirty="0">
                    <a:latin typeface="Times New Roman"/>
                    <a:ea typeface="Calibri"/>
                    <a:cs typeface="Calibri"/>
                  </a:rPr>
                  <a:t>n</a:t>
                </a:r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racionális paraméterek értékét tudva, hogy az</a:t>
                </a:r>
                <a:r>
                  <a:rPr lang="en-US" sz="24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en-US" sz="2400" i="1">
                        <a:latin typeface="Cambria Math"/>
                        <a:ea typeface="Calibri"/>
                        <a:cs typeface="Calibri"/>
                      </a:rPr>
                      <m:t>=2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Calibri"/>
                      </a:rPr>
                      <m:t>−3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Calibri"/>
                      </a:rPr>
                      <m:t>+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cs typeface="Calibri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Calibri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cs typeface="Calibri"/>
                          </a:rPr>
                          <m:t>𝑚</m:t>
                        </m:r>
                        <m:r>
                          <a:rPr lang="en-US" sz="2400" i="1">
                            <a:latin typeface="Cambria Math"/>
                            <a:cs typeface="Calibri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latin typeface="Cambria Math"/>
                        <a:cs typeface="Calibri"/>
                      </a:rPr>
                      <m:t>𝑋</m:t>
                    </m:r>
                    <m:r>
                      <a:rPr lang="en-US" sz="2400" i="1">
                        <a:latin typeface="Cambria Math"/>
                        <a:cs typeface="Calibri"/>
                      </a:rPr>
                      <m:t>+4−</m:t>
                    </m:r>
                    <m:r>
                      <a:rPr lang="en-US" sz="2400" i="1">
                        <a:latin typeface="Cambria Math"/>
                        <a:cs typeface="Calibri"/>
                      </a:rPr>
                      <m:t>𝑛</m:t>
                    </m:r>
                  </m:oMath>
                </a14:m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                                                          polinom egyik gyöke</a:t>
                </a:r>
                <a:r>
                  <a:rPr lang="en-US" sz="24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Calibri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Calibri"/>
                      </a:rPr>
                      <m:t>=1−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/>
                            <a:cs typeface="Calibri"/>
                          </a:rPr>
                          <m:t>2</m:t>
                        </m:r>
                      </m:e>
                    </m:rad>
                    <m:r>
                      <a:rPr lang="en-US" sz="2400" i="1">
                        <a:latin typeface="Cambria Math"/>
                        <a:cs typeface="Calibri"/>
                      </a:rPr>
                      <m:t>.</m:t>
                    </m:r>
                  </m:oMath>
                </a14:m>
                <a:r>
                  <a:rPr lang="hu-HU" sz="2400" dirty="0">
                    <a:latin typeface="Times New Roman"/>
                    <a:ea typeface="Calibri"/>
                    <a:cs typeface="Calibri"/>
                  </a:rPr>
                  <a:t> </a:t>
                </a:r>
                <a:endParaRPr lang="hu-HU" sz="2400" dirty="0"/>
              </a:p>
            </p:txBody>
          </p:sp>
        </mc:Choice>
        <mc:Fallback xmlns=""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11" y="895350"/>
                <a:ext cx="8152090" cy="1236300"/>
              </a:xfrm>
              <a:prstGeom prst="rect">
                <a:avLst/>
              </a:prstGeom>
              <a:blipFill rotWithShape="1">
                <a:blip r:embed="rId3"/>
                <a:stretch>
                  <a:fillRect l="-1121" t="-3941" b="-985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zövegdoboz 6"/>
          <p:cNvSpPr txBox="1"/>
          <p:nvPr/>
        </p:nvSpPr>
        <p:spPr>
          <a:xfrm>
            <a:off x="601077" y="438151"/>
            <a:ext cx="1483098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10912" y="2114550"/>
            <a:ext cx="1445973" cy="461665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Megold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ás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églalap 10"/>
              <p:cNvSpPr/>
              <p:nvPr/>
            </p:nvSpPr>
            <p:spPr>
              <a:xfrm>
                <a:off x="2088618" y="2114551"/>
                <a:ext cx="1733360" cy="470835"/>
              </a:xfrm>
              <a:prstGeom prst="rect">
                <a:avLst/>
              </a:prstGeom>
            </p:spPr>
            <p:txBody>
              <a:bodyPr wrap="none" lIns="91426" tIns="45712" rIns="91426" bIns="4571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  <m:t>𝑥</m:t>
                          </m:r>
                        </m:e>
                        <m:sub>
                          <m: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  <m:t>1</m:t>
                          </m:r>
                        </m:sub>
                      </m:sSub>
                      <m:r>
                        <a:rPr lang="en-US" sz="2200" i="1">
                          <a:solidFill>
                            <a:srgbClr val="1B1C11"/>
                          </a:solidFill>
                          <a:latin typeface="Cambria Math"/>
                          <a:cs typeface="Calibri"/>
                        </a:rPr>
                        <m:t>=1−</m:t>
                      </m:r>
                      <m:rad>
                        <m:radPr>
                          <m:degHide m:val="on"/>
                          <m:ctrlP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</m:ctrlPr>
                        </m:radPr>
                        <m:deg/>
                        <m:e>
                          <m: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1" name="Téglalap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618" y="2114550"/>
                <a:ext cx="1733360" cy="4708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églalap 11"/>
              <p:cNvSpPr/>
              <p:nvPr/>
            </p:nvSpPr>
            <p:spPr>
              <a:xfrm>
                <a:off x="3975100" y="2114551"/>
                <a:ext cx="1739900" cy="470835"/>
              </a:xfrm>
              <a:prstGeom prst="rect">
                <a:avLst/>
              </a:prstGeom>
            </p:spPr>
            <p:txBody>
              <a:bodyPr wrap="none" lIns="91426" tIns="45712" rIns="91426" bIns="4571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  <m:t>2</m:t>
                          </m:r>
                        </m:sub>
                      </m:sSub>
                      <m:r>
                        <a:rPr lang="en-US" sz="2200" i="1">
                          <a:solidFill>
                            <a:srgbClr val="1B1C11"/>
                          </a:solidFill>
                          <a:latin typeface="Cambria Math"/>
                          <a:cs typeface="Calibri"/>
                        </a:rPr>
                        <m:t>=1</m:t>
                      </m:r>
                      <m:r>
                        <a:rPr lang="hu-HU" sz="2200" i="1">
                          <a:solidFill>
                            <a:srgbClr val="1B1C11"/>
                          </a:solidFill>
                          <a:latin typeface="Cambria Math"/>
                          <a:cs typeface="Calibri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</m:ctrlPr>
                        </m:radPr>
                        <m:deg/>
                        <m:e>
                          <m:r>
                            <a:rPr lang="en-US" sz="2200" i="1">
                              <a:solidFill>
                                <a:srgbClr val="1B1C11"/>
                              </a:solidFill>
                              <a:latin typeface="Cambria Math"/>
                              <a:cs typeface="Calibri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2" name="Téglalap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100" y="2114550"/>
                <a:ext cx="1739900" cy="470835"/>
              </a:xfrm>
              <a:prstGeom prst="rect">
                <a:avLst/>
              </a:prstGeom>
              <a:blipFill rotWithShape="1">
                <a:blip r:embed="rId5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Szövegdoboz 14"/>
              <p:cNvSpPr txBox="1"/>
              <p:nvPr/>
            </p:nvSpPr>
            <p:spPr>
              <a:xfrm>
                <a:off x="1066800" y="2571750"/>
                <a:ext cx="3057732" cy="735121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hu-HU" sz="2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hu-HU" sz="2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hu-HU" sz="22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hu-HU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5" name="Szövegdoboz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571750"/>
                <a:ext cx="3176382" cy="75758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Szövegdoboz 15"/>
              <p:cNvSpPr txBox="1"/>
              <p:nvPr/>
            </p:nvSpPr>
            <p:spPr>
              <a:xfrm>
                <a:off x="1069888" y="3333750"/>
                <a:ext cx="3383462" cy="726145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200" i="1">
                          <a:latin typeface="Cambria Math"/>
                        </a:rPr>
                        <m:t>1−</m:t>
                      </m:r>
                      <m:rad>
                        <m:radPr>
                          <m:degHide m:val="on"/>
                          <m:ctrlPr>
                            <a:rPr lang="hu-HU" sz="2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hu-HU" sz="2200" i="1">
                          <a:latin typeface="Cambria Math"/>
                        </a:rPr>
                        <m:t>+1+</m:t>
                      </m:r>
                      <m:rad>
                        <m:radPr>
                          <m:degHide m:val="on"/>
                          <m:ctrlPr>
                            <a:rPr lang="hu-HU" sz="2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hu-HU" sz="2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hu-HU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6" name="Szövegdoboz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87" y="3333750"/>
                <a:ext cx="3502113" cy="7261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Szövegdoboz 16"/>
              <p:cNvSpPr txBox="1"/>
              <p:nvPr/>
            </p:nvSpPr>
            <p:spPr>
              <a:xfrm>
                <a:off x="4908397" y="3333751"/>
                <a:ext cx="1320682" cy="726161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2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hu-HU" sz="22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hu-H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u-HU" sz="2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2200" dirty="0"/>
              </a:p>
            </p:txBody>
          </p:sp>
        </mc:Choice>
        <mc:Fallback xmlns="">
          <p:sp>
            <p:nvSpPr>
              <p:cNvPr id="17" name="Szövegdoboz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8397" y="3333750"/>
                <a:ext cx="1320682" cy="72616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églalap 12"/>
          <p:cNvSpPr/>
          <p:nvPr/>
        </p:nvSpPr>
        <p:spPr>
          <a:xfrm>
            <a:off x="1676400" y="68818"/>
            <a:ext cx="54864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Racionális együtthatós polinomok irracionális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b="1" dirty="0" err="1">
                <a:latin typeface="Times New Roman" pitchFamily="18" charset="0"/>
                <a:cs typeface="Times New Roman" pitchFamily="18" charset="0"/>
              </a:rPr>
              <a:t>yökei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956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2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57029" y="1652886"/>
            <a:ext cx="1508746" cy="430887"/>
          </a:xfrm>
          <a:prstGeom prst="rect">
            <a:avLst/>
          </a:prstGeom>
        </p:spPr>
        <p:txBody>
          <a:bodyPr wrap="none" lIns="91426" tIns="45712" rIns="91426" bIns="45712">
            <a:spAutoFit/>
          </a:bodyPr>
          <a:lstStyle/>
          <a:p>
            <a:r>
              <a:rPr lang="hu-HU" sz="2200" b="1" dirty="0">
                <a:latin typeface="Times New Roman"/>
                <a:ea typeface="Calibri"/>
                <a:cs typeface="Calibri"/>
              </a:rPr>
              <a:t>Megoldás:</a:t>
            </a:r>
            <a:r>
              <a:rPr lang="hu-HU" sz="2200" dirty="0">
                <a:latin typeface="Times New Roman"/>
                <a:ea typeface="Calibri"/>
                <a:cs typeface="Calibri"/>
              </a:rPr>
              <a:t> </a:t>
            </a:r>
            <a:endParaRPr lang="hu-HU" sz="2200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031284"/>
              </p:ext>
            </p:extLst>
          </p:nvPr>
        </p:nvGraphicFramePr>
        <p:xfrm>
          <a:off x="4247621" y="1640634"/>
          <a:ext cx="1543581" cy="416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9" name="Equation" r:id="rId3" imgW="710891" imgH="253890" progId="Equation.DSMT4">
                  <p:embed/>
                </p:oleObj>
              </mc:Choice>
              <mc:Fallback>
                <p:oleObj name="Equation" r:id="rId3" imgW="710891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7621" y="1640634"/>
                        <a:ext cx="1543581" cy="4167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591797"/>
              </p:ext>
            </p:extLst>
          </p:nvPr>
        </p:nvGraphicFramePr>
        <p:xfrm>
          <a:off x="825117" y="2114550"/>
          <a:ext cx="4356484" cy="610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0" name="Equation" r:id="rId5" imgW="2108160" imgH="393480" progId="Equation.DSMT4">
                  <p:embed/>
                </p:oleObj>
              </mc:Choice>
              <mc:Fallback>
                <p:oleObj name="Equation" r:id="rId5" imgW="2108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5117" y="2114550"/>
                        <a:ext cx="4356484" cy="610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74479"/>
              </p:ext>
            </p:extLst>
          </p:nvPr>
        </p:nvGraphicFramePr>
        <p:xfrm>
          <a:off x="914401" y="2778942"/>
          <a:ext cx="3684239" cy="631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1" name="Equation" r:id="rId7" imgW="1714320" imgH="393480" progId="Equation.DSMT4">
                  <p:embed/>
                </p:oleObj>
              </mc:Choice>
              <mc:Fallback>
                <p:oleObj name="Equation" r:id="rId7" imgW="1714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2778942"/>
                        <a:ext cx="3684239" cy="6310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588493"/>
              </p:ext>
            </p:extLst>
          </p:nvPr>
        </p:nvGraphicFramePr>
        <p:xfrm>
          <a:off x="787400" y="3486150"/>
          <a:ext cx="5232400" cy="653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2" name="Equation" r:id="rId9" imgW="2565360" imgH="431640" progId="Equation.DSMT4">
                  <p:embed/>
                </p:oleObj>
              </mc:Choice>
              <mc:Fallback>
                <p:oleObj name="Equation" r:id="rId9" imgW="2565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486150"/>
                        <a:ext cx="5232400" cy="6536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084309"/>
              </p:ext>
            </p:extLst>
          </p:nvPr>
        </p:nvGraphicFramePr>
        <p:xfrm>
          <a:off x="914401" y="4233818"/>
          <a:ext cx="2962409" cy="623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3" name="Equation" r:id="rId11" imgW="1384200" imgH="393480" progId="Equation.DSMT4">
                  <p:embed/>
                </p:oleObj>
              </mc:Choice>
              <mc:Fallback>
                <p:oleObj name="Equation" r:id="rId11" imgW="1384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4233818"/>
                        <a:ext cx="2962409" cy="6239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599312"/>
              </p:ext>
            </p:extLst>
          </p:nvPr>
        </p:nvGraphicFramePr>
        <p:xfrm>
          <a:off x="2346325" y="1657350"/>
          <a:ext cx="14366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" name="Equation" r:id="rId13" imgW="685800" imgH="253800" progId="Equation.DSMT4">
                  <p:embed/>
                </p:oleObj>
              </mc:Choice>
              <mc:Fallback>
                <p:oleObj name="Equation" r:id="rId13" imgW="685800" imgH="253800" progId="Equation.DSMT4">
                  <p:embed/>
                  <p:pic>
                    <p:nvPicPr>
                      <p:cNvPr id="0" name="Objektum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1657350"/>
                        <a:ext cx="143668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Szövegdoboz 14"/>
              <p:cNvSpPr txBox="1"/>
              <p:nvPr/>
            </p:nvSpPr>
            <p:spPr>
              <a:xfrm>
                <a:off x="5918319" y="1504950"/>
                <a:ext cx="1218564" cy="675555"/>
              </a:xfrm>
              <a:prstGeom prst="rect">
                <a:avLst/>
              </a:prstGeom>
              <a:noFill/>
            </p:spPr>
            <p:txBody>
              <a:bodyPr wrap="none" lIns="91426" tIns="45712" rIns="91426" bIns="4571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0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0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hu-HU" sz="20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hu-HU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u-HU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2000" dirty="0"/>
              </a:p>
            </p:txBody>
          </p:sp>
        </mc:Choice>
        <mc:Fallback xmlns="">
          <p:sp>
            <p:nvSpPr>
              <p:cNvPr id="15" name="Szövegdoboz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318" y="1504950"/>
                <a:ext cx="1221232" cy="66851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églalap 15"/>
          <p:cNvSpPr/>
          <p:nvPr/>
        </p:nvSpPr>
        <p:spPr>
          <a:xfrm>
            <a:off x="1905000" y="68818"/>
            <a:ext cx="5486400" cy="369332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Racionális együtthatós polinomok irracionális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b="1" dirty="0" err="1">
                <a:latin typeface="Times New Roman" pitchFamily="18" charset="0"/>
                <a:cs typeface="Times New Roman" pitchFamily="18" charset="0"/>
              </a:rPr>
              <a:t>yökei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églalap 16"/>
              <p:cNvSpPr/>
              <p:nvPr/>
            </p:nvSpPr>
            <p:spPr>
              <a:xfrm>
                <a:off x="610911" y="690856"/>
                <a:ext cx="8152090" cy="745798"/>
              </a:xfrm>
              <a:prstGeom prst="rect">
                <a:avLst/>
              </a:prstGeom>
            </p:spPr>
            <p:txBody>
              <a:bodyPr wrap="square" lIns="91426" tIns="45712" rIns="91426" bIns="45712">
                <a:spAutoFit/>
              </a:bodyPr>
              <a:lstStyle/>
              <a:p>
                <a:r>
                  <a:rPr lang="hu-HU" sz="2000" dirty="0">
                    <a:latin typeface="Times New Roman"/>
                    <a:ea typeface="Calibri"/>
                    <a:cs typeface="Calibri"/>
                  </a:rPr>
                  <a:t>Határozd meg az </a:t>
                </a:r>
                <a:r>
                  <a:rPr lang="hu-HU" sz="2000" i="1" dirty="0">
                    <a:latin typeface="Times New Roman"/>
                    <a:ea typeface="Calibri"/>
                    <a:cs typeface="Calibri"/>
                  </a:rPr>
                  <a:t>m</a:t>
                </a:r>
                <a:r>
                  <a:rPr lang="hu-HU" sz="2000" dirty="0">
                    <a:latin typeface="Times New Roman"/>
                    <a:ea typeface="Calibri"/>
                    <a:cs typeface="Calibri"/>
                  </a:rPr>
                  <a:t> és </a:t>
                </a:r>
                <a:r>
                  <a:rPr lang="hu-HU" sz="2000" i="1" dirty="0">
                    <a:latin typeface="Times New Roman"/>
                    <a:ea typeface="Calibri"/>
                    <a:cs typeface="Calibri"/>
                  </a:rPr>
                  <a:t>n</a:t>
                </a:r>
                <a:r>
                  <a:rPr lang="hu-HU" sz="2000" dirty="0">
                    <a:latin typeface="Times New Roman"/>
                    <a:ea typeface="Calibri"/>
                    <a:cs typeface="Calibri"/>
                  </a:rPr>
                  <a:t> racionális paraméterek értékét tudva, hogy az</a:t>
                </a:r>
                <a:r>
                  <a:rPr lang="en-US" sz="20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libri"/>
                        <a:cs typeface="Calibri"/>
                      </a:rPr>
                      <m:t>𝑓</m:t>
                    </m:r>
                    <m:r>
                      <a:rPr lang="en-US" sz="2000" i="1">
                        <a:latin typeface="Cambria Math"/>
                        <a:ea typeface="Calibri"/>
                        <a:cs typeface="Calibri"/>
                      </a:rPr>
                      <m:t>=2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000" i="1">
                            <a:latin typeface="Cambria Math"/>
                            <a:cs typeface="Calibri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/>
                        <a:cs typeface="Calibri"/>
                      </a:rPr>
                      <m:t>−3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  <a:cs typeface="Calibri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  <a:cs typeface="Calibri"/>
                          </a:rPr>
                          <m:t>𝑋</m:t>
                        </m:r>
                      </m:e>
                      <m:sup>
                        <m:r>
                          <a:rPr lang="en-US" sz="2000" i="1">
                            <a:latin typeface="Cambria Math"/>
                            <a:cs typeface="Calibri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  <a:cs typeface="Calibri"/>
                      </a:rPr>
                      <m:t>+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cs typeface="Calibri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cs typeface="Calibri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  <a:cs typeface="Calibri"/>
                          </a:rPr>
                          <m:t>𝑚</m:t>
                        </m:r>
                        <m:r>
                          <a:rPr lang="en-US" sz="2000" i="1">
                            <a:latin typeface="Cambria Math"/>
                            <a:cs typeface="Calibri"/>
                          </a:rPr>
                          <m:t>−1</m:t>
                        </m:r>
                      </m:e>
                    </m:d>
                    <m:r>
                      <a:rPr lang="en-US" sz="2000" i="1">
                        <a:latin typeface="Cambria Math"/>
                        <a:cs typeface="Calibri"/>
                      </a:rPr>
                      <m:t>𝑋</m:t>
                    </m:r>
                    <m:r>
                      <a:rPr lang="en-US" sz="2000" i="1">
                        <a:latin typeface="Cambria Math"/>
                        <a:cs typeface="Calibri"/>
                      </a:rPr>
                      <m:t>+4−</m:t>
                    </m:r>
                    <m:r>
                      <a:rPr lang="en-US" sz="2000" i="1">
                        <a:latin typeface="Cambria Math"/>
                        <a:cs typeface="Calibri"/>
                      </a:rPr>
                      <m:t>𝑛</m:t>
                    </m:r>
                  </m:oMath>
                </a14:m>
                <a:r>
                  <a:rPr lang="hu-HU" sz="2000" dirty="0">
                    <a:latin typeface="Times New Roman"/>
                    <a:ea typeface="Calibri"/>
                    <a:cs typeface="Calibri"/>
                  </a:rPr>
                  <a:t> polinom egyik gyöke</a:t>
                </a:r>
                <a:r>
                  <a:rPr lang="en-US" sz="2000" dirty="0">
                    <a:latin typeface="Times New Roman"/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Calibri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Calibri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/>
                        <a:cs typeface="Calibri"/>
                      </a:rPr>
                      <m:t>=1−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/>
                            <a:cs typeface="Calibri"/>
                          </a:rPr>
                          <m:t>2</m:t>
                        </m:r>
                      </m:e>
                    </m:rad>
                    <m:r>
                      <a:rPr lang="en-US" sz="2000" i="1">
                        <a:latin typeface="Cambria Math"/>
                        <a:cs typeface="Calibri"/>
                      </a:rPr>
                      <m:t>.</m:t>
                    </m:r>
                  </m:oMath>
                </a14:m>
                <a:r>
                  <a:rPr lang="hu-HU" sz="2000" dirty="0">
                    <a:latin typeface="Times New Roman"/>
                    <a:ea typeface="Calibri"/>
                    <a:cs typeface="Calibri"/>
                  </a:rPr>
                  <a:t> </a:t>
                </a:r>
                <a:endParaRPr lang="hu-HU" sz="2000" dirty="0"/>
              </a:p>
            </p:txBody>
          </p:sp>
        </mc:Choice>
        <mc:Fallback xmlns="">
          <p:sp>
            <p:nvSpPr>
              <p:cNvPr id="17" name="Téglalap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11" y="690856"/>
                <a:ext cx="8152090" cy="737894"/>
              </a:xfrm>
              <a:prstGeom prst="rect">
                <a:avLst/>
              </a:prstGeom>
              <a:blipFill rotWithShape="1">
                <a:blip r:embed="rId18"/>
                <a:stretch>
                  <a:fillRect l="-747" t="-4132" b="-1322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zövegdoboz 17"/>
          <p:cNvSpPr txBox="1"/>
          <p:nvPr/>
        </p:nvSpPr>
        <p:spPr>
          <a:xfrm>
            <a:off x="601077" y="386056"/>
            <a:ext cx="1281282" cy="403860"/>
          </a:xfrm>
          <a:prstGeom prst="rect">
            <a:avLst/>
          </a:prstGeom>
          <a:noFill/>
        </p:spPr>
        <p:txBody>
          <a:bodyPr wrap="none" lIns="91426" tIns="45712" rIns="91426" bIns="45712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hu-HU" sz="2000" b="1" dirty="0">
                <a:latin typeface="Times New Roman" pitchFamily="18" charset="0"/>
                <a:cs typeface="Times New Roman" pitchFamily="18" charset="0"/>
              </a:rPr>
              <a:t>Feladat</a:t>
            </a:r>
          </a:p>
        </p:txBody>
      </p:sp>
    </p:spTree>
    <p:extLst>
      <p:ext uri="{BB962C8B-B14F-4D97-AF65-F5344CB8AC3E}">
        <p14:creationId xmlns:p14="http://schemas.microsoft.com/office/powerpoint/2010/main" val="57821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1470</Words>
  <Application>Microsoft Office PowerPoint</Application>
  <PresentationFormat>Diavetítés a képernyőre (16:9 oldalarány)</PresentationFormat>
  <Paragraphs>98</Paragraphs>
  <Slides>17</Slides>
  <Notes>1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9" baseType="lpstr">
      <vt:lpstr>Office-téma</vt:lpstr>
      <vt:lpstr>Equation</vt:lpstr>
      <vt:lpstr>Valós, racionális és egész együtthatós polinomok gyökei</vt:lpstr>
      <vt:lpstr>Valós együtthatós polinomok komplex gyökei</vt:lpstr>
      <vt:lpstr>PowerPoint bemutató</vt:lpstr>
      <vt:lpstr>PowerPoint bemutató</vt:lpstr>
      <vt:lpstr>PowerPoint bemutató</vt:lpstr>
      <vt:lpstr>Racionális együtthatós polinomok irracionális gyökei</vt:lpstr>
      <vt:lpstr>PowerPoint bemutató</vt:lpstr>
      <vt:lpstr>PowerPoint bemutató</vt:lpstr>
      <vt:lpstr>PowerPoint bemutató</vt:lpstr>
      <vt:lpstr>Egész együtthatós polinomok egész és racionális gyökei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Lic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Admin</dc:creator>
  <cp:lastModifiedBy>admin</cp:lastModifiedBy>
  <cp:revision>46</cp:revision>
  <dcterms:created xsi:type="dcterms:W3CDTF">2020-03-23T14:30:36Z</dcterms:created>
  <dcterms:modified xsi:type="dcterms:W3CDTF">2020-03-31T15:49:23Z</dcterms:modified>
</cp:coreProperties>
</file>