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4"/>
  </p:notesMasterIdLst>
  <p:sldIdLst>
    <p:sldId id="256" r:id="rId2"/>
    <p:sldId id="33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84" r:id="rId13"/>
    <p:sldId id="385" r:id="rId14"/>
    <p:sldId id="366" r:id="rId15"/>
    <p:sldId id="386" r:id="rId16"/>
    <p:sldId id="367" r:id="rId17"/>
    <p:sldId id="369" r:id="rId18"/>
    <p:sldId id="368" r:id="rId19"/>
    <p:sldId id="378" r:id="rId20"/>
    <p:sldId id="373" r:id="rId21"/>
    <p:sldId id="370" r:id="rId22"/>
    <p:sldId id="380" r:id="rId23"/>
    <p:sldId id="375" r:id="rId24"/>
    <p:sldId id="376" r:id="rId25"/>
    <p:sldId id="377" r:id="rId26"/>
    <p:sldId id="383" r:id="rId27"/>
    <p:sldId id="371" r:id="rId28"/>
    <p:sldId id="372" r:id="rId29"/>
    <p:sldId id="356" r:id="rId30"/>
    <p:sldId id="374" r:id="rId31"/>
    <p:sldId id="379" r:id="rId32"/>
    <p:sldId id="283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439" autoAdjust="0"/>
  </p:normalViewPr>
  <p:slideViewPr>
    <p:cSldViewPr snapToGrid="0">
      <p:cViewPr>
        <p:scale>
          <a:sx n="74" d="100"/>
          <a:sy n="74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6098-1B01-48F2-8595-AFBE981992DD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AF85-A846-4C25-AC4D-00CEB9B6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853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38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75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98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974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66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33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448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02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lvl="0" indent="0">
                  <a:buNone/>
                </a:pPr>
                <a:r>
                  <a:rPr lang="hu-HU" sz="12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200" b="1" dirty="0"/>
                  <a:t>)</a:t>
                </a:r>
                <a:r>
                  <a:rPr lang="en-US" sz="12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Igazoljuk, hogy </a:t>
                </a:r>
                <a:r>
                  <a:rPr lang="hu-HU" sz="120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𝐸(𝑥)</a:t>
                </a:r>
                <a:r>
                  <a:rPr lang="hu-HU" sz="1200" i="0">
                    <a:latin typeface="Cambria Math" panose="02040503050406030204" pitchFamily="18" charset="0"/>
                  </a:rPr>
                  <a:t> ≥−4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1200" i="0">
                    <a:latin typeface="Cambria Math" panose="02040503050406030204" pitchFamily="18" charset="0"/>
                  </a:rPr>
                  <a:t>∀</a:t>
                </a:r>
                <a:r>
                  <a:rPr lang="hu-HU" sz="1200" b="0" i="0">
                    <a:latin typeface="Cambria Math" panose="02040503050406030204" pitchFamily="18" charset="0"/>
                  </a:rPr>
                  <a:t> </a:t>
                </a:r>
                <a:r>
                  <a:rPr lang="hu-HU" sz="120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hu-HU" sz="1200" b="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1200" i="0">
                    <a:latin typeface="Cambria Math" panose="02040503050406030204" pitchFamily="18" charset="0"/>
                  </a:rPr>
                  <a:t>ϵ</a:t>
                </a:r>
                <a:r>
                  <a:rPr lang="hu-HU" sz="1200" b="0" i="0">
                    <a:latin typeface="Cambria Math" panose="02040503050406030204" pitchFamily="18" charset="0"/>
                  </a:rPr>
                  <a:t> </a:t>
                </a:r>
                <a:r>
                  <a:rPr lang="hu-HU" sz="1200" i="0">
                    <a:latin typeface="Cambria Math" panose="02040503050406030204" pitchFamily="18" charset="0"/>
                  </a:rPr>
                  <a:t>ℝ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0" indent="0">
                  <a:buNone/>
                </a:pPr>
                <a:r>
                  <a:rPr lang="hu-HU" sz="12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200" b="1" dirty="0"/>
                  <a:t>)</a:t>
                </a:r>
                <a:r>
                  <a:rPr lang="en-US" sz="12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Határozzuk meg az </a:t>
                </a:r>
                <a:r>
                  <a:rPr lang="hu-HU" sz="120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1200" i="0">
                    <a:latin typeface="Cambria Math" panose="02040503050406030204" pitchFamily="18" charset="0"/>
                  </a:rPr>
                  <a:t>ϵ ℕ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értékét úgy, hogy az </a:t>
                </a:r>
                <a:r>
                  <a:rPr lang="hu-HU" sz="120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𝐸(𝑛+1) </a:t>
                </a:r>
                <a:r>
                  <a:rPr lang="hu-HU" sz="1200" i="0">
                    <a:latin typeface="Cambria Math" panose="02040503050406030204" pitchFamily="18" charset="0"/>
                  </a:rPr>
                  <a:t>− </a:t>
                </a:r>
                <a:r>
                  <a:rPr lang="hu-HU" sz="1200" i="0" dirty="0">
                    <a:latin typeface="Cambria Math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𝐸(𝑛)</a:t>
                </a:r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0" indent="0">
                  <a:buNone/>
                </a:pP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különbség a legkisebb háromjegyű páratlan négyzetszám legyen!</a:t>
                </a:r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legkisebb háromjegyű páratlan négyzetszám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244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67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09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0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60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54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04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53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19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173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51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7455F-FBA5-4A90-B774-E7446482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95C6E9-E3B4-43B6-B987-42D9EEEA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9FE47-B186-4C1C-9682-AF7E48ED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753E3-6888-4D19-AB5D-4715BBFE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2CE87-839E-4F74-B37A-5F497F1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9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0EED-8AB1-405E-837D-C4CA98E1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F5FA2-8720-4C67-92FD-F44393D3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283EE8-1170-4A40-B9E9-DCF4256A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7E8D4-CF2B-4B06-BC50-5046501B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6DAC0-950B-457D-A8C6-0BC8B5A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8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E88D82-2D65-441C-BDC1-CC18B1B27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61F54A-FD06-4537-A702-3447ED0A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BA317-DCD1-4767-B889-760CA8F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3702-C118-4B05-96D9-35AF0B09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DDA1A-F275-4C80-B942-F8C3692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E28A4-5FD5-4529-A2B9-605060C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E28E0-21B6-4F52-B97B-1943A57E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DCF86-AE5F-4229-BA2C-E734949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57DA1-1798-4A9B-878B-229839E4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4E162-AD55-45F2-8875-92CBF94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8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54D3-F2CD-4C05-A64B-F79FB646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6E314-5FB8-4CAF-A12B-85B25757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04EBE-488A-4410-AF32-0D5773BF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35BFB-C55A-433A-AFDD-8C6D8C69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2A34-F119-400D-BAF2-366F3E6F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7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C0699-B28E-49FC-87C7-2D304404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01CFD-1E13-4816-A2E7-D3B85707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91CCE-75CD-4E7D-ACA7-77A1B3DE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15036-CB30-41CD-A249-F0D77FDA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AD80-49C9-4AA9-9384-C6BC75F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0BABC-7CAB-4B72-ADB8-3156365E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01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28760-DE21-44F1-ACD6-9E5EB26B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273D1-EFE7-4544-83E4-14169659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D9551F-1B36-4023-AC78-6120B623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2578FC-1615-4AC4-A325-3D6FE262E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15FDC0-140A-41C1-BF37-D2C15F19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2644AF-6DAB-4A5A-AF08-A1ACB5A1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60EB7C-FCE8-42CB-9B43-9B58C15A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543CE-C929-4006-9D2D-FFDF3F4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640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AF8E4-7C35-41B1-9F42-852D8F66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933DE-6B8D-4B35-AFBA-95372871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3356CC-AF20-47F5-A738-21AA7D1D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F14DEB-D096-4915-BDE8-9C6E9F6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66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6F75A0-03B9-4A94-8923-C01E0AC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068FCB-8F3B-487C-97D2-86A28332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24049-54ED-4551-A167-0061DEB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5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991C-17AD-4056-8FA7-6F8FFDEA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BA871-D4EB-458A-93F3-2FC86A8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BCD7C9-B587-4777-BA6A-803E4F2D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F5227-C5D1-4966-A579-9B1373BD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AF48F-9421-4423-8BA5-F7E30300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8587A2-B8E4-4C7B-AE1A-77E112BA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827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DC35E-7D72-4B03-AAA7-BEE0B47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638CC-C2C1-4157-B7AA-34DAD615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C3CAB9-FE6A-45CE-B033-F64E5F55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185D9-2564-4DCC-9F13-BAB61A7F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6E944-F4C0-4FCB-BC4D-E648FF1F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272E1-F181-4659-8849-CF4DA6B0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3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7A9447-4B40-487F-A4A4-E98B8238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CEAC5-B393-4C1F-AB02-9A61C8E6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5296E-9E0F-458D-946E-CCFB2A69C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940B-842A-4408-9DD8-6BDB7E89EAF4}" type="datetimeFigureOut">
              <a:rPr lang="hu-HU" smtClean="0"/>
              <a:t>2020. 05. 24.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80FE8-2CBA-4409-ADD5-93E503E6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8BAF3-4DE2-4373-80D4-8AFDC2F1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3355-BC42-456C-8D38-4726510D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62017"/>
            <a:ext cx="12192000" cy="2387600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Műveletek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betűkkel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jelölt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valós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számokkal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b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rövidített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számítási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képletek</a:t>
            </a:r>
            <a:endParaRPr lang="hu-HU" sz="5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64CB9C-D5D5-4C86-9B14-0019138F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591" y="4516438"/>
            <a:ext cx="9144000" cy="1655762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VIII. osztály számára</a:t>
            </a:r>
          </a:p>
          <a:p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457200" indent="0">
                  <a:buNone/>
                </a:pPr>
                <a:r>
                  <a:rPr lang="en-US" sz="2400" b="1" dirty="0"/>
                  <a:t>4)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=2−2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</a:rPr>
                      <m:t>+1=3−2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r>
                  <a:rPr lang="en-US" sz="2400" b="1" dirty="0"/>
                  <a:t>5)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r>
                  <a:rPr lang="en-US" sz="2400" b="1" dirty="0"/>
                  <a:t>6)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r>
                  <a:rPr lang="en-US" sz="2400" b="1" dirty="0"/>
                  <a:t>7)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=5−3=2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0">
                  <a:buNone/>
                </a:pPr>
                <a:r>
                  <a:rPr lang="en-US" sz="2400" b="1" dirty="0">
                    <a:cs typeface="Times New Roman" panose="02020603050405020304" pitchFamily="18" charset="0"/>
                  </a:rPr>
                  <a:t>8</a:t>
                </a:r>
                <a:r>
                  <a:rPr lang="en-US" sz="2400" b="1" dirty="0"/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rad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:r>
                  <a:rPr lang="hu-HU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3+2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3−2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4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=3+2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3−2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+3−2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=6+2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9−8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6+2=8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lphaLcParenR"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Rövidített számítási képletek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81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6" y="1275843"/>
                <a:ext cx="1102629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tényezőkre bontás olyan eljárás, amelynek során egy algebrai kifejezést szorzattá alakítunk.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Közös tényező kiemelése:  </a:t>
                </a:r>
                <a14:m>
                  <m:oMath xmlns:m="http://schemas.openxmlformats.org/officeDocument/2006/math"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𝒂𝒚</m:t>
                    </m:r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hu-H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u-HU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hu-HU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i="0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i="0" dirty="0" err="1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Példák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46196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/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6196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+mj-lt"/>
                  </a:rPr>
                  <a:t>2</a:t>
                </a:r>
                <a:r>
                  <a:rPr lang="en-US" sz="2400" b="1" i="0" dirty="0">
                    <a:latin typeface="+mj-lt"/>
                  </a:rPr>
                  <a:t>)</a:t>
                </a:r>
                <a:r>
                  <a:rPr lang="en-US" sz="24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3∙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−5)=(2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−5)∙(2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−5+3)=(2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−5)∙(2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−2)=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6196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2∙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−5)∙(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Megjegyzés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Egyszerűsítéskor először a többtagú algebrai kifejezést szorzattá alakítjuk kiemelve a közös tényezőt, és csak azután egyszerűsítünk.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−9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−3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6" y="1275843"/>
                <a:ext cx="11026297" cy="5381467"/>
              </a:xfrm>
              <a:blipFill>
                <a:blip r:embed="rId3"/>
                <a:stretch>
                  <a:fillRect l="-829" t="-906" r="-13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777861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207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9" y="1334293"/>
                <a:ext cx="10797746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Megjegyzés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kiemelt tényezőt írhatjuk a zárójel elé vagy mögé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𝒂𝒚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1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hu-HU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dirty="0" err="1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/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emelünk ki egy algebrai kifejezésből, akkor a zárójelbe a tagokat megváltoztatott előjellel írjuk be.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hu-HU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=−(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hu-HU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u-HU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Példa</a:t>
                </a: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−(2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=−5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9" y="1334293"/>
                <a:ext cx="10797746" cy="5381467"/>
              </a:xfrm>
              <a:blipFill>
                <a:blip r:embed="rId3"/>
                <a:stretch>
                  <a:fillRect l="-847" t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777861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92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96044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5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Közös tényező kiemelése csoportosítással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1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𝒂𝒚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hu-HU" b="1" spc="-3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1" i="1" spc="-3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5146675" lvl="1" indent="-169863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u-HU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u-HU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5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tagokat úgy csoportosítjuk, hogy a zárójelben ugyanaz a kifejezés maradjon, amit közös tényezőként kiemelhetünk.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Ugyanazt a felbontást kapjuk, ha másképp csoportosítunk: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𝒂𝒚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1" i="1" spc="-3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1" i="1" spc="-30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spc="-3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spc="-30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1" i="1" spc="-3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1" i="1" spc="-30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spc="-3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spc="-30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hu-HU" sz="2400" b="1" spc="-3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pc="-3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hu-HU" sz="2400" b="1" i="1" spc="-3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4976813">
                  <a:lnSpc>
                    <a:spcPct val="12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u-HU" sz="2400" b="1" i="1" spc="-3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b="1" i="1" spc="-3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 spc="-3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hu-HU" sz="2400" b="0" i="1" spc="-3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spc="-30" dirty="0"/>
                  <a:t>,  </a:t>
                </a:r>
                <a14:m>
                  <m:oMath xmlns:m="http://schemas.openxmlformats.org/officeDocument/2006/math">
                    <m:r>
                      <a:rPr lang="hu-HU" sz="2400" spc="-30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sz="2400" b="0" i="1" spc="-3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b="0" i="0" spc="-3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spc="-3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pc="-3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spc="-3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hu-HU" sz="2400" spc="-30" dirty="0"/>
              </a:p>
              <a:p>
                <a:pPr marL="0" indent="0">
                  <a:lnSpc>
                    <a:spcPct val="120000"/>
                  </a:lnSpc>
                  <a:spcBef>
                    <a:spcPts val="5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Példa</a:t>
                </a:r>
                <a:endParaRPr lang="hu-HU" sz="2400" b="1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960447" cy="5381467"/>
              </a:xfrm>
              <a:blipFill>
                <a:blip r:embed="rId3"/>
                <a:stretch>
                  <a:fillRect l="-834" t="-340" r="-10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777861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28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1058767" cy="441181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rövidített számítási képletek alkalmazása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hu-HU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hu-HU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hu-HU" b="1" i="1" dirty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hu-HU" b="1" i="1" dirty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1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hu-HU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hu-HU" b="1" i="1" dirty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Példák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/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−25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/>
                  <a:t>)</a:t>
                </a:r>
                <a:r>
                  <a:rPr lang="hu-HU" sz="2400" b="1" dirty="0"/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−2∙2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400" dirty="0">
                  <a:latin typeface="Cambria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/>
                  <a:t>)</a:t>
                </a:r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2∙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3+5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1058767" cy="4411817"/>
              </a:xfrm>
              <a:blipFill>
                <a:blip r:embed="rId2"/>
                <a:stretch>
                  <a:fillRect l="-827" t="-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86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4"/>
                <a:ext cx="11153885" cy="3490512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Másodfokú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trinom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felbontása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u-HU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hu-HU" b="1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u-HU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hu-HU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hu-HU" dirty="0">
                  <a:latin typeface="Cambria" panose="02040503050406030204" pitchFamily="18" charset="0"/>
                </a:endParaRP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Példák</a:t>
                </a:r>
                <a:endParaRPr lang="hu-HU" b="1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/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−13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+36=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+36=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−9∙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:pPr marL="7969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/>
                  <a:t>)</a:t>
                </a:r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−12=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−12=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−3∙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:pPr marL="796925" indent="-33972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4"/>
                <a:ext cx="11153885" cy="3490512"/>
              </a:xfrm>
              <a:blipFill>
                <a:blip r:embed="rId2"/>
                <a:stretch>
                  <a:fillRect l="-820" t="-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570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7" y="1233576"/>
                <a:ext cx="11107932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defTabSz="1143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Más tényezőre bontási módszerek</a:t>
                </a:r>
              </a:p>
              <a:p>
                <a:pPr marL="0" indent="0" defTabSz="1143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 Math" panose="02040503050406030204" pitchFamily="18" charset="0"/>
                  </a:rPr>
                  <a:t>Egy tagot felbontunk kettő összegére</a:t>
                </a:r>
              </a:p>
              <a:p>
                <a:pPr marL="457200" indent="0" defTabSz="11430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u-HU" sz="2400" b="1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+5=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+5=2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−5∙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:pPr marL="796925" indent="-339725" defTabSz="11430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hu-HU" sz="2400" i="1" dirty="0">
                  <a:latin typeface="Cambria Math"/>
                </a:endParaRPr>
              </a:p>
              <a:p>
                <a:pPr marL="4572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−4=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+1−5=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96925" indent="-339725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−1−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hu-HU" sz="2400" i="1" dirty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−1+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hu-HU" sz="2400" i="1" dirty="0">
                  <a:latin typeface="Cambria Math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 Math"/>
                  </a:rPr>
                  <a:t>Képlethez hasonló összefüggést keresünk  </a:t>
                </a:r>
              </a:p>
              <a:p>
                <a:pPr marL="45720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86201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ismeretlent tartalmazó tagot hozzáadunk és kivonunk az összegből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4572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/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30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pc="-3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b="0" i="1" spc="-3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pc="-30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hu-HU" sz="2400" b="0" i="1" spc="-3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pc="-3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pc="-3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+1−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pc="-30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pc="-30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spc="-30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spc="-3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pc="-3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spc="-3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96925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pc="-30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pc="-30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hu-HU" sz="2400" b="0" i="1" spc="-3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pc="-30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spc="-30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pc="-30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hu-HU" sz="2400" b="0" i="1" spc="-3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0" spc="-3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spc="-3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pc="-30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 spc="-30" dirty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spc="-30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pc="-30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spc="-3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spc="-30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spc="-3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7" y="1233576"/>
                <a:ext cx="11107932" cy="5381467"/>
              </a:xfrm>
              <a:blipFill>
                <a:blip r:embed="rId2"/>
                <a:stretch>
                  <a:fillRect l="-823" t="-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Tényezőkre bontási módszerek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040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számítsuk 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értékét!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4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 dirty="0" err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8  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=32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sz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tsuk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ki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az</m:t>
                    </m:r>
                    <m: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szorzat értékét!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egyenlőséget négyzetre emelve az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=64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összefüggést kapjuk, melyben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helyett 32-t írunk, így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|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⟹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b="1" i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>
                <a:blip r:embed="rId2"/>
                <a:stretch>
                  <a:fillRect l="-847" t="-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04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459025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</a:p>
              <a:p>
                <a:pPr marL="0" lv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Tudva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számítsuk ki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értékét!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egyenlőség mindkét oldalát négyzetre emelve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</a:rPr>
                  <a:t>azt kapjuk, hogy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16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u-HU" sz="2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u-HU" sz="24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+2∙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+2+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4590257"/>
              </a:xfrm>
              <a:blipFill>
                <a:blip r:embed="rId2"/>
                <a:stretch>
                  <a:fillRect l="-847" t="-1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47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7" y="1334293"/>
                <a:ext cx="11121993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Számítsuk ki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egyenlet valós megoldásainak számtani közepét!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Szorzattá alakítjuk az egyenlet bal oldalán szereplő összeget, és felhasználjuk a következő állítást:  </a:t>
                </a:r>
                <a:r>
                  <a:rPr lang="hu-HU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szorzat értéke 0, ha bármelyik szorzótényezője 0.</a:t>
                </a:r>
                <a:endParaRPr lang="en-U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=0⇔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=0⇔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Innen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=0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vagy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−2=0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vagy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Így az egyenlet megoldásai: 0, 2 és 4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számtani középarányos: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u-HU" sz="2400" b="1" i="1" spc="-2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hu-HU" sz="2400" b="1" i="1" spc="-20" dirty="0" err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pc="-20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u-HU" sz="2400" b="1" i="1" spc="-20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spc="-2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hu-HU" sz="2400" i="1" spc="-20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b="0" i="1" spc="-2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 spc="-2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 spc="-2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pc="-2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hu-HU" sz="2400" i="1" spc="-20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 spc="-2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 spc="-2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 spc="-2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hu-HU" sz="2400" i="1" spc="-20" dirty="0" err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 spc="-20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400" i="1" spc="-20" dirty="0" err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spc="-2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spc="-2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spc="-2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b="0" i="0" spc="-2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spc="-2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hu-HU" sz="2400" spc="-2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pc="-2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spc="-2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  <m:r>
                      <a:rPr lang="hu-HU" sz="2400" b="0" i="0" spc="-2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spc="-2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egyenlet megoldásainak számtani középarányosa: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0+2+4</m:t>
                        </m:r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7" y="1334293"/>
                <a:ext cx="11121993" cy="5381467"/>
              </a:xfrm>
              <a:blipFill>
                <a:blip r:embed="rId2"/>
                <a:stretch>
                  <a:fillRect l="-822" t="-793" r="-2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5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Tartalom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28" y="1334294"/>
            <a:ext cx="10797743" cy="4207993"/>
          </a:xfrm>
          <a:noFill/>
          <a:ln>
            <a:noFill/>
          </a:ln>
        </p:spPr>
        <p:txBody>
          <a:bodyPr lIns="91440" rIns="91440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Műveletek betűkkel jelölt valós számokkal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Rövidített számítási képletek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Tényezőkre bontási módszerek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Megoldott feladatok</a:t>
            </a:r>
          </a:p>
          <a:p>
            <a:pPr marL="514350" indent="-514350">
              <a:lnSpc>
                <a:spcPct val="15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Házi feladat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D1B8FCA-F4E0-46AB-8114-CB3EEA678BE8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57B5CB0-EAD8-4E09-935B-D9AC04818A0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175396D-DE52-4CA2-9A71-34A829F83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A3E54CD-AEE6-4063-90B9-30F785283A1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CA74519-0190-49F3-8418-8A5D696009F4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A3B966-60AB-4598-B3FC-83DA397D0A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8D2271A-4D06-4469-861F-7766322AA7FE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4F77D81-2E68-411B-BCE8-E34DD05E2291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ECF5BAF-141F-4CD3-8112-D2CBADC3ED6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38CEFE5-D750-4E7D-A317-410DB47F3F6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38DDEBAC-5E24-4E78-AF0A-C47B1E478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1EB592C-9F0A-4741-9F27-818A543D11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1A515DE-E36B-4937-B01C-FA69D772FBB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A8A8768-695A-4869-B387-EFD4F9943301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8C41237-D9D4-48BC-A873-CAE6E5E9E1B6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2F295EA-F9BE-45C2-86E8-ADE27A0C5D2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C3A968C-5A21-46F6-8915-12900894E4D1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6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+25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Igazoljuk, hogy az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 nem függ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-től!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hu-HU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⟹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≥−1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≤5⟹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+1|=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 é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−5|=−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+5 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6, tehát a kifejezés nem függ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értékétől.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Felhasználtuk, hogy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és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u-HU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ha</m:t>
                              </m:r>
                              <m:r>
                                <a:rPr lang="hu-HU" sz="240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hu-HU" sz="24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ha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>
                <a:blip r:embed="rId2"/>
                <a:stretch>
                  <a:fillRect l="-847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47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707" y="1334293"/>
                <a:ext cx="11090093" cy="481885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)=9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sz="2400" dirty="0"/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Mutassuk ki,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természetes szám!</a:t>
                </a:r>
                <a:r>
                  <a:rPr lang="en-US" sz="2400" dirty="0"/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/>
                  <a:t>)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-339725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+9−3∙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-339725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+9−  3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+12−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−12⟹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/>
                  <a:t>)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/>
                  <a:t>)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alpont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alapj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∙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9−5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9+5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=81−75=6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természetes szám.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707" y="1334293"/>
                <a:ext cx="11090093" cy="4818857"/>
              </a:xfrm>
              <a:blipFill>
                <a:blip r:embed="rId3"/>
                <a:stretch>
                  <a:fillRect l="-824" t="-1013" r="-769" b="-5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40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18042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846" y="1247446"/>
                <a:ext cx="10801907" cy="486302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hu-HU" sz="22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2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2∙</m:t>
                        </m:r>
                        <m:d>
                          <m:dPr>
                            <m:ctrlPr>
                              <a:rPr lang="en-US" sz="22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200" i="1" dirty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2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−31</m:t>
                    </m:r>
                  </m:oMath>
                </a14:m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kifejezés, ahol </a:t>
                </a:r>
                <a14:m>
                  <m:oMath xmlns:m="http://schemas.openxmlformats.org/officeDocument/2006/math">
                    <m:r>
                      <a:rPr lang="hu-H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Számítsuk ki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m:rPr>
                        <m:nor/>
                      </m:rPr>
                      <a:rPr lang="hu-HU" sz="22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ahol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(1)−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(2)+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(3)−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(4)+…−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(2020)</m:t>
                    </m:r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u-HU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az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val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sz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m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abszol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rt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k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jel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200">
                        <a:latin typeface="Cambria Math" panose="02040503050406030204" pitchFamily="18" charset="0"/>
                      </a:rPr>
                      <m:t>li</m:t>
                    </m:r>
                    <m:r>
                      <a:rPr lang="hu-HU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hu-HU" sz="2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+4−31=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</a:endParaRPr>
              </a:p>
              <a:p>
                <a:pPr marL="682625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+18−3</m:t>
                      </m:r>
                      <m:sSup>
                        <m:sSup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+9+</m:t>
                      </m:r>
                      <m:sSup>
                        <m:sSup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−27=2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hu-HU" sz="2200">
                          <a:latin typeface="Cambria Math" panose="02040503050406030204" pitchFamily="18" charset="0"/>
                        </a:rPr>
                        <m:t>=2∙1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hu-HU" sz="2200">
                          <a:latin typeface="Cambria Math" panose="02040503050406030204" pitchFamily="18" charset="0"/>
                        </a:rPr>
                        <m:t>=2∙2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hu-HU" sz="2200">
                          <a:latin typeface="Cambria Math" panose="02040503050406030204" pitchFamily="18" charset="0"/>
                        </a:rPr>
                        <m:t>=2∙3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hu-HU" sz="2200">
                          <a:latin typeface="Cambria Math" panose="02040503050406030204" pitchFamily="18" charset="0"/>
                        </a:rPr>
                        <m:t>=2∙4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∙∙∙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846" y="1247446"/>
                <a:ext cx="10801907" cy="4863027"/>
              </a:xfrm>
              <a:blipFill>
                <a:blip r:embed="rId3"/>
                <a:stretch>
                  <a:fillRect l="-734" t="-878" r="-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xmlns="" id="{189DC321-B7D4-475E-AF60-1BC7AF7002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1646" y="4023135"/>
                <a:ext cx="8111613" cy="2237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8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u-HU" sz="8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(1)−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(2)+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(3)−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(4)+…+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(2019)−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(2020)</m:t>
                      </m:r>
                      <m:r>
                        <a:rPr lang="en-US" sz="8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8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8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>
                          <a:latin typeface="Cambria Math" panose="02040503050406030204" pitchFamily="18" charset="0"/>
                        </a:rPr>
                        <m:t>2∙</m:t>
                      </m:r>
                      <m:d>
                        <m:dPr>
                          <m:ctrlPr>
                            <a:rPr lang="en-US" sz="8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80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sz="8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800">
                              <a:latin typeface="Cambria Math" panose="02040503050406030204" pitchFamily="18" charset="0"/>
                            </a:rPr>
                            <m:t>4+…</m:t>
                          </m:r>
                          <m:r>
                            <a:rPr lang="hu-HU" sz="8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800">
                              <a:latin typeface="Cambria Math" panose="02040503050406030204" pitchFamily="18" charset="0"/>
                            </a:rPr>
                            <m:t>2019</m:t>
                          </m:r>
                          <m:r>
                            <a:rPr lang="hu-HU" sz="8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800">
                              <a:latin typeface="Cambria Math" panose="02040503050406030204" pitchFamily="18" charset="0"/>
                            </a:rPr>
                            <m:t>2020</m:t>
                          </m:r>
                        </m:e>
                      </m:d>
                      <m:r>
                        <a:rPr lang="hu-HU" sz="8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8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88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>
                          <a:latin typeface="Cambria Math" panose="02040503050406030204" pitchFamily="18" charset="0"/>
                        </a:rPr>
                        <m:t>2∙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8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88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8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88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r>
                                <a:rPr lang="hu-HU" sz="8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8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2019</m:t>
                              </m:r>
                              <m:r>
                                <a:rPr lang="hu-HU" sz="8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8800">
                                  <a:latin typeface="Cambria Math" panose="02040503050406030204" pitchFamily="18" charset="0"/>
                                </a:rPr>
                                <m:t>2020</m:t>
                              </m:r>
                            </m:e>
                          </m:d>
                        </m:e>
                      </m:d>
                      <m:r>
                        <a:rPr lang="hu-HU" sz="8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880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en-US" sz="9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2∙(−1−1−…−1) =2∙(−1010)=−2020</m:t>
                      </m:r>
                      <m:r>
                        <a:rPr lang="hu-HU" sz="8800" i="1" dirty="0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sz="880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hu-HU" sz="88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u-HU" sz="8800" i="1" dirty="0">
                          <a:latin typeface="Cambria Math" panose="02040503050406030204" pitchFamily="18" charset="0"/>
                        </a:rPr>
                        <m:t>|=2020.</m:t>
                      </m:r>
                    </m:oMath>
                  </m:oMathPara>
                </a14:m>
                <a:endParaRPr lang="en-US" sz="8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89DC321-B7D4-475E-AF60-1BC7AF700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46" y="4023135"/>
                <a:ext cx="8111613" cy="223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05672CD-42C7-47F4-921B-84BF4276EA2D}"/>
                  </a:ext>
                </a:extLst>
              </p:cNvPr>
              <p:cNvSpPr/>
              <p:nvPr/>
            </p:nvSpPr>
            <p:spPr>
              <a:xfrm>
                <a:off x="280391" y="5712905"/>
                <a:ext cx="26404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200">
                              <a:latin typeface="Cambria Math" panose="02040503050406030204" pitchFamily="18" charset="0"/>
                            </a:rPr>
                            <m:t>2020</m:t>
                          </m:r>
                        </m:e>
                      </m:d>
                      <m:r>
                        <a:rPr lang="hu-HU" sz="2200">
                          <a:latin typeface="Cambria Math" panose="02040503050406030204" pitchFamily="18" charset="0"/>
                        </a:rPr>
                        <m:t>=2∙2020</m:t>
                      </m:r>
                    </m:oMath>
                  </m:oMathPara>
                </a14:m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5672CD-42C7-47F4-921B-84BF4276E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1" y="5712905"/>
                <a:ext cx="2640403" cy="430887"/>
              </a:xfrm>
              <a:prstGeom prst="rect">
                <a:avLst/>
              </a:prstGeom>
              <a:blipFill>
                <a:blip r:embed="rId5"/>
                <a:stretch>
                  <a:fillRect l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F98D6C-2BED-4BFF-A0A6-22EE69E30A93}"/>
              </a:ext>
            </a:extLst>
          </p:cNvPr>
          <p:cNvGrpSpPr/>
          <p:nvPr/>
        </p:nvGrpSpPr>
        <p:grpSpPr>
          <a:xfrm>
            <a:off x="2691540" y="4109634"/>
            <a:ext cx="1355796" cy="1920240"/>
            <a:chOff x="2691540" y="4023135"/>
            <a:chExt cx="1355796" cy="1920240"/>
          </a:xfrm>
        </p:grpSpPr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xmlns="" id="{A2ACEECE-F5E2-4AA8-8ADE-F40B81C84329}"/>
                </a:ext>
              </a:extLst>
            </p:cNvPr>
            <p:cNvSpPr/>
            <p:nvPr/>
          </p:nvSpPr>
          <p:spPr>
            <a:xfrm>
              <a:off x="2743080" y="4023135"/>
              <a:ext cx="239677" cy="1920240"/>
            </a:xfrm>
            <a:prstGeom prst="rightBrace">
              <a:avLst>
                <a:gd name="adj1" fmla="val 65833"/>
                <a:gd name="adj2" fmla="val 49105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00FA60A0-35C1-44DE-8078-3FF45EB16658}"/>
                    </a:ext>
                  </a:extLst>
                </p:cNvPr>
                <p:cNvSpPr/>
                <p:nvPr/>
              </p:nvSpPr>
              <p:spPr>
                <a:xfrm rot="19147229">
                  <a:off x="2691540" y="4414761"/>
                  <a:ext cx="135579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200" b="0" i="1" dirty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0FA60A0-35C1-44DE-8078-3FF45EB166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7229">
                  <a:off x="2691540" y="4414761"/>
                  <a:ext cx="135579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EE807D5-6AFC-4DD1-8411-257FDF51A8F4}"/>
              </a:ext>
            </a:extLst>
          </p:cNvPr>
          <p:cNvGrpSpPr/>
          <p:nvPr/>
        </p:nvGrpSpPr>
        <p:grpSpPr>
          <a:xfrm>
            <a:off x="3711705" y="5272138"/>
            <a:ext cx="7584459" cy="604715"/>
            <a:chOff x="3711705" y="5121663"/>
            <a:chExt cx="7584459" cy="60471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C2BC59F1-BC9F-47F4-887F-09E129CAFE3B}"/>
                </a:ext>
              </a:extLst>
            </p:cNvPr>
            <p:cNvCxnSpPr>
              <a:cxnSpLocks/>
            </p:cNvCxnSpPr>
            <p:nvPr/>
          </p:nvCxnSpPr>
          <p:spPr>
            <a:xfrm>
              <a:off x="6699981" y="5521201"/>
              <a:ext cx="0" cy="20517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A75FE93B-3A92-4BA5-B2F3-4C5C4FB90675}"/>
                    </a:ext>
                  </a:extLst>
                </p:cNvPr>
                <p:cNvSpPr/>
                <p:nvPr/>
              </p:nvSpPr>
              <p:spPr>
                <a:xfrm>
                  <a:off x="3711705" y="5121663"/>
                  <a:ext cx="7584459" cy="394147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2020 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sz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1010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lesz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é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mindegyik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rban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lev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ő 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nbs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é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rt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  <m:r>
                        <a:rPr lang="hu-H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</m:oMath>
                  </a14:m>
                  <a:r>
                    <a:rPr lang="hu-HU" dirty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75FE93B-3A92-4BA5-B2F3-4C5C4FB906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705" y="5121663"/>
                  <a:ext cx="7584459" cy="394147"/>
                </a:xfrm>
                <a:prstGeom prst="rect">
                  <a:avLst/>
                </a:prstGeom>
                <a:blipFill>
                  <a:blip r:embed="rId7"/>
                  <a:stretch>
                    <a:fillRect t="-1471" r="-80" b="-19118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038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7" y="1334293"/>
                <a:ext cx="11060441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den>
                        </m:f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=42420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+1−3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 spc="-2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2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2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+1−3</m:t>
                    </m:r>
                    <m:sSup>
                      <m:sSupPr>
                        <m:ctrlPr>
                          <a:rPr lang="en-US" sz="2400" i="1" spc="-2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2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2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+18−</m:t>
                    </m:r>
                    <m:sSup>
                      <m:sSupPr>
                        <m:ctrlPr>
                          <a:rPr lang="en-US" sz="2400" i="1" spc="-20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spc="-2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2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+2 = 21 </m:t>
                    </m:r>
                    <m:r>
                      <a:rPr lang="hu-HU" sz="2400" spc="-20">
                        <a:latin typeface="Cambria Math" panose="02040503050406030204" pitchFamily="18" charset="0"/>
                      </a:rPr>
                      <m:t>⟹</m:t>
                    </m:r>
                    <m:r>
                      <a:rPr lang="hu-HU" sz="2400" b="0" i="0" spc="-2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kifejezés nem függ </a:t>
                </a:r>
                <a14:m>
                  <m:oMath xmlns:m="http://schemas.openxmlformats.org/officeDocument/2006/math">
                    <m:r>
                      <a:rPr lang="hu-HU" sz="2400" i="1" spc="-2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-től. </a:t>
                </a:r>
                <a:endParaRPr lang="en-US" sz="2400" spc="-2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=21,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=21,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=21, …,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Az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összegben 2020 tag van, ezért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0481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den>
                        </m:f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=2020∙21=42420.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7" y="1334293"/>
                <a:ext cx="11060441" cy="5381467"/>
              </a:xfrm>
              <a:blipFill>
                <a:blip r:embed="rId3"/>
                <a:stretch>
                  <a:fillRect l="-826" t="-906" r="-2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6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43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217891"/>
                <a:ext cx="10797745" cy="5497870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Mutassuk ki, hogy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1∙5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2∙6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3∙7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+…+ 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98∙102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=5047.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−7=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905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−2−4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+9−17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−7=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905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Cambria" panose="02040503050406030204" pitchFamily="18" charset="0"/>
                </a:endParaRPr>
              </a:p>
              <a:p>
                <a:pPr marL="6905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anose="02040503050406030204" pitchFamily="18" charset="0"/>
                </a:endParaRPr>
              </a:p>
              <a:p>
                <a:pPr marL="6905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hu-HU" sz="160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1∙5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2∙6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3∙7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</a:rPr>
                      <m:t>+…+ 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98∙102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1∙3∙5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1∙5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2∙4∙6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2∙6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3∙5∙7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5∙7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</a:rPr>
                          <m:t>98∙100∙102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</a:rPr>
                          <m:t>98∙102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3+4+5+…+100=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100∙101</m:t>
                          </m:r>
                        </m:num>
                        <m:den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4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hu-HU" sz="2400">
                          <a:latin typeface="Cambria Math" panose="02040503050406030204" pitchFamily="18" charset="0"/>
                        </a:rPr>
                        <m:t>=5050−3=5047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217891"/>
                <a:ext cx="10797745" cy="5497870"/>
              </a:xfrm>
              <a:blipFill>
                <a:blip r:embed="rId3"/>
                <a:stretch>
                  <a:fillRect l="-847" t="-776" r="-1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0403A1-FBC7-4F58-AE17-26F1FD0162EA}"/>
              </a:ext>
            </a:extLst>
          </p:cNvPr>
          <p:cNvGrpSpPr/>
          <p:nvPr/>
        </p:nvGrpSpPr>
        <p:grpSpPr>
          <a:xfrm>
            <a:off x="3127476" y="4333516"/>
            <a:ext cx="3474720" cy="856460"/>
            <a:chOff x="3116843" y="4333516"/>
            <a:chExt cx="3474720" cy="856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76F0FAEC-D0B1-40E1-A4F4-6F3226B7E37F}"/>
                    </a:ext>
                  </a:extLst>
                </p:cNvPr>
                <p:cNvSpPr/>
                <p:nvPr/>
              </p:nvSpPr>
              <p:spPr>
                <a:xfrm>
                  <a:off x="3116843" y="4333516"/>
                  <a:ext cx="3474720" cy="400110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hu-HU" sz="2000" dirty="0">
                      <a:ln w="9525">
                        <a:noFill/>
                      </a:ln>
                      <a:solidFill>
                        <a:srgbClr val="0070C0"/>
                      </a:solidFill>
                      <a:ea typeface="Cambria" panose="02040503050406030204" pitchFamily="18" charset="0"/>
                    </a:rPr>
                    <a:t>mivel </a:t>
                  </a:r>
                  <a14:m>
                    <m:oMath xmlns:m="http://schemas.openxmlformats.org/officeDocument/2006/math">
                      <m:r>
                        <a:rPr lang="hu-HU" sz="2000" b="0" i="1" dirty="0" smtClean="0">
                          <a:ln w="9525">
                            <a:noFill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00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b="0" i="1" dirty="0">
                          <a:ln w="9525">
                            <a:noFill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hu-HU" sz="2000" b="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000" b="0" i="1" dirty="0">
                          <a:ln w="9525">
                            <a:noFill/>
                          </a:ln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u-HU" sz="200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hu-HU" sz="2000" b="0" i="1" dirty="0">
                              <a:ln w="9525">
                                <a:noFill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a14:m>
                  <a:endParaRPr lang="en-US" sz="2000" dirty="0">
                    <a:ln w="9525">
                      <a:noFill/>
                    </a:ln>
                    <a:solidFill>
                      <a:srgbClr val="0070C0"/>
                    </a:solidFill>
                    <a:latin typeface="Cambria Math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6F0FAEC-D0B1-40E1-A4F4-6F3226B7E3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843" y="4333516"/>
                  <a:ext cx="3474720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98" t="-7246" b="-2173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174425A-2E19-4C42-9B49-638214C754FE}"/>
                </a:ext>
              </a:extLst>
            </p:cNvPr>
            <p:cNvCxnSpPr/>
            <p:nvPr/>
          </p:nvCxnSpPr>
          <p:spPr>
            <a:xfrm>
              <a:off x="4854203" y="4801558"/>
              <a:ext cx="0" cy="38841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98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18042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862" y="1362275"/>
                <a:ext cx="11354762" cy="4863027"/>
              </a:xfrm>
              <a:noFill/>
              <a:ln>
                <a:noFill/>
              </a:ln>
            </p:spPr>
            <p:txBody>
              <a:bodyPr lIns="91440" rIns="91440"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hu-HU" sz="2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spc="-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</a:t>
                </a:r>
                <a:r>
                  <a:rPr lang="en-US" sz="2600" spc="-5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600" spc="-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pc="-5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spc="-50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pc="-5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spc="-50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pc="-50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600" i="1" spc="-50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600" i="1" spc="-50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 spc="-50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pc="-50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−8  </m:t>
                    </m:r>
                  </m:oMath>
                </a14:m>
                <a:r>
                  <a:rPr lang="hu-HU" sz="2600" spc="-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kifejezés, ahol </a:t>
                </a:r>
                <a14:m>
                  <m:oMath xmlns:m="http://schemas.openxmlformats.org/officeDocument/2006/math"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b="0" i="0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 </m:t>
                    </m:r>
                  </m:oMath>
                </a14:m>
                <a:endParaRPr lang="en-US" sz="2600" spc="-5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600" spc="-5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Igazoljuk, hogy az </a:t>
                </a:r>
                <a14:m>
                  <m:oMath xmlns:m="http://schemas.openxmlformats.org/officeDocument/2006/math"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spc="-50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 spc="-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600" b="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spc="-50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pc="-50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600" i="1" spc="-5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mok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rtani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term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szetes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hu-HU" sz="26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b="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eset</m:t>
                    </m:r>
                    <m: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b="0" i="0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600" spc="-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spc="-5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+1−3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−8=</m:t>
                      </m:r>
                    </m:oMath>
                  </m:oMathPara>
                </a14:m>
                <a:endParaRPr lang="hu-HU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2625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−6−3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+6=2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és mindkettő szigorúan pozitív.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mértani középarányos: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6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hu-HU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600" b="1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  <m:r>
                          <a:rPr lang="hu-HU" sz="2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hu-HU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 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é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6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6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6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u-HU" sz="2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862" y="1362275"/>
                <a:ext cx="11354762" cy="4863027"/>
              </a:xfrm>
              <a:blipFill>
                <a:blip r:embed="rId3"/>
                <a:stretch>
                  <a:fillRect l="-805"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225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18042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noFill/>
              <a:ln>
                <a:noFill/>
              </a:ln>
            </p:spPr>
            <p:txBody>
              <a:bodyPr lIns="91440" rIns="91440"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</a:t>
                </a:r>
                <a:r>
                  <a:rPr lang="en-US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kifejezés, ahol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hu-HU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Határozzuk meg az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𝑁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rt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tudva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hogy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kifejezés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6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szorzat alakban írható.</a:t>
                </a:r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+9+</m:t>
                      </m:r>
                      <m:sSup>
                        <m:sSupPr>
                          <m:ctrlPr>
                            <a:rPr lang="en-US" sz="26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−4+1=</m:t>
                      </m:r>
                      <m:sSup>
                        <m:sSup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+6=</m:t>
                      </m:r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597025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)=(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hu-HU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600" i="1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15888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ea typeface="Cambria" panose="02040503050406030204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𝐸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+2)∙(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é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𝑁</m:t>
                      </m:r>
                      <m:r>
                        <a:rPr lang="hu-HU" sz="26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u-HU" sz="2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blipFill>
                <a:blip r:embed="rId3"/>
                <a:stretch>
                  <a:fillRect l="-847" t="-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10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888078" cy="4734869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Igazoljuk,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esetén!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+1−2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−1+2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888078" cy="4734869"/>
              </a:xfrm>
              <a:blipFill>
                <a:blip r:embed="rId3"/>
                <a:stretch>
                  <a:fillRect l="-840" t="-1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27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4"/>
                <a:ext cx="10797745" cy="4877518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≥−4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≥−4, ∀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39725" lv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⇔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+4≥0,  ∀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≥0, ∀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ami igaz, mert bármely teljes négyzet nagyobb vagy egyenlő 0-val.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/>
                  <a:t>)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+1−4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339725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⟹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legkisebb háromjegyű páratlan négyzetszám</a:t>
                </a:r>
                <a:r>
                  <a:rPr lang="en-US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121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át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3=121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=62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4"/>
                <a:ext cx="10797745" cy="4877518"/>
              </a:xfrm>
              <a:blipFill>
                <a:blip r:embed="rId3"/>
                <a:stretch>
                  <a:fillRect l="-847" t="-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6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99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6" y="18042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hu-HU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feladat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téglatest teljes felszíne 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hu-H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élei hosszának összege pedig 40 cm. Számítsuk ki a testátló hosszát!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Legyenek a téglatest méretei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szigorúan pozitív valós számok.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Tudjuk,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pc="-2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u-HU" sz="2400" b="1" i="1" spc="-2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hu-HU" sz="2400" b="1" i="1" spc="-2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hu-HU" sz="2400" spc="-2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0" spc="-2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az élek hosszának összege </a:t>
                </a:r>
                <a14:m>
                  <m:oMath xmlns:m="http://schemas.openxmlformats.org/officeDocument/2006/math">
                    <m:r>
                      <a:rPr lang="hu-HU" sz="2400" i="1" spc="-20" dirty="0" smtClean="0">
                        <a:latin typeface="Cambria Math" panose="02040503050406030204" pitchFamily="18" charset="0"/>
                      </a:rPr>
                      <m:t>4∙</m:t>
                    </m:r>
                    <m:r>
                      <a:rPr lang="en-US" sz="2400" i="1" spc="-2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 spc="-20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 spc="-20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spc="-20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 spc="-20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spc="-20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400" i="1" spc="-2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spc="-2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továbbiakban a feladat algebrai számításokkal oldható meg.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fenti összefüggésekbe behelyettesítve a feladat adatait a következőket kapjuk: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𝑎𝑐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36.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846" y="1362275"/>
                <a:ext cx="10797746" cy="4863027"/>
              </a:xfrm>
              <a:blipFill>
                <a:blip r:embed="rId2"/>
                <a:stretch>
                  <a:fillRect l="-847" t="-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5BE587-BE28-4F06-A44D-136B5B51F1BD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24B223B-AD4F-4CC9-9D18-8B548E70D94C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9D7AB60-2AAD-4A47-98DA-CB013A161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3F368F-FC0C-432C-BBE0-A070889570B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0C95C7E-B155-424C-AC7D-3011E86580D7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3F38303-94D4-44A1-BD47-162E2C20A42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B55C9A-5D36-4EB1-8ACA-DB545E9D31FB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AB61591-2E22-4A76-8745-87067D174E7B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28C5CB7-A6AD-4514-96F5-0551C8FDBA4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D41AA4B-AF67-44FF-ACA5-A92EB5756EA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A81574A9-6A9C-431F-8400-F2C6F79B4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0BF5F43-EFDC-45D3-B41E-14C1B7A4EB8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95CF411-653A-453E-8368-5AF190CDBA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5EF5806-55D4-4BA1-BCCA-502873EEE9A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EE5C798-A94D-4990-AE57-3C74BC5DA0D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37D43E4-ADAF-49B7-B65B-CFD6E28C29A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4FF1D4F-831E-4EE6-9216-76A20E9679A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277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24462"/>
                <a:ext cx="10797745" cy="4681496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műveletekben a valós számokat betűkkel jelöljük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öbb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betű vagy egy kifejezés is jelölhet valós számot.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400" b="1" i="0" dirty="0" smtClean="0">
                          <a:latin typeface="Cambria Math" panose="02040503050406030204" pitchFamily="18" charset="0"/>
                          <a:ea typeface="Cambria Math"/>
                        </a:rPr>
                        <m:t>𝟓</m:t>
                      </m:r>
                      <m:r>
                        <a:rPr lang="hu-HU" sz="2400" b="1" i="0" dirty="0" smtClean="0">
                          <a:latin typeface="Cambria Math" panose="02040503050406030204" pitchFamily="18" charset="0"/>
                          <a:ea typeface="Cambria Math"/>
                        </a:rPr>
                        <m:t>      ∙    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   =         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𝟓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               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Egytagú algebrai kifejezés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monom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hu-HU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betűkkel jelölt számok összeadását és kivonását tartalmazó műveletsort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algebrai összeg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 nevezzük.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Kéttagú algebrai kifejezés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binom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−5</m:t>
                    </m:r>
                    <m:rad>
                      <m:radPr>
                        <m:degHide m:val="on"/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Többtagú algebrai kifejezés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polinom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24462"/>
                <a:ext cx="10797745" cy="4681496"/>
              </a:xfrm>
              <a:blipFill>
                <a:blip r:embed="rId3"/>
                <a:stretch>
                  <a:fillRect l="-847" t="-391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797748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hu-HU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etűkkel</a:t>
            </a: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jelölt valós számok</a:t>
            </a:r>
            <a:endParaRPr lang="hu-HU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4422273" y="2694757"/>
            <a:ext cx="0" cy="38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631448" y="2705486"/>
            <a:ext cx="0" cy="38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17301" y="2716215"/>
            <a:ext cx="0" cy="38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F7B0CD-FBA6-4B6C-80D5-3E6D4ABD88E1}"/>
              </a:ext>
            </a:extLst>
          </p:cNvPr>
          <p:cNvSpPr/>
          <p:nvPr/>
        </p:nvSpPr>
        <p:spPr>
          <a:xfrm>
            <a:off x="3410407" y="3109799"/>
            <a:ext cx="160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együttható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DE188B-3F16-44A8-8DEF-F8297A4A57E1}"/>
              </a:ext>
            </a:extLst>
          </p:cNvPr>
          <p:cNvSpPr/>
          <p:nvPr/>
        </p:nvSpPr>
        <p:spPr>
          <a:xfrm>
            <a:off x="5064576" y="3109798"/>
            <a:ext cx="139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betűrész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7ABB20-A2BF-4A1E-A697-8EDD579CF8FA}"/>
              </a:ext>
            </a:extLst>
          </p:cNvPr>
          <p:cNvSpPr/>
          <p:nvPr/>
        </p:nvSpPr>
        <p:spPr>
          <a:xfrm>
            <a:off x="6974952" y="3060882"/>
            <a:ext cx="3748077" cy="494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szorzás jel itt </a:t>
            </a:r>
            <a:r>
              <a:rPr lang="hu-HU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elha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hu-HU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yható</a:t>
            </a:r>
            <a:r>
              <a:rPr lang="hu-HU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592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testátló hossza </a:t>
                </a:r>
                <a14:m>
                  <m:oMath xmlns:m="http://schemas.openxmlformats.org/officeDocument/2006/math"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 egyenlőséget négyzetre emelve az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=100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egyenlőséghez jutunk, melyben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éppen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=36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Így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=100−36=64⟹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Tehát a testátló hossza 8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>
                <a:blip r:embed="rId3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feladatok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080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99" y="89624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  <a:endParaRPr lang="hu-H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5006" y="1230860"/>
                <a:ext cx="10908194" cy="49777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Tudva,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igazold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hogy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=27.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40, számítsd ki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különbséget!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Igazold,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(1)+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(2)+…+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(10)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osztható 5-tel,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esetén!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Tudva,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7, számítsd ki az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összeget!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kifejezés, ahol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Igazold,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⋮16, 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Bontsd tényezőkre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kifejezést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hu-HU" sz="2400" b="1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</a:t>
                </a:r>
                <a14:m>
                  <m:oMath xmlns:m="http://schemas.openxmlformats.org/officeDocument/2006/math"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hu-HU" sz="2400" i="1" spc="-10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számokat tudva azt, hogy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pc="-1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spc="-1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spc="-1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i="1" spc="-1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spc="-1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spc="-1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spc="-1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+13=0.</m:t>
                    </m:r>
                  </m:oMath>
                </a14:m>
                <a:endParaRPr lang="hu-HU" sz="2400" spc="-1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i="1" spc="-10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egész számot, amelyre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+1 </m:t>
                        </m:r>
                      </m:e>
                    </m:rad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ℕ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5006" y="1230860"/>
                <a:ext cx="10908194" cy="4977700"/>
              </a:xfrm>
              <a:blipFill>
                <a:blip r:embed="rId3"/>
                <a:stretch>
                  <a:fillRect l="-894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C530ADC-7ADA-4BBA-882C-C1035F04E095}"/>
              </a:ext>
            </a:extLst>
          </p:cNvPr>
          <p:cNvGrpSpPr/>
          <p:nvPr/>
        </p:nvGrpSpPr>
        <p:grpSpPr>
          <a:xfrm>
            <a:off x="725005" y="629443"/>
            <a:ext cx="10797748" cy="575310"/>
            <a:chOff x="2651857" y="452944"/>
            <a:chExt cx="10582275" cy="5753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A9CF60-8D91-41A0-AE55-728C9DB8E458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D1991EC-194E-4DEA-B621-E30334382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6948CB2-6E54-450E-ACA2-BE3A4824435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2F8B520-C3B1-444D-AB57-3475ED05366A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BF4292D-3F1E-4B83-9473-C8E50205397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87517C9-A27C-401C-9989-683809923BB2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72BBE60-094D-4D56-905D-B00B345A3C2E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3FC0371-B6A1-4503-8CEE-AF7C61F9DF2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5999C02-1055-447F-BB1B-4D31D3877DF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EB1571F-BD60-4E21-846F-0F0A8A46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DC83F77-9849-4E71-B137-DA3C4C49332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C356E9E-67BC-4269-A6AD-A48DFC78707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74A87E9-F77B-46C7-A8C8-40981CD380E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00619B8-69A9-4BA5-8E28-BE9527C7BB6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1947065-C541-4832-9C90-DCF69717286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0ABB0C5-AB18-4547-A241-193A2445B39B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452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9002D-421D-4FFD-9214-379B74AA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hu-HU" sz="6000" b="1" dirty="0">
                <a:latin typeface="Cambria" panose="02040503050406030204" pitchFamily="18" charset="0"/>
                <a:ea typeface="Cambria" panose="02040503050406030204" pitchFamily="18" charset="0"/>
              </a:rPr>
              <a:t>ó munkát, sok sikert!</a:t>
            </a:r>
            <a:endParaRPr lang="ro-RO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Németi Mónika matematikatanár</a:t>
            </a:r>
          </a:p>
          <a:p>
            <a:pPr marL="0" indent="0" algn="ctr">
              <a:buNone/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Sigismund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Todu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ță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Zenei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F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őgimnázium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, Kolozsvár</a:t>
            </a:r>
          </a:p>
          <a:p>
            <a:pPr marL="0" indent="0" algn="ctr">
              <a:buNone/>
            </a:pPr>
            <a:endParaRPr lang="hu-HU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Durugy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Erika matematikatanár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Jósika Miklós Elméleti Líceum, Torda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Azokat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egytagú kifejezéseket, amelyek csak az együtthatójukban térnek el egymástól, a betűrészük pedig azonos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egynemű algebrai kifejezés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eknek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egynevű tagok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nak</a:t>
                </a:r>
                <a:r>
                  <a:rPr lang="en-US" sz="2400" dirty="0"/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nevezzük.</a:t>
                </a:r>
              </a:p>
              <a:p>
                <a:pPr marL="461963" indent="0" algn="just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éldák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egynemű algebrai kifejezésekre:</a:t>
                </a: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0,25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0,8 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dirty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2(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−0,4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5381467"/>
              </a:xfrm>
              <a:blipFill>
                <a:blip r:embed="rId2"/>
                <a:stretch>
                  <a:fillRect l="-847" t="-340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797748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hu-HU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etűkkel</a:t>
            </a: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jelölt valós számok</a:t>
            </a:r>
            <a:endParaRPr lang="hu-HU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269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9" y="1334293"/>
                <a:ext cx="10951872" cy="5020723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algebrai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sszegben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csak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egynev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ű tagokat vonjuk össze, így a kifejezést egyszerűbb alakra hozzuk.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hu-HU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–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hu-HU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pc="-3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könnyebb áttekintés érdekében az egynevű tagokat ugyanolyan vonallal húzzuk alá.</a:t>
                </a:r>
              </a:p>
              <a:p>
                <a:pPr marL="0" lvl="1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hu-HU" u="sng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u-HU" i="1" u="sng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hu-HU" u="dottedHeavy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i="1" u="dottedHeavy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u="dottedHeavy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hu-HU" i="1" u="sng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u="dottedHeavy">
                        <a:latin typeface="Cambria Math" panose="02040503050406030204" pitchFamily="18" charset="0"/>
                      </a:rPr>
                      <m:t>4</m:t>
                    </m:r>
                    <m:r>
                      <a:rPr lang="hu-HU" i="1" u="dottedHeavy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u="dottedHeavy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u="dottedHeavy" dirty="0">
                        <a:latin typeface="Cambria Math"/>
                      </a:rPr>
                      <m:t>6</m:t>
                    </m:r>
                    <m:r>
                      <a:rPr lang="hu-HU" i="1" u="dottedHeavy">
                        <a:latin typeface="Cambria Math"/>
                      </a:rPr>
                      <m:t>𝑥</m:t>
                    </m:r>
                  </m:oMath>
                </a14:m>
                <a:endParaRPr lang="en-US" u="dottedHeavy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z algebrai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kifejez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zárójeleket is tartalmaz, akkor a tanult szabályokat alkalmazzuk.</a:t>
                </a:r>
              </a:p>
              <a:p>
                <a:pPr marL="857250" indent="-34290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 zárójel előtt „+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”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jel van, akkor a zárójel felbontásakor a tagok előjele </a:t>
                </a:r>
                <a:r>
                  <a:rPr lang="hu-HU" sz="24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nem változik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857250" indent="-342900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 zárójel előtt „–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”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jel van, akkor a zárójel felbontásakor a tagok előjele </a:t>
                </a:r>
                <a:r>
                  <a:rPr lang="en-US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meg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változik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u="dotted" spc="-20" dirty="0">
                        <a:latin typeface="Cambria Math"/>
                        <a:ea typeface="Cambria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b="0" i="0" u="dotted" spc="-2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spc="-2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spc="-2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Heavy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u="dottedHeavy" spc="-2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pc="-20" smtClean="0">
                            <a:latin typeface="Cambria Math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hu-HU" sz="2400" b="0" i="1" spc="-20" smtClean="0">
                            <a:latin typeface="Cambria Math"/>
                            <a:ea typeface="Cambria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hu-HU" sz="2400" b="1" spc="-2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–</a:t>
                </a: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Heavy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u="dottedHeavy" spc="-2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pc="-20" smtClean="0">
                            <a:latin typeface="Cambria Math"/>
                            <a:ea typeface="Cambria" panose="02040503050406030204" pitchFamily="18" charset="0"/>
                          </a:rPr>
                          <m:t>7</m:t>
                        </m:r>
                        <m:r>
                          <a:rPr lang="hu-HU" sz="2400" i="1" spc="-20">
                            <a:latin typeface="Cambria Math"/>
                            <a:ea typeface="Cambria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u="dotted" spc="-20" smtClean="0">
                            <a:latin typeface="Cambria Math"/>
                            <a:ea typeface="Cambria" panose="02040503050406030204" pitchFamily="18" charset="0"/>
                          </a:rPr>
                          <m:t>8</m:t>
                        </m:r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u="dotted" spc="-2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spc="-2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spc="-2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Heavy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  <m:r>
                      <a:rPr lang="hu-HU" sz="2400" u="dottedHeavy" spc="-2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b="1" spc="-2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–</a:t>
                </a: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pc="-20">
                            <a:latin typeface="Cambria Math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hu-HU" sz="2400" i="1" spc="-20">
                            <a:latin typeface="Cambria Math"/>
                            <a:ea typeface="Cambria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b="1" spc="-2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hu-HU" sz="2400" b="0" i="0" u="dottedHeavy" spc="-2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Heavy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Heavy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spc="-2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pc="-20" smtClean="0">
                            <a:latin typeface="Cambria Math"/>
                            <a:ea typeface="Cambria" panose="02040503050406030204" pitchFamily="18" charset="0"/>
                          </a:rPr>
                          <m:t>7</m:t>
                        </m:r>
                        <m:r>
                          <a:rPr lang="hu-HU" sz="2400" i="1" spc="-20">
                            <a:latin typeface="Cambria Math"/>
                            <a:ea typeface="Cambria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8</m:t>
                        </m:r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u="dotted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u="dotted" spc="-20">
                        <a:latin typeface="Cambria Math"/>
                        <a:ea typeface="Cambria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pc="-20" smtClean="0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hu-HU" sz="2400" i="1" spc="-20">
                            <a:latin typeface="Cambria Math"/>
                            <a:ea typeface="Cambria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400" i="1" spc="-2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sz="2400" spc="-2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9" y="1334293"/>
                <a:ext cx="10951872" cy="5020723"/>
              </a:xfrm>
              <a:blipFill>
                <a:blip r:embed="rId3"/>
                <a:stretch>
                  <a:fillRect l="-835" t="-851" r="-835" b="-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797748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Összeadás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és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kivonás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23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797745" cy="4880771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Egytagú kifejezés szorzása egytagúval úgy történik, hogy külön összeszorozzuk az együtthatókat és külön a betűrészeket alkalmazva az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p>
                    <m:r>
                      <a:rPr lang="hu-HU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képletet!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=−8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eredmény felírásakor a betűrészbe minden betűt egyszer írunk le a megfelelő hatványon és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lta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lába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ábé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ésorrendbe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helyezzük őket, hogy rendezett kifejezést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kanonikus alak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/>
                  <a:t>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kapjunk.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Többtagú kifejezés szorzása egytagúval úgy történik, hogy a többtagú kifejezés minden tagját megszorozzuk az egytagúval.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∙2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Többtagú kifejezés szorzása többtagúval úgy történik, hogy az egyik kifejezés minden tagját összeszorzunk a másik kifejezés minden tagjával.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∙2−4∙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−4∙2=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−8=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8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Szorzás után, ha lehet, az egynevű tagokat összevonjuk.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797745" cy="4880771"/>
              </a:xfrm>
              <a:blipFill>
                <a:blip r:embed="rId3"/>
                <a:stretch>
                  <a:fillRect l="-847" t="-999" r="-1242" b="-2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Szorzás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26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983770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Betűkkel jelölt valós számot úgy hatványozunk, hogy az együtthatót és a betűrészt is az adott hatványra emeljük, felhasználva a következő képleteket: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1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hu-HU" sz="2400" b="1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hu-HU" sz="2400" b="1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hu-HU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hu-HU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hu-HU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u-HU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hu-H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Ha</m:t>
                      </m:r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hu-HU" sz="2400" b="0" i="0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akkor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hu-HU" sz="2400" b="1" i="1">
                          <a:solidFill>
                            <a:srgbClr val="FF0000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u-HU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hu-HU" sz="2400" b="1" i="1">
                          <a:solidFill>
                            <a:srgbClr val="FF0000"/>
                          </a:solidFill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Példák</a:t>
                </a: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45720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400" b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983770" cy="5381467"/>
              </a:xfrm>
              <a:blipFill>
                <a:blip r:embed="rId3"/>
                <a:stretch>
                  <a:fillRect l="-832" t="-340" r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 marL="0" indent="0"/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Hatványozás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4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3"/>
                <a:ext cx="10909342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Egytag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ú kifejezés osztása egytagúval úgy történik, hogy elosztjuk az együtthatókat és a betűrészt is alkalmazva az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p>
                    </m:sSup>
                    <m:r>
                      <a:rPr lang="hu-HU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képletet.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hu-HU" sz="240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Többtagú kifejezés osztása egytagúval úgy történik, hogy a többtagú kifejezés minden tagját elosztjuk az egytagúval.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3"/>
                <a:ext cx="10909342" cy="5381467"/>
              </a:xfrm>
              <a:blipFill>
                <a:blip r:embed="rId2"/>
                <a:stretch>
                  <a:fillRect l="-838" t="-340" r="-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Osztás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01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778" y="1334294"/>
                <a:ext cx="10797745" cy="4642940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hu-HU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hu-HU" sz="2400" b="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ϵ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dirty="0" err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hu-HU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u-H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hu-HU" sz="2400" b="1" i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u-HU" sz="2400" b="1" i="1" dirty="0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400" b="0" i="1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Példák</a:t>
                </a: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i="0" dirty="0">
                    <a:latin typeface="+mj-lt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+2∙2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∙1+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hu-HU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 dirty="0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/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778" y="1334294"/>
                <a:ext cx="10797745" cy="4642940"/>
              </a:xfrm>
              <a:blipFill>
                <a:blip r:embed="rId3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77" y="8730"/>
            <a:ext cx="10663023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Rövidített számítási képletek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2269E1-757E-43AA-A810-28B11773DD42}"/>
              </a:ext>
            </a:extLst>
          </p:cNvPr>
          <p:cNvGrpSpPr/>
          <p:nvPr/>
        </p:nvGrpSpPr>
        <p:grpSpPr>
          <a:xfrm>
            <a:off x="690777" y="629443"/>
            <a:ext cx="10797748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8B8FA4E-ABF1-41F6-AF4D-5574E04CC635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D1FDD75-6531-40EE-96A0-12D4E0142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57DFD2-962A-4810-8D79-7FDDA3DEEF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E935F8A-1C67-441C-AE95-8EDB69279FB3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1B9DE53-2414-4707-AA69-BA35E304AE4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8067BDD-E068-4606-AED9-264584EC150C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6D85D8D-C1CC-4864-984C-D5D13263D839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8ACA026-A701-44C5-AC3C-2C4CED65AEB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7971EEE-6AEC-41F1-B4C3-D6C3BE47B3FF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67F812-B858-4F41-87A2-5AAE40EC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B7C28364-41AD-4E4B-8719-36F3B84338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F7C1B74-D52E-483D-B865-A0B16E544D6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97E3D10-521D-4B47-8664-E8F6093F2C5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8C3CFEC-F30C-4B83-AE7E-AB8A277F1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406AA27-07F9-4E2B-B26E-F00EA232DF0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F254024-F6AB-42EE-953F-3DBBCE4E9620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277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11116</TotalTime>
  <Words>6027</Words>
  <Application>Microsoft Office PowerPoint</Application>
  <PresentationFormat>Custom</PresentationFormat>
  <Paragraphs>325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Műveletek betűkkel jelölt  valós számokkal,  rövidített számítási képletek</vt:lpstr>
      <vt:lpstr>Tartalom</vt:lpstr>
      <vt:lpstr>Betűkkel jelölt valós számok</vt:lpstr>
      <vt:lpstr>Betűkkel jelölt valós számok</vt:lpstr>
      <vt:lpstr>Összeadás és kivonás</vt:lpstr>
      <vt:lpstr>Szorzás</vt:lpstr>
      <vt:lpstr>Hatványozás</vt:lpstr>
      <vt:lpstr>Osztás</vt:lpstr>
      <vt:lpstr>Rövidített számítási képletek</vt:lpstr>
      <vt:lpstr>Rövidített számítási képletek</vt:lpstr>
      <vt:lpstr>Tényezőkre bontási módszerek</vt:lpstr>
      <vt:lpstr>Tényezőkre bontási módszerek</vt:lpstr>
      <vt:lpstr>Tényezőkre bontási módszerek</vt:lpstr>
      <vt:lpstr>Tényezőkre bontási módszerek</vt:lpstr>
      <vt:lpstr>Tényezőkre bontási módszerek</vt:lpstr>
      <vt:lpstr>Tényezőkre bontási módszerek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Házi feladat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Függvények</dc:title>
  <dc:creator>szaszilard@yahoo.com</dc:creator>
  <cp:lastModifiedBy>BTL</cp:lastModifiedBy>
  <cp:revision>1240</cp:revision>
  <dcterms:created xsi:type="dcterms:W3CDTF">2020-03-25T11:54:33Z</dcterms:created>
  <dcterms:modified xsi:type="dcterms:W3CDTF">2020-05-24T18:53:58Z</dcterms:modified>
</cp:coreProperties>
</file>