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61" r:id="rId4"/>
    <p:sldId id="267" r:id="rId5"/>
    <p:sldId id="301" r:id="rId6"/>
    <p:sldId id="302" r:id="rId7"/>
    <p:sldId id="260" r:id="rId8"/>
    <p:sldId id="280" r:id="rId9"/>
    <p:sldId id="304" r:id="rId10"/>
    <p:sldId id="305" r:id="rId11"/>
    <p:sldId id="307" r:id="rId12"/>
    <p:sldId id="314" r:id="rId13"/>
    <p:sldId id="263" r:id="rId14"/>
    <p:sldId id="281" r:id="rId15"/>
    <p:sldId id="308" r:id="rId16"/>
    <p:sldId id="264" r:id="rId17"/>
    <p:sldId id="284" r:id="rId18"/>
    <p:sldId id="309" r:id="rId19"/>
    <p:sldId id="312" r:id="rId20"/>
    <p:sldId id="311" r:id="rId21"/>
    <p:sldId id="265" r:id="rId22"/>
    <p:sldId id="268" r:id="rId23"/>
    <p:sldId id="296" r:id="rId24"/>
    <p:sldId id="297" r:id="rId25"/>
    <p:sldId id="310" r:id="rId26"/>
    <p:sldId id="313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BACBD7E5-7E26-4A36-A363-68DF3355B9AF}">
          <p14:sldIdLst/>
        </p14:section>
        <p14:section name="Default Section" id="{B2E24255-20F5-4B86-97D6-EDD1DEC66018}">
          <p14:sldIdLst>
            <p14:sldId id="257"/>
            <p14:sldId id="258"/>
            <p14:sldId id="261"/>
            <p14:sldId id="267"/>
            <p14:sldId id="301"/>
            <p14:sldId id="302"/>
            <p14:sldId id="260"/>
            <p14:sldId id="280"/>
            <p14:sldId id="304"/>
            <p14:sldId id="305"/>
            <p14:sldId id="307"/>
            <p14:sldId id="314"/>
            <p14:sldId id="263"/>
            <p14:sldId id="281"/>
            <p14:sldId id="308"/>
            <p14:sldId id="264"/>
            <p14:sldId id="284"/>
            <p14:sldId id="309"/>
            <p14:sldId id="312"/>
            <p14:sldId id="311"/>
            <p14:sldId id="265"/>
            <p14:sldId id="268"/>
            <p14:sldId id="296"/>
            <p14:sldId id="297"/>
            <p14:sldId id="310"/>
            <p14:sldId id="31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15279-D1E2-4D6C-AB5A-2D31DFFBD542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B7495-8109-4C5E-9E59-18DC2BE9B1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54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047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301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8940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395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866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4C820B8-6DA0-4195-9DCA-5351206AC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40A206FF-AD26-4ACA-8CC6-C1DEB0E04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9C240CF7-7964-4E37-8A2B-BE0368619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4BB0-2ACC-48BC-BF7F-860E4936D9A3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6BF99261-AF0B-4453-82CE-415635E1F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CDAD175-21B7-4F9B-8A87-08C0228A6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EA14-79AC-4C89-B699-131ED9456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453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ADBDD29-E97A-439A-BF90-E4FDD27CE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737B309D-CBE7-49D8-86E3-1071300E6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096CD605-466D-41AD-8B46-2A02A7639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4BB0-2ACC-48BC-BF7F-860E4936D9A3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25B59AD1-CD19-489A-9063-993E7A0B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32CA817-469A-42A8-8FB4-0F3C5FA7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EA14-79AC-4C89-B699-131ED9456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724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F5EF04CC-FF08-45F9-A395-4E1E8A2A4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971C4B86-60BA-4C9D-9C18-BA88E356A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E8E3DA1F-B44E-44B0-93AB-A35A3DC2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4BB0-2ACC-48BC-BF7F-860E4936D9A3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92C355EE-BCE7-4178-B7B4-5C783063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C6838BA9-90D2-478B-B770-BEFC8761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EA14-79AC-4C89-B699-131ED9456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90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5B6A7E9-D41A-40ED-83A3-F5C3884CB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5CDC98F-E2F3-4BF4-8B8F-9DE61BF03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27B36A93-3F97-4AE2-A6CA-7F9BF134C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4BB0-2ACC-48BC-BF7F-860E4936D9A3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F4C0E83-FE76-4FBC-9E13-AD81A010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874F21B6-583F-4D07-A5FD-0FFC6D6F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EA14-79AC-4C89-B699-131ED9456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636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927C816-276E-44EF-9C0A-98391A6F1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45D8183F-980C-4F5F-997F-ED0F30BF9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AC5BE43-BC5C-4DF0-AC24-9E9BE9B41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4BB0-2ACC-48BC-BF7F-860E4936D9A3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1DDB9FD1-86E2-4C8B-9443-74F3934E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9EAD031E-397F-4CAA-B676-75C70E9B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EA14-79AC-4C89-B699-131ED9456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28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EC15767-FC4C-412A-ADFA-958FA7F2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7CB897E-AABB-4AE7-92AB-C4534A5AF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80111347-F0D9-4175-AF78-E12527672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AD8F1C27-F193-4CAF-BA42-9BCFDE98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4BB0-2ACC-48BC-BF7F-860E4936D9A3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1D86E0CC-3D00-4594-9B91-935CAAAE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DAE0CD56-6987-430B-9C4E-C387839E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EA14-79AC-4C89-B699-131ED9456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889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0FBA52A-2CEE-4BEC-8D7D-49B80712F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E8083F03-41BA-4EA0-B9BD-FFA649CBC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F80BA1B8-4F39-4EEE-BAFA-E3176E4EC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64D6FAE3-6FE9-405C-9FD9-9EF108F20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1E1D2460-6278-44F2-A838-6468DDC4C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485E0035-3282-4746-B213-BECD3256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4BB0-2ACC-48BC-BF7F-860E4936D9A3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7A3212F9-BA38-4936-B149-C943ADEAB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5FDE77B5-7B0F-40E7-B83F-D77AB9D7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EA14-79AC-4C89-B699-131ED9456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013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AAB4E73-A125-4755-BB87-8B6652CF1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369E7287-2FAD-4BC3-807A-4261BF880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4BB0-2ACC-48BC-BF7F-860E4936D9A3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42BDDA67-3C0E-45E6-AE8E-BBBEA9467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55E9D308-0ACB-4118-89B9-C65AA00F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EA14-79AC-4C89-B699-131ED9456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636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E2BD5B4D-ABBF-4A69-A100-982CF5607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4BB0-2ACC-48BC-BF7F-860E4936D9A3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0B353324-A094-4D57-BF11-73F6E752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0F4FA7EF-8278-4980-9FFE-7BC85308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EA14-79AC-4C89-B699-131ED9456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224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C39AAAA-C0F3-4EE0-97E0-F4312F2B3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B48A4E0-53B6-41DA-A53E-6677A1BA1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999F7A68-ED6E-498D-AEA8-3B677CE8A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08B3A64C-099B-4B31-BEAA-B0BE362A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4BB0-2ACC-48BC-BF7F-860E4936D9A3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C8B7F664-F6D7-47BF-8BE6-01D58ADEB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5BDFEBDA-7EBC-4C8A-A9B7-DC9541F4D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EA14-79AC-4C89-B699-131ED9456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689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145C937-4813-424D-906F-D404E647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FBFF816C-6E85-474E-AE8E-B301CD03D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17B73F35-0967-4084-B5B4-AD1AABA55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73E0607D-2A52-4024-A1C6-05680F6E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4BB0-2ACC-48BC-BF7F-860E4936D9A3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16BC647E-E59B-4F79-882A-2CE0C3689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8F0FD71B-AC3C-46AC-AE7E-9DBBEE101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EA14-79AC-4C89-B699-131ED9456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470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B4832A6C-39CC-4797-9A61-BEBF1CE78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780B6680-EAA9-48D7-8EED-DB4AD66E5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DDB49137-F37A-4F0F-9E8A-3B246FF8C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24BB0-2ACC-48BC-BF7F-860E4936D9A3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98E2F861-3C58-44EC-AEA4-6D3735395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254C9C5-B7F4-4622-9A6C-AB45AE3B5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BEA14-79AC-4C89-B699-131ED9456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62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043355-BC42-456C-8D38-4726510D6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999" y="203068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u-HU" sz="67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ARÁNYOK ÉS ARÁNYPÁROK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/>
            </a:r>
            <a:b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</a:b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C64CB9C-D5D5-4C86-9B14-0019138FF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748" y="3827668"/>
            <a:ext cx="9144000" cy="1655762"/>
          </a:xfrm>
        </p:spPr>
        <p:txBody>
          <a:bodyPr/>
          <a:lstStyle/>
          <a:p>
            <a:r>
              <a:rPr lang="hu-HU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Felkészítő matematikából a VIII. osztály számára</a:t>
            </a:r>
          </a:p>
          <a:p>
            <a:endParaRPr lang="hu-HU" dirty="0"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24395"/>
                <a:ext cx="10515600" cy="54525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2.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Számítsd ki az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aránypár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okban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szereplő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ismeretlen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eket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!</a:t>
                </a:r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5</m:t>
                        </m:r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0,5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1,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ea typeface="Cambria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" pitchFamily="18" charset="0"/>
                              </a:rPr>
                              <m:t>3</m:t>
                            </m:r>
                          </m:e>
                        </m:d>
                      </m:den>
                    </m:f>
                    <m:r>
                      <a:rPr lang="en-US" sz="24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endParaRPr lang="en-US" sz="2400" b="1" dirty="0" smtClean="0">
                  <a:solidFill>
                    <a:schemeClr val="accent1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err="1" smtClean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</a:rPr>
                  <a:t>Megoldás</a:t>
                </a:r>
                <a:endParaRPr lang="en-US" sz="2400" b="1" dirty="0" smtClean="0">
                  <a:solidFill>
                    <a:schemeClr val="accent1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ea typeface="Cambria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  <a:ea typeface="Cambria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" pitchFamily="18" charset="0"/>
                          </a:rPr>
                          <m:t>5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⟺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ea typeface="Cambria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  <a:ea typeface="Cambria" pitchFamily="18" charset="0"/>
                          </a:rPr>
                          <m:t>+1</m:t>
                        </m:r>
                      </m:e>
                    </m:d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5∙4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          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6</m:t>
                    </m:r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+3=20     |−3</m:t>
                    </m:r>
                  </m:oMath>
                </a14:m>
                <a:endParaRPr lang="en-US" sz="2400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b="0" dirty="0" smtClean="0">
                    <a:ea typeface="Cambria" pitchFamily="18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6</m:t>
                    </m:r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=17     |:6</m:t>
                    </m:r>
                  </m:oMath>
                </a14:m>
                <a:endParaRPr lang="en-US" sz="2400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b="0" dirty="0" smtClean="0">
                    <a:ea typeface="Cambria" pitchFamily="18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17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/>
                </a:r>
                <a:br>
                  <a:rPr lang="hu-HU" sz="2400" dirty="0">
                    <a:latin typeface="Cambria" pitchFamily="18" charset="0"/>
                    <a:ea typeface="Cambria" pitchFamily="18" charset="0"/>
                  </a:rPr>
                </a:b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endParaRPr lang="en-US" sz="2400" b="1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24395"/>
                <a:ext cx="10515600" cy="5452568"/>
              </a:xfrm>
              <a:blipFill rotWithShape="1">
                <a:blip r:embed="rId2"/>
                <a:stretch>
                  <a:fillRect l="-928" t="-1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72052" y="2660074"/>
                <a:ext cx="4738254" cy="3209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" pitchFamily="18" charset="0"/>
                          </a:rPr>
                          <m:t>0,5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" pitchFamily="18" charset="0"/>
                          </a:rPr>
                          <m:t>1,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" pitchFamily="18" charset="0"/>
                              </a:rPr>
                              <m:t>3</m:t>
                            </m:r>
                          </m:e>
                        </m:d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𝑦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⟺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0,5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∙4=</m:t>
                    </m:r>
                    <m:r>
                      <a:rPr lang="en-US" sz="2400" i="1">
                        <a:latin typeface="Cambria Math"/>
                        <a:ea typeface="Cambria" pitchFamily="18" charset="0"/>
                      </a:rPr>
                      <m:t>1,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" pitchFamily="18" charset="0"/>
                          </a:rPr>
                          <m:t>3</m:t>
                        </m:r>
                      </m:e>
                    </m:d>
                    <m:r>
                      <a:rPr lang="en-US" sz="24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r>
                  <a:rPr lang="en-US" sz="2400" b="0" dirty="0" smtClean="0">
                    <a:ea typeface="Cambria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13−1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∙3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  <a:p>
                <a:r>
                  <a:rPr lang="en-US" sz="2400" b="0" dirty="0" smtClean="0">
                    <a:ea typeface="Cambria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∙3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  <a:p>
                <a:r>
                  <a:rPr lang="en-US" sz="2400" b="0" dirty="0" smtClean="0">
                    <a:ea typeface="Cambria" pitchFamily="18" charset="0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=2     |:4</m:t>
                    </m:r>
                  </m:oMath>
                </a14:m>
                <a:endParaRPr lang="en-US" sz="2400" b="0" dirty="0" smtClean="0">
                  <a:latin typeface="Cambria" pitchFamily="18" charset="0"/>
                  <a:ea typeface="Cambria Math"/>
                </a:endParaRPr>
              </a:p>
              <a:p>
                <a:r>
                  <a:rPr lang="en-US" sz="2400" dirty="0" smtClean="0">
                    <a:ea typeface="Cambria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\2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r>
                  <a:rPr lang="en-US" sz="2400" dirty="0" smtClean="0">
                    <a:ea typeface="Cambria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052" y="2660074"/>
                <a:ext cx="4738254" cy="3209405"/>
              </a:xfrm>
              <a:prstGeom prst="rect">
                <a:avLst/>
              </a:prstGeom>
              <a:blipFill rotWithShape="1">
                <a:blip r:embed="rId3"/>
                <a:stretch>
                  <a:fillRect l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3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88770"/>
                <a:ext cx="10515600" cy="548819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3.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Határozd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meg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az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természetes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számpárokat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,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amelyekre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400" b="1" dirty="0" smtClean="0">
                  <a:solidFill>
                    <a:schemeClr val="accent1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err="1" smtClean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</a:rPr>
                  <a:t>Megoldás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</a:rPr>
                  <a:t>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+1</m:t>
                        </m:r>
                      </m:e>
                    </m:d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3∙2</m:t>
                    </m:r>
                  </m:oMath>
                </a14:m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i="1" dirty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+1</m:t>
                        </m:r>
                      </m:e>
                    </m:d>
                    <m:r>
                      <a:rPr lang="en-US" sz="2400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6</m:t>
                    </m:r>
                  </m:oMath>
                </a14:m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Mivel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∙6=6⇒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−1=1  |+1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+1=6   |−1</m:t>
                            </m:r>
                          </m:e>
                        </m:eqAr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=2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=5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Mivel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6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=6⇒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−1=6  |+1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+1=1   |−1</m:t>
                            </m:r>
                          </m:e>
                        </m:eqAr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=7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88770"/>
                <a:ext cx="10515600" cy="5488194"/>
              </a:xfrm>
              <a:blipFill rotWithShape="1">
                <a:blip r:embed="rId2"/>
                <a:stretch>
                  <a:fillRect l="-928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05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36270"/>
                <a:ext cx="10515600" cy="544069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Mivel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itchFamily="18" charset="0"/>
                      </a:rPr>
                      <m:t>2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∙3=6⇒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−1=2  |+1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+1=3   |−1</m:t>
                            </m:r>
                          </m:e>
                        </m:eqAr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=3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Mivel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itchFamily="18" charset="0"/>
                      </a:rPr>
                      <m:t>3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∙2=6⇒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−1=3  |+1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+1=2   |−1</m:t>
                            </m:r>
                          </m:e>
                        </m:eqAr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=4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Válasz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: A </a:t>
                </a:r>
                <a:r>
                  <a:rPr lang="en-US" sz="2400" dirty="0" err="1">
                    <a:latin typeface="Cambria" pitchFamily="18" charset="0"/>
                    <a:ea typeface="Cambria" pitchFamily="18" charset="0"/>
                  </a:rPr>
                  <a:t>keresett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>
                    <a:latin typeface="Cambria" pitchFamily="18" charset="0"/>
                    <a:ea typeface="Cambria" pitchFamily="18" charset="0"/>
                  </a:rPr>
                  <a:t>számpárok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2, 5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7, 0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3, 2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4, 1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36270"/>
                <a:ext cx="10515600" cy="5440693"/>
              </a:xfrm>
              <a:blipFill rotWithShape="1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89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5A26B3-4C9B-47DC-A3DB-C3B9E0F0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789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en-US" sz="3200" b="1" dirty="0" smtClean="0">
                <a:latin typeface="Cambria" pitchFamily="18" charset="0"/>
                <a:ea typeface="Cambria" pitchFamily="18" charset="0"/>
              </a:rPr>
              <a:t>3. </a:t>
            </a:r>
            <a:r>
              <a:rPr lang="hu-HU" sz="3200" b="1" dirty="0" smtClean="0">
                <a:latin typeface="Cambria" pitchFamily="18" charset="0"/>
                <a:ea typeface="Cambria" pitchFamily="18" charset="0"/>
              </a:rPr>
              <a:t>Egyenesen </a:t>
            </a:r>
            <a:r>
              <a:rPr lang="hu-HU" sz="3200" b="1" dirty="0">
                <a:latin typeface="Cambria" pitchFamily="18" charset="0"/>
                <a:ea typeface="Cambria" pitchFamily="18" charset="0"/>
              </a:rPr>
              <a:t>arányos mennyiségek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47807FFB-C8D3-4A7F-B675-3EE3A35CE0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87897"/>
                <a:ext cx="10515600" cy="578272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Értelmezés.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Két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egymástól függő változó mennyiség egyenesen arányos, ha az egyik mennyiség valahányszoros növekedésével (csökkenésével) a másik mennyiség is ugyanannyiszor nő (csökken).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Egyenes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arányosság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(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e.a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.)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áll fenn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például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:</a:t>
                </a:r>
                <a:endParaRPr lang="hu-HU" sz="2400" dirty="0">
                  <a:latin typeface="Cambria" pitchFamily="18" charset="0"/>
                  <a:ea typeface="Cambria" pitchFamily="18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a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megvásárolt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ár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u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és az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azért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fizetett pénzösszeg között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;</a:t>
                </a:r>
                <a:endParaRPr lang="hu-HU" sz="2400" dirty="0">
                  <a:latin typeface="Cambria" pitchFamily="18" charset="0"/>
                  <a:ea typeface="Cambria" pitchFamily="18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egyenes vonalú egyenletes mozgást végző test által megtett út hossza és a mozgás időtartama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között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.</a:t>
                </a:r>
                <a:endParaRPr lang="hu-HU" sz="2400" dirty="0">
                  <a:latin typeface="Cambria" pitchFamily="18" charset="0"/>
                  <a:ea typeface="Cambria" pitchFamily="18" charset="0"/>
                  <a:cs typeface="Calibri" panose="020F0502020204030204" pitchFamily="34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Általánosan</a:t>
                </a:r>
                <a:endParaRPr lang="en-US" sz="2400" b="1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hu-HU" sz="24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hu-HU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hu-HU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hu-HU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hu-HU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latin typeface="Cambria Math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cs typeface="Times New Roman" panose="02020603050405020304" pitchFamily="18" charset="0"/>
                        </a:rPr>
                        <m:t>e</m:t>
                      </m:r>
                      <m:r>
                        <a:rPr lang="en-US" sz="2400" b="0" i="0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2400" b="0" i="0" smtClean="0">
                          <a:latin typeface="Cambria Math"/>
                          <a:cs typeface="Times New Roman" panose="02020603050405020304" pitchFamily="18" charset="0"/>
                        </a:rPr>
                        <m:t>.  </m:t>
                      </m:r>
                      <m:d>
                        <m:dPr>
                          <m:begChr m:val="{"/>
                          <m:endChr m:val="}"/>
                          <m:ctrlPr>
                            <a:rPr lang="hu-HU" sz="24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hu-HU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hu-HU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hu-HU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hu-HU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hu-HU" sz="24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⟺</m:t>
                      </m:r>
                      <m:f>
                        <m:fPr>
                          <m:ctrlPr>
                            <a:rPr lang="hu-HU" sz="240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u-HU" sz="24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hu-HU" sz="24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hu-HU" sz="24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…=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 </m:t>
                      </m:r>
                    </m:oMath>
                  </m:oMathPara>
                </a14:m>
                <a:endParaRPr lang="en-US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ahol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az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arányossági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tényező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ℕ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≥2.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endParaRPr lang="hu-HU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endParaRPr lang="hu-HU" sz="26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ro-RO" sz="2400" b="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endParaRPr lang="ro-RO" sz="2400" b="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7807FFB-C8D3-4A7F-B675-3EE3A35CE0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87897"/>
                <a:ext cx="10515600" cy="5782726"/>
              </a:xfrm>
              <a:blipFill rotWithShape="1">
                <a:blip r:embed="rId3"/>
                <a:stretch>
                  <a:fillRect l="-928" t="-738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40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FF5092-E814-45AC-B89D-DA292CD22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24" y="545593"/>
            <a:ext cx="10515600" cy="609236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Cambria" pitchFamily="18" charset="0"/>
                <a:ea typeface="Cambria" pitchFamily="18" charset="0"/>
              </a:rPr>
              <a:t>Megoldott</a:t>
            </a:r>
            <a:r>
              <a:rPr lang="en-US" sz="2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</a:rPr>
              <a:t>feladatok</a:t>
            </a:r>
            <a:endParaRPr lang="en-US" sz="2400" b="1" dirty="0"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3564782-A863-4FF5-9123-5C13344B83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45029"/>
                <a:ext cx="10597738" cy="5040980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1.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Három szám összege 360. Határoz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d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meg a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számokat,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ha egyenesen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arányosak  a 2, 3, 4 számokkal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!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hu-HU" sz="2400" b="1" dirty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</a:rPr>
                  <a:t>Megoldás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</a:rPr>
                      <m:t>𝑎</m:t>
                    </m:r>
                    <m:r>
                      <a:rPr lang="hu-HU" sz="2400" b="0" i="1" smtClean="0">
                        <a:latin typeface="Cambria Math"/>
                      </a:rPr>
                      <m:t>,</m:t>
                    </m:r>
                    <m:r>
                      <a:rPr lang="hu-HU" sz="2400" b="0" i="1" smtClean="0">
                        <a:latin typeface="Cambria Math"/>
                      </a:rPr>
                      <m:t>𝑏</m:t>
                    </m:r>
                    <m:r>
                      <a:rPr lang="hu-HU" sz="2400" b="0" i="1" smtClean="0">
                        <a:latin typeface="Cambria Math"/>
                      </a:rPr>
                      <m:t>,</m:t>
                    </m:r>
                    <m:r>
                      <a:rPr lang="hu-HU" sz="24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– a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keresett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számok</a:t>
                </a: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" pitchFamily="18" charset="0"/>
                      </a:rPr>
                      <m:t>e</m:t>
                    </m:r>
                    <m:r>
                      <a:rPr lang="en-US" sz="2400" b="0" i="0" smtClean="0">
                        <a:latin typeface="Cambria Math"/>
                        <a:ea typeface="Cambria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" pitchFamily="18" charset="0"/>
                      </a:rPr>
                      <m:t>a</m:t>
                    </m:r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. 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2, 3, 4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hu-HU" sz="240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latin typeface="Cambria Math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dirty="0" smtClean="0">
                        <a:latin typeface="Cambria Math"/>
                      </a:rPr>
                      <m:t>𝑎</m:t>
                    </m:r>
                    <m:r>
                      <a:rPr lang="hu-HU" sz="2400" b="0" i="1" dirty="0" smtClean="0">
                        <a:latin typeface="Cambria Math"/>
                        <a:ea typeface="Cambria Math" panose="02040503050406030204" pitchFamily="18" charset="0"/>
                      </a:rPr>
                      <m:t>=2</m:t>
                    </m:r>
                    <m:r>
                      <a:rPr lang="hu-HU" sz="2400" b="0" i="1" dirty="0" smtClean="0">
                        <a:latin typeface="Cambria Math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</a:rPr>
                      <m:t>⇒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</a:rPr>
                      <m:t>𝑏</m:t>
                    </m:r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</a:rPr>
                      <m:t>=3</m:t>
                    </m:r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hu-HU" sz="2400" b="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</a:rPr>
                      <m:t>⇒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</a:rPr>
                      <m:t>𝑐</m:t>
                    </m:r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</a:rPr>
                      <m:t>=4</m:t>
                    </m:r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  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Válasz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: A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keresett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számok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80, 120, 160.</a:t>
                </a: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3564782-A863-4FF5-9123-5C13344B83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45029"/>
                <a:ext cx="10597738" cy="5040980"/>
              </a:xfrm>
              <a:blipFill rotWithShape="1">
                <a:blip r:embed="rId2"/>
                <a:stretch>
                  <a:fillRect l="-921" t="-1693" r="-863" b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16354" y="3313227"/>
                <a:ext cx="362836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      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</a:rPr>
                      <m:t>𝑎</m:t>
                    </m:r>
                    <m:r>
                      <a:rPr lang="hu-HU" sz="2400" i="1" smtClean="0">
                        <a:latin typeface="Cambria Math"/>
                      </a:rPr>
                      <m:t>+</m:t>
                    </m:r>
                    <m:r>
                      <a:rPr lang="hu-HU" sz="2400" i="1" smtClean="0">
                        <a:latin typeface="Cambria Math"/>
                      </a:rPr>
                      <m:t>𝑏</m:t>
                    </m:r>
                    <m:r>
                      <a:rPr lang="hu-HU" sz="2400" i="1" smtClean="0">
                        <a:latin typeface="Cambria Math"/>
                      </a:rPr>
                      <m:t>+</m:t>
                    </m:r>
                    <m:r>
                      <a:rPr lang="hu-HU" sz="2400" i="1" smtClean="0">
                        <a:latin typeface="Cambria Math"/>
                      </a:rPr>
                      <m:t>𝑐</m:t>
                    </m:r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=360</m:t>
                    </m:r>
                  </m:oMath>
                </a14:m>
                <a:endParaRPr lang="en-US" sz="2400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2</m:t>
                      </m:r>
                      <m:r>
                        <a:rPr lang="en-US" sz="2400" i="1" dirty="0" smtClean="0">
                          <a:latin typeface="Cambria Math"/>
                        </a:rPr>
                        <m:t>𝑘</m:t>
                      </m:r>
                      <m:r>
                        <a:rPr lang="en-US" sz="2400" i="1" dirty="0" smtClean="0">
                          <a:latin typeface="Cambria Math"/>
                        </a:rPr>
                        <m:t>+3</m:t>
                      </m:r>
                      <m:r>
                        <a:rPr lang="en-US" sz="2400" i="1" dirty="0" smtClean="0">
                          <a:latin typeface="Cambria Math"/>
                        </a:rPr>
                        <m:t>𝑘</m:t>
                      </m:r>
                      <m:r>
                        <a:rPr lang="en-US" sz="2400" i="1" dirty="0" smtClean="0">
                          <a:latin typeface="Cambria Math"/>
                        </a:rPr>
                        <m:t>+4</m:t>
                      </m:r>
                      <m:r>
                        <a:rPr lang="en-US" sz="2400" i="1" dirty="0" smtClean="0">
                          <a:latin typeface="Cambria Math"/>
                        </a:rPr>
                        <m:t>𝑘</m:t>
                      </m:r>
                      <m:r>
                        <a:rPr lang="en-US" sz="2400" i="1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360</m:t>
                      </m:r>
                    </m:oMath>
                  </m:oMathPara>
                </a14:m>
                <a:endParaRPr lang="en-US" sz="2400" b="0" dirty="0" smtClean="0">
                  <a:latin typeface="Cambria" pitchFamily="18" charset="0"/>
                  <a:ea typeface="Cambria" pitchFamily="18" charset="0"/>
                </a:endParaRPr>
              </a:p>
              <a:p>
                <a:r>
                  <a:rPr lang="en-US" sz="2400" b="0" dirty="0" smtClean="0"/>
                  <a:t>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9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=360   |:9</m:t>
                    </m:r>
                  </m:oMath>
                </a14:m>
                <a:endParaRPr lang="en-US" sz="2400" b="0" dirty="0" smtClean="0">
                  <a:latin typeface="Cambria" pitchFamily="18" charset="0"/>
                  <a:ea typeface="Cambria" pitchFamily="18" charset="0"/>
                </a:endParaRPr>
              </a:p>
              <a:p>
                <a:r>
                  <a:rPr lang="en-US" sz="2400" b="0" dirty="0" smtClean="0"/>
                  <a:t>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=40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    </a:t>
                </a: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354" y="3313227"/>
                <a:ext cx="3628366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42682" y="4393879"/>
                <a:ext cx="278108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=2∙40=80</m:t>
                    </m:r>
                  </m:oMath>
                </a14:m>
                <a:endParaRPr lang="en-US" sz="2400" b="0" dirty="0" smtClean="0">
                  <a:latin typeface="Cambria" pitchFamily="18" charset="0"/>
                  <a:ea typeface="Cambria" pitchFamily="18" charset="0"/>
                </a:endParaRPr>
              </a:p>
              <a:p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𝑏</m:t>
                    </m:r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=3∙40=120</m:t>
                    </m:r>
                  </m:oMath>
                </a14:m>
                <a:endParaRPr lang="en-US" sz="2400" b="0" dirty="0" smtClean="0">
                  <a:latin typeface="Cambria" pitchFamily="18" charset="0"/>
                  <a:ea typeface="Cambria" pitchFamily="18" charset="0"/>
                </a:endParaRPr>
              </a:p>
              <a:p>
                <a:r>
                  <a:rPr lang="en-US" sz="2400" b="0" dirty="0" smtClean="0">
                    <a:ea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=4∙40=160</m:t>
                    </m:r>
                  </m:oMath>
                </a14:m>
                <a:endParaRPr lang="en-US" sz="2400" b="0" dirty="0" smtClean="0">
                  <a:latin typeface="Cambria" pitchFamily="18" charset="0"/>
                  <a:ea typeface="Cambria" pitchFamily="18" charset="0"/>
                </a:endParaRPr>
              </a:p>
              <a:p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682" y="4393879"/>
                <a:ext cx="2781082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3289" t="-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71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65018"/>
                <a:ext cx="10515600" cy="551194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2.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Egy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téglalap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méretei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egyenesen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arányosak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a 3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és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7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számokkal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.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Számítsd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ki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a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téglalap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kerületét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, ha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területe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336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!</a:t>
                </a: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b="1" dirty="0" err="1" smtClean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</a:rPr>
                  <a:t>Megoldás</a:t>
                </a:r>
                <a:endParaRPr lang="en-US" sz="2400" b="1" dirty="0">
                  <a:solidFill>
                    <a:schemeClr val="accent1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" pitchFamily="18" charset="0"/>
                      </a:rPr>
                      <m:t> </m:t>
                    </m:r>
                    <m:r>
                      <a:rPr lang="en-US" sz="2400" i="1" dirty="0" err="1" smtClean="0">
                        <a:latin typeface="Cambria Math"/>
                        <a:ea typeface="Cambria" pitchFamily="18" charset="0"/>
                      </a:rPr>
                      <m:t>𝑠𝑧</m:t>
                    </m:r>
                    <m:r>
                      <a:rPr lang="en-US" sz="2400" i="1" dirty="0" smtClean="0">
                        <a:latin typeface="Cambria Math"/>
                        <a:ea typeface="Cambria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, </a:t>
                </a:r>
                <a:r>
                  <a:rPr lang="en-US" sz="2400" i="1" dirty="0" smtClean="0">
                    <a:latin typeface="Cambria" pitchFamily="18" charset="0"/>
                    <a:ea typeface="Cambria" pitchFamily="18" charset="0"/>
                  </a:rPr>
                  <a:t>h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–</a:t>
                </a:r>
                <a:r>
                  <a:rPr lang="en-US" sz="2400" i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a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téglalap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méretei</a:t>
                </a:r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𝑠𝑧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h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e</m:t>
                    </m:r>
                    <m:r>
                      <a:rPr lang="en-US" sz="2400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a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ambria Math"/>
                    <a:ea typeface="Cambria Math"/>
                  </a:rPr>
                  <a:t> 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𝑠𝑧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𝑠𝑧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</a:rPr>
                      <m:t>⇒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𝑠𝑧</m:t>
                    </m:r>
                    <m:r>
                      <a:rPr lang="hu-HU" sz="2400" i="1" dirty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  <a:ea typeface="Cambria Math" panose="02040503050406030204" pitchFamily="18" charset="0"/>
                      </a:rPr>
                      <m:t>3</m:t>
                    </m:r>
                    <m:r>
                      <a:rPr lang="hu-HU" sz="2400" i="1" dirty="0">
                        <a:latin typeface="Cambria Math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</a:rPr>
                      <m:t>⇒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h</m:t>
                    </m:r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7</m:t>
                    </m:r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" pitchFamily="18" charset="0"/>
                            </a:rPr>
                            <m:t>t</m:t>
                          </m:r>
                          <m:r>
                            <a:rPr lang="en-US" sz="2400" b="0" i="0" smtClean="0">
                              <a:latin typeface="Cambria Math"/>
                              <a:ea typeface="Cambria" pitchFamily="18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" pitchFamily="18" charset="0"/>
                            </a:rPr>
                            <m:t>glalap</m:t>
                          </m:r>
                        </m:sub>
                      </m:sSub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2∙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+2∙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𝑠𝑧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400" b="0" dirty="0" smtClean="0">
                  <a:latin typeface="Cambria" pitchFamily="18" charset="0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2∙28+2∙12=</m:t>
                    </m:r>
                  </m:oMath>
                </a14:m>
                <a:endParaRPr lang="en-US" sz="2400" b="0" dirty="0" smtClean="0">
                  <a:latin typeface="Cambria" pitchFamily="18" charset="0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80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cm</a:t>
                </a:r>
              </a:p>
              <a:p>
                <a:pPr marL="0" indent="0">
                  <a:buNone/>
                </a:pP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65018"/>
                <a:ext cx="10515600" cy="5511945"/>
              </a:xfrm>
              <a:blipFill>
                <a:blip r:embed="rId2"/>
                <a:stretch>
                  <a:fillRect l="-928" t="-774" r="-870" b="-664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95121" y="3051958"/>
                <a:ext cx="3137526" cy="2025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t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glalap</m:t>
                          </m:r>
                        </m:sub>
                      </m:sSub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𝑠𝑧</m:t>
                      </m:r>
                    </m:oMath>
                  </m:oMathPara>
                </a14:m>
                <a:endParaRPr lang="en-US" sz="2400" b="0" dirty="0" smtClean="0">
                  <a:latin typeface="Cambria" pitchFamily="18" charset="0"/>
                  <a:ea typeface="Cambria" pitchFamily="18" charset="0"/>
                </a:endParaRPr>
              </a:p>
              <a:p>
                <a:r>
                  <a:rPr lang="en-US" sz="2400" b="0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336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7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∙3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endParaRPr lang="en-US" sz="2400" b="0" dirty="0" smtClean="0">
                  <a:latin typeface="Cambria" pitchFamily="18" charset="0"/>
                  <a:ea typeface="Cambria" pitchFamily="18" charset="0"/>
                </a:endParaRPr>
              </a:p>
              <a:p>
                <a:r>
                  <a:rPr lang="en-US" sz="2400" b="0" dirty="0" smtClean="0"/>
                  <a:t>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336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=21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  |:21</m:t>
                    </m:r>
                  </m:oMath>
                </a14:m>
                <a:endParaRPr lang="en-US" sz="2400" b="0" dirty="0" smtClean="0">
                  <a:latin typeface="Cambria" pitchFamily="18" charset="0"/>
                  <a:ea typeface="Cambria" pitchFamily="18" charset="0"/>
                </a:endParaRPr>
              </a:p>
              <a:p>
                <a:r>
                  <a:rPr lang="en-US" sz="2400" dirty="0" smtClean="0"/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16    |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/>
                    </m:rad>
                  </m:oMath>
                </a14:m>
                <a:endParaRPr lang="en-US" sz="2400" b="0" dirty="0" smtClean="0">
                  <a:latin typeface="Cambria" pitchFamily="18" charset="0"/>
                  <a:ea typeface="Cambria" pitchFamily="18" charset="0"/>
                </a:endParaRPr>
              </a:p>
              <a:p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=4</m:t>
                    </m:r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121" y="3051958"/>
                <a:ext cx="3137526" cy="2025811"/>
              </a:xfrm>
              <a:prstGeom prst="rect">
                <a:avLst/>
              </a:prstGeom>
              <a:blipFill>
                <a:blip r:embed="rId3"/>
                <a:stretch>
                  <a:fillRect l="-584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40801" y="4613437"/>
                <a:ext cx="298549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𝑠𝑧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=3∙4=12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cm</a:t>
                </a:r>
              </a:p>
              <a:p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=7∙4=28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cm</a:t>
                </a: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801" y="4613437"/>
                <a:ext cx="2985497" cy="830997"/>
              </a:xfrm>
              <a:prstGeom prst="rect">
                <a:avLst/>
              </a:prstGeom>
              <a:blipFill rotWithShape="1">
                <a:blip r:embed="rId4"/>
                <a:stretch>
                  <a:fillRect t="-5882" r="-2245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47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5A26B3-4C9B-47DC-A3DB-C3B9E0F0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4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ambria" pitchFamily="18" charset="0"/>
                <a:ea typeface="Cambria" pitchFamily="18" charset="0"/>
              </a:rPr>
              <a:t>4. </a:t>
            </a:r>
            <a:r>
              <a:rPr lang="hu-HU" sz="3200" b="1" dirty="0" smtClean="0">
                <a:latin typeface="Cambria" pitchFamily="18" charset="0"/>
                <a:ea typeface="Cambria" pitchFamily="18" charset="0"/>
              </a:rPr>
              <a:t>Fordítottan </a:t>
            </a:r>
            <a:r>
              <a:rPr lang="hu-HU" sz="3200" b="1" dirty="0">
                <a:latin typeface="Cambria" pitchFamily="18" charset="0"/>
                <a:ea typeface="Cambria" pitchFamily="18" charset="0"/>
              </a:rPr>
              <a:t>arányos mennyiségek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47807FFB-C8D3-4A7F-B675-3EE3A35CE0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1240" y="1116281"/>
                <a:ext cx="10859125" cy="5178501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Értelmezés</a:t>
                </a:r>
                <a:r>
                  <a:rPr lang="en-US" sz="2400" b="1" dirty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.</a:t>
                </a:r>
                <a:r>
                  <a:rPr lang="en-US" sz="2400" b="1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Két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, egymástól függő változó mennyiség fordítottan arányos, ha az egyik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mennyiség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valahányszoros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növekedésével (csökkenésével) a másik mennyiség is ugyanannyiszor  csökken (nő).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Fordított arányosság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(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f.a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.)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áll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fenn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például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: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a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munkások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száma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és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a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z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elvégzett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munkához szükséges idő között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;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az ugyanolyan vízhozamú csapok száma és a medence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megt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öltéséhez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szükséges idő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között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.</a:t>
                </a:r>
                <a:endParaRPr lang="hu-HU" sz="2400" b="1" dirty="0">
                  <a:latin typeface="Cambria" pitchFamily="18" charset="0"/>
                  <a:ea typeface="Cambria" pitchFamily="18" charset="0"/>
                  <a:cs typeface="Calibri" panose="020F050202020403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Általánosan</a:t>
                </a:r>
                <a:endParaRPr lang="en-US" sz="2400" dirty="0" smtClean="0">
                  <a:latin typeface="Cambria" pitchFamily="18" charset="0"/>
                  <a:ea typeface="Cambria" pitchFamily="18" charset="0"/>
                  <a:cs typeface="Calibri" panose="020F050202020403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.  </m:t>
                    </m:r>
                    <m:d>
                      <m:dPr>
                        <m:begChr m:val="{"/>
                        <m:endChr m:val="}"/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hu-HU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2400" i="1" dirty="0" smtClean="0">
                    <a:solidFill>
                      <a:schemeClr val="tx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…=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⟺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⟺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hu-HU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hu-HU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…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,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ahol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az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arányossági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tényező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ℕ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≥2.</m:t>
                    </m:r>
                  </m:oMath>
                </a14:m>
                <a:r>
                  <a:rPr lang="en-US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endParaRPr lang="hu-HU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hu-HU" sz="2400" dirty="0">
                  <a:solidFill>
                    <a:schemeClr val="tx1"/>
                  </a:solidFill>
                  <a:latin typeface="Cambria" pitchFamily="18" charset="0"/>
                  <a:ea typeface="Cambria" pitchFamily="18" charset="0"/>
                  <a:cs typeface="Calibri" panose="020F050202020403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hu-HU" sz="2400" dirty="0">
                  <a:solidFill>
                    <a:srgbClr val="FF0000"/>
                  </a:solidFill>
                  <a:latin typeface="Cambria" pitchFamily="18" charset="0"/>
                  <a:ea typeface="Cambria" pitchFamily="18" charset="0"/>
                  <a:cs typeface="Calibri" panose="020F050202020403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hu-HU" sz="2400" dirty="0">
                  <a:solidFill>
                    <a:srgbClr val="FF0000"/>
                  </a:solidFill>
                  <a:latin typeface="Cambria" pitchFamily="18" charset="0"/>
                  <a:ea typeface="Cambria" pitchFamily="18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807FFB-C8D3-4A7F-B675-3EE3A35CE0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1240" y="1116281"/>
                <a:ext cx="10859125" cy="5178501"/>
              </a:xfrm>
              <a:blipFill>
                <a:blip r:embed="rId3"/>
                <a:stretch>
                  <a:fillRect l="-898" t="-941" r="-842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24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BBC10-57FA-42E4-9425-2DB54864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49" y="329500"/>
            <a:ext cx="10515600" cy="814318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Cambria" pitchFamily="18" charset="0"/>
                <a:ea typeface="Cambria" pitchFamily="18" charset="0"/>
              </a:rPr>
              <a:t>Megoldott</a:t>
            </a:r>
            <a:r>
              <a:rPr lang="en-US" sz="2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</a:rPr>
              <a:t>feladatok</a:t>
            </a:r>
            <a:endParaRPr lang="en-US" sz="2400" b="1" dirty="0"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B639312F-ECEE-4885-9522-B93D2B1ED0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4449" y="997527"/>
                <a:ext cx="10704616" cy="527444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1.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Határozd meg az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és</a:t>
                </a:r>
                <a14:m>
                  <m:oMath xmlns:m="http://schemas.openxmlformats.org/officeDocument/2006/math">
                    <m:r>
                      <a:rPr lang="hu-HU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számokat, ha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fordítottan arányosak 2-vel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,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illetve 3-mal és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különbségük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400" b="0" i="0" smtClean="0">
                        <a:latin typeface="Cambria Math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400" b="1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hu-HU" sz="2400" b="1" dirty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</a:rPr>
                  <a:t>Megoldás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" pitchFamily="18" charset="0"/>
                      </a:rPr>
                      <m:t>f</m:t>
                    </m:r>
                    <m:r>
                      <a:rPr lang="en-US" sz="2400" b="0" i="0" smtClean="0">
                        <a:latin typeface="Cambria Math"/>
                        <a:ea typeface="Cambria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" pitchFamily="18" charset="0"/>
                      </a:rPr>
                      <m:t>a</m:t>
                    </m:r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.  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2, 3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hu-HU" sz="2400" b="0" i="1" dirty="0" smtClean="0"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ea typeface="Cambria Math" panose="02040503050406030204" pitchFamily="18" charset="0"/>
                      </a:rPr>
                      <m:t>⋅</m:t>
                    </m:r>
                    <m:r>
                      <a:rPr lang="hu-HU" sz="2400" b="0" i="1" dirty="0" smtClean="0">
                        <a:latin typeface="Cambria Math"/>
                        <a:ea typeface="Cambria Math" panose="02040503050406030204" pitchFamily="18" charset="0"/>
                      </a:rPr>
                      <m:t>2=</m:t>
                    </m:r>
                    <m:r>
                      <a:rPr lang="hu-HU" sz="2400" b="0" i="1" dirty="0" smtClean="0">
                        <a:latin typeface="Cambria Math"/>
                        <a:ea typeface="Cambria Math" panose="02040503050406030204" pitchFamily="18" charset="0"/>
                      </a:rPr>
                      <m:t>𝑦</m:t>
                    </m:r>
                    <m:r>
                      <a:rPr lang="hu-HU" sz="2400" b="0" i="1" dirty="0" smtClean="0">
                        <a:latin typeface="Cambria Math"/>
                        <a:ea typeface="Cambria Math" panose="02040503050406030204" pitchFamily="18" charset="0"/>
                      </a:rPr>
                      <m:t>⋅3    |:2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                                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hu-HU" sz="2400" b="0" i="1" dirty="0" smtClean="0"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b="0" i="1" dirty="0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 b="0" smtClean="0">
                            <a:latin typeface="Cambria" pitchFamily="18" charset="0"/>
                            <a:ea typeface="Cambria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sz="2400" b="0" smtClean="0">
                            <a:latin typeface="Cambria" pitchFamily="18" charset="0"/>
                            <a:ea typeface="Cambria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𝑦</m:t>
                    </m:r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ea typeface="Cambria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 − 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𝑦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 =10 </m:t>
                    </m:r>
                  </m:oMath>
                </a14:m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 smtClean="0">
                            <a:latin typeface="Cambria" pitchFamily="18" charset="0"/>
                            <a:ea typeface="Cambria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sz="2400" smtClean="0">
                            <a:latin typeface="Cambria" pitchFamily="18" charset="0"/>
                            <a:ea typeface="Cambria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0" smtClean="0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𝑦</m:t>
                    </m:r>
                    <m:r>
                      <a:rPr lang="hu-HU" sz="240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10</m:t>
                    </m:r>
                    <m:r>
                      <a:rPr lang="en-US" sz="2400" b="0" i="0" dirty="0" smtClean="0">
                        <a:latin typeface="Cambria Math"/>
                        <a:ea typeface="Cambria Math"/>
                      </a:rPr>
                      <m:t>    |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∙2</m:t>
                    </m:r>
                  </m:oMath>
                </a14:m>
                <a:endParaRPr lang="en-US" sz="2400" b="0" dirty="0" smtClean="0">
                  <a:latin typeface="Cambria" pitchFamily="18" charset="0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3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𝑦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 – 2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𝑦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 = 20  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 smtClean="0">
                    <a:ea typeface="Cambria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𝑦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 = 20  </m:t>
                    </m:r>
                  </m:oMath>
                </a14:m>
                <a:endParaRPr lang="ro-RO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endParaRPr lang="ro-RO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Válasz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: A keresett számok 30 és 20.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639312F-ECEE-4885-9522-B93D2B1ED0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4449" y="997527"/>
                <a:ext cx="10704616" cy="5274440"/>
              </a:xfrm>
              <a:blipFill rotWithShape="1">
                <a:blip r:embed="rId2"/>
                <a:stretch>
                  <a:fillRect l="-911" t="-809"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43203" y="4612947"/>
                <a:ext cx="2553007" cy="680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2</m:t>
                        </m:r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ro-RO" sz="2400" b="0" i="1" smtClean="0">
                        <a:latin typeface="Cambria Math"/>
                        <a:ea typeface="Cambria Math"/>
                      </a:rPr>
                      <m:t>20=30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3" y="4612947"/>
                <a:ext cx="2553007" cy="680123"/>
              </a:xfrm>
              <a:prstGeom prst="rect">
                <a:avLst/>
              </a:prstGeom>
              <a:blipFill rotWithShape="1">
                <a:blip r:embed="rId3"/>
                <a:stretch>
                  <a:fillRect l="-3580" b="-7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6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771896"/>
                <a:ext cx="10680865" cy="540506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2.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Egy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háromszög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szögeinek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mértéke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fordítottan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arányos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0,25;0,1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6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;0,125</m:t>
                    </m:r>
                  </m:oMath>
                </a14:m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számokkal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.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Számítsd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ki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a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háromszög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szögeinek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mértékét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!</a:t>
                </a:r>
              </a:p>
              <a:p>
                <a:pPr marL="0" indent="0">
                  <a:buNone/>
                </a:pPr>
                <a:r>
                  <a:rPr lang="en-US" sz="2400" b="1" dirty="0" err="1" smtClean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</a:rPr>
                  <a:t>Megoldás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Jelölje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𝑧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a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háromszög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szögeinek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mértékét</a:t>
                </a:r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𝑧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/>
                        <a:ea typeface="Cambria" pitchFamily="18" charset="0"/>
                      </a:rPr>
                      <m:t> </m:t>
                    </m:r>
                    <m:r>
                      <a:rPr lang="ro-RO" sz="2400" b="0" i="1" smtClean="0">
                        <a:latin typeface="Cambria Math"/>
                        <a:ea typeface="Cambria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.</m:t>
                    </m:r>
                  </m:oMath>
                </a14:m>
                <a:r>
                  <a:rPr lang="en-US" sz="2400" i="1" dirty="0" smtClean="0">
                    <a:latin typeface="Cambria" pitchFamily="18" charset="0"/>
                    <a:ea typeface="Cambria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" pitchFamily="18" charset="0"/>
                          </a:rPr>
                          <m:t>0,25;0,1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  <a:ea typeface="Cambria" pitchFamily="18" charset="0"/>
                          </a:rPr>
                          <m:t>;0,125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∙0,25=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∙0,1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" pitchFamily="18" charset="0"/>
                          </a:rPr>
                          <m:t>6</m:t>
                        </m:r>
                      </m:e>
                    </m:d>
                    <m:r>
                      <a:rPr lang="en-US" sz="24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itchFamily="18" charset="0"/>
                      </a:rPr>
                      <m:t>0,125</m:t>
                    </m:r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𝑘</m:t>
                    </m:r>
                    <m:r>
                      <a:rPr lang="en-US" sz="2400" i="1">
                        <a:latin typeface="Cambria Math"/>
                        <a:ea typeface="Cambria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ambria Math"/>
                    <a:ea typeface="Cambria Math"/>
                  </a:rPr>
                  <a:t>⇒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100</m:t>
                            </m:r>
                          </m:den>
                        </m:f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\25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90</m:t>
                            </m:r>
                          </m:den>
                        </m:f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\15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125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1000</m:t>
                            </m:r>
                          </m:den>
                        </m:f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\125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endParaRPr lang="en-US" sz="2400" b="0" dirty="0" smtClean="0">
                  <a:latin typeface="Cambria" pitchFamily="18" charset="0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=4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sz="2400" b="0" dirty="0" smtClean="0">
                    <a:latin typeface="Cambria" pitchFamily="18" charset="0"/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6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8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sz="2400" dirty="0">
                    <a:latin typeface="Cambria" pitchFamily="18" charset="0"/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en-US" sz="2400" dirty="0">
                  <a:latin typeface="Cambria" pitchFamily="18" charset="0"/>
                  <a:ea typeface="Cambria Math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771896"/>
                <a:ext cx="10680865" cy="5405067"/>
              </a:xfrm>
              <a:blipFill rotWithShape="1">
                <a:blip r:embed="rId2"/>
                <a:stretch>
                  <a:fillRect l="-856" t="-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17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43148"/>
                <a:ext cx="10515600" cy="533381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b="0" dirty="0" smtClean="0"/>
                  <a:t>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180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4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+6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+8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latin typeface="Cambria Math"/>
                      </a:rPr>
                      <m:t>180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i="1" dirty="0" smtClean="0">
                  <a:latin typeface="Cambria Math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b="0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18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latin typeface="Cambria Math"/>
                      </a:rPr>
                      <m:t>180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sz="2400" b="0" i="0" smtClean="0">
                        <a:latin typeface="Cambria Math"/>
                      </a:rPr>
                      <m:t>   </m:t>
                    </m:r>
                    <m:r>
                      <a:rPr lang="en-US" sz="2400" b="0" i="1" smtClean="0">
                        <a:latin typeface="Cambria Math"/>
                      </a:rPr>
                      <m:t>|:18</m:t>
                    </m:r>
                  </m:oMath>
                </a14:m>
                <a:endParaRPr lang="en-US" sz="2400" b="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b="0" dirty="0" smtClean="0"/>
                  <a:t>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latin typeface="Cambria Math"/>
                      </a:rPr>
                      <m:t>10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Válasz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: A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háromszög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szögeinek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mértéke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rendre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sz="2400">
                        <a:latin typeface="Cambria Math"/>
                      </a:rPr>
                      <m:t>0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latin typeface="Cambria Math"/>
                        <a:ea typeface="Cambria Math"/>
                      </a:rPr>
                      <m:t>6</m:t>
                    </m:r>
                    <m:r>
                      <m:rPr>
                        <m:nor/>
                      </m:rPr>
                      <a:rPr lang="en-US" sz="2400">
                        <a:latin typeface="Cambria Math"/>
                      </a:rPr>
                      <m:t>0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és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latin typeface="Cambria Math"/>
                        <a:ea typeface="Cambria Math"/>
                      </a:rPr>
                      <m:t>8</m:t>
                    </m:r>
                    <m:r>
                      <m:rPr>
                        <m:nor/>
                      </m:rPr>
                      <a:rPr lang="en-US" sz="2400">
                        <a:latin typeface="Cambria Math"/>
                      </a:rPr>
                      <m:t>0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.</a:t>
                </a: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43148"/>
                <a:ext cx="10515600" cy="5333815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98225" y="2328762"/>
                <a:ext cx="35507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=4∙</m:t>
                      </m:r>
                      <m:r>
                        <m:rPr>
                          <m:nor/>
                        </m:rPr>
                        <a:rPr lang="en-US" sz="2400">
                          <a:latin typeface="Cambria Math"/>
                        </a:rPr>
                        <m:t>10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m:rPr>
                          <m:nor/>
                        </m:rPr>
                        <a:rPr lang="en-US" sz="2400">
                          <a:latin typeface="Cambria Math"/>
                        </a:rPr>
                        <m:t>0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6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2400">
                        <a:latin typeface="Cambria Math"/>
                      </a:rPr>
                      <m:t>10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6</m:t>
                    </m:r>
                    <m:r>
                      <m:rPr>
                        <m:nor/>
                      </m:rPr>
                      <a:rPr lang="en-US" sz="2400">
                        <a:latin typeface="Cambria Math"/>
                      </a:rPr>
                      <m:t>0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r>
                  <a:rPr lang="en-US" sz="2400" b="0" dirty="0" smtClean="0">
                    <a:latin typeface="Cambria" pitchFamily="18" charset="0"/>
                    <a:ea typeface="Cambria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8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2400">
                        <a:latin typeface="Cambria Math"/>
                      </a:rPr>
                      <m:t>10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8</m:t>
                    </m:r>
                    <m:r>
                      <m:rPr>
                        <m:nor/>
                      </m:rPr>
                      <a:rPr lang="en-US" sz="2400">
                        <a:latin typeface="Cambria Math"/>
                      </a:rPr>
                      <m:t>0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225" y="2328762"/>
                <a:ext cx="3550720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5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96581F-D710-417C-A028-510EC2925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hu-HU" b="1" dirty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Tartalom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66968E-8CC4-4B2C-A0F5-C503F1287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9351"/>
            <a:ext cx="10515600" cy="541621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sz="3200" b="1" dirty="0">
                <a:latin typeface="Cambria" pitchFamily="18" charset="0"/>
                <a:ea typeface="Cambria" pitchFamily="18" charset="0"/>
                <a:cs typeface="Calibri" panose="020F0502020204030204" pitchFamily="34" charset="0"/>
              </a:rPr>
              <a:t> Arányok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sz="3200" b="1" dirty="0">
                <a:latin typeface="Cambria" pitchFamily="18" charset="0"/>
                <a:ea typeface="Cambria" pitchFamily="18" charset="0"/>
                <a:cs typeface="Calibri" panose="020F0502020204030204" pitchFamily="34" charset="0"/>
              </a:rPr>
              <a:t> Aránypárok</a:t>
            </a:r>
            <a:r>
              <a:rPr lang="en-US" sz="3200" b="1" dirty="0">
                <a:latin typeface="Cambria" pitchFamily="18" charset="0"/>
                <a:ea typeface="Cambria" pitchFamily="18" charset="0"/>
                <a:cs typeface="Calibri" panose="020F0502020204030204" pitchFamily="34" charset="0"/>
              </a:rPr>
              <a:t> </a:t>
            </a:r>
            <a:endParaRPr lang="hu-HU" sz="3200" b="1" dirty="0">
              <a:latin typeface="Cambria" pitchFamily="18" charset="0"/>
              <a:ea typeface="Cambria" pitchFamily="18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sz="3200" b="1" dirty="0">
                <a:latin typeface="Cambria" pitchFamily="18" charset="0"/>
                <a:ea typeface="Cambria" pitchFamily="18" charset="0"/>
                <a:cs typeface="Calibri" panose="020F0502020204030204" pitchFamily="34" charset="0"/>
              </a:rPr>
              <a:t>Egyenesen arányos mennyiségek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sz="3200" b="1" dirty="0">
                <a:latin typeface="Cambria" pitchFamily="18" charset="0"/>
                <a:ea typeface="Cambria" pitchFamily="18" charset="0"/>
                <a:cs typeface="Calibri" panose="020F0502020204030204" pitchFamily="34" charset="0"/>
              </a:rPr>
              <a:t>Fordítottan arányos mennyiségek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sz="3200" b="1" dirty="0">
                <a:latin typeface="Cambria" pitchFamily="18" charset="0"/>
                <a:ea typeface="Cambria" pitchFamily="18" charset="0"/>
                <a:cs typeface="Calibri" panose="020F0502020204030204" pitchFamily="34" charset="0"/>
              </a:rPr>
              <a:t>Az egyszerű hármasszabály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sz="3200" b="1" dirty="0" smtClean="0">
                <a:latin typeface="Cambria" pitchFamily="18" charset="0"/>
                <a:ea typeface="Cambria" pitchFamily="18" charset="0"/>
                <a:cs typeface="Calibri" panose="020F0502020204030204" pitchFamily="34" charset="0"/>
              </a:rPr>
              <a:t>Házi </a:t>
            </a:r>
            <a:r>
              <a:rPr lang="hu-HU" sz="3200" b="1" dirty="0">
                <a:latin typeface="Cambria" pitchFamily="18" charset="0"/>
                <a:ea typeface="Cambria" pitchFamily="18" charset="0"/>
                <a:cs typeface="Calibri" panose="020F0502020204030204" pitchFamily="34" charset="0"/>
              </a:rPr>
              <a:t>feladat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hu-H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71A7F263-0F9C-4C9F-8ED5-4A9510C94C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58140"/>
                <a:ext cx="10515600" cy="5618823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3.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Határozd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meg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az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a, b, c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számokat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,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ha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a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és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b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egyenesen arányos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5-tel és 8-cal, a 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b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és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c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pedig fordítottan arányos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3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-mal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és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2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-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vel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,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és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3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𝑎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 +2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𝑏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 – 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𝑐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 = 57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!</a:t>
                </a:r>
                <a:endParaRPr lang="en-US" sz="2400" b="1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hu-HU" sz="2400" b="1" dirty="0" smtClean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</a:rPr>
                  <a:t>Megoldás</a:t>
                </a:r>
                <a:endParaRPr lang="hu-HU" sz="2400" b="1" dirty="0">
                  <a:solidFill>
                    <a:schemeClr val="accent1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e</m:t>
                    </m:r>
                    <m:r>
                      <a:rPr lang="en-US" sz="2400" b="0" i="0" smtClean="0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a</m:t>
                    </m:r>
                    <m:r>
                      <a:rPr lang="en-US" sz="2400" b="0" i="1" smtClean="0">
                        <a:latin typeface="Cambria Math"/>
                      </a:rPr>
                      <m:t>. 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 5, 8</m:t>
                        </m:r>
                      </m:e>
                    </m: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 Math"/>
                    <a:ea typeface="Cambria Math"/>
                  </a:rPr>
                  <a:t>⟺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5</m:t>
                        </m:r>
                      </m:den>
                    </m:f>
                    <m:r>
                      <a:rPr lang="en-US" sz="24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  <m:r>
                      <a:rPr lang="en-US" sz="24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hu-HU" sz="24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f</m:t>
                    </m:r>
                    <m:r>
                      <a:rPr lang="en-US" sz="2400" b="0" i="0" smtClean="0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a</m:t>
                    </m:r>
                    <m:r>
                      <a:rPr lang="en-US" sz="2400" b="0" i="1" smtClean="0">
                        <a:latin typeface="Cambria Math"/>
                      </a:rPr>
                      <m:t>. 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hu-HU" sz="240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hu-HU" sz="2400" dirty="0" smtClean="0">
                    <a:latin typeface="Cambria Math"/>
                    <a:ea typeface="Cambria Math"/>
                  </a:rPr>
                  <a:t>⟺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0" i="1" dirty="0" smtClean="0">
                        <a:latin typeface="Cambria Math"/>
                        <a:ea typeface="Cambria Math" panose="02040503050406030204" pitchFamily="18" charset="0"/>
                      </a:rPr>
                      <m:t>𝑏</m:t>
                    </m:r>
                    <m:r>
                      <a:rPr lang="hu-HU" sz="2400" b="0" i="1" dirty="0" smtClean="0">
                        <a:latin typeface="Cambria Math"/>
                        <a:ea typeface="Cambria Math" panose="02040503050406030204" pitchFamily="18" charset="0"/>
                      </a:rPr>
                      <m:t>⋅3=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⋅2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⇒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ea typeface="Cambria" pitchFamily="18" charset="0"/>
                      </a:rPr>
                      <m:t>𝑐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3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𝑎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 +2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𝑏</m:t>
                    </m:r>
                    <m:r>
                      <a:rPr lang="hu-HU" sz="2400" i="1" dirty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 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𝑐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 = 57 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	 </a:t>
                </a:r>
                <a:endParaRPr lang="en-US" sz="2400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𝑏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 +2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sz="2400" i="1" dirty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i="1" dirty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hu-HU" sz="2400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sz="2400" i="1" dirty="0">
                          <a:latin typeface="Cambria Math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hu-HU" sz="2400" i="1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hu-HU" sz="2400" b="0" i="0" smtClean="0">
                          <a:latin typeface="Cambria" pitchFamily="18" charset="0"/>
                          <a:ea typeface="Cambria" pitchFamily="18" charset="0"/>
                        </a:rPr>
                        <m:t> 57</m:t>
                      </m:r>
                    </m:oMath>
                  </m:oMathPara>
                </a14:m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  <a:ea typeface="Cambria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  <a:ea typeface="Cambria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57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  <a:ea typeface="Cambria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  <a:ea typeface="Cambria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456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   |∙8</m:t>
                      </m:r>
                    </m:oMath>
                  </m:oMathPara>
                </a14:m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Válasz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: A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keresett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számok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15, 24, 36.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	</a:t>
                </a: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1A7F263-0F9C-4C9F-8ED5-4A9510C94C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58140"/>
                <a:ext cx="10515600" cy="5618823"/>
              </a:xfrm>
              <a:blipFill rotWithShape="1">
                <a:blip r:embed="rId2"/>
                <a:stretch>
                  <a:fillRect l="-928" t="-760" r="-290" b="-3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20144" y="3230084"/>
                <a:ext cx="417268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15</m:t>
                      </m:r>
                      <m:r>
                        <a:rPr lang="en-US" sz="2400" b="0" i="1" smtClean="0">
                          <a:latin typeface="Cambria Math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</a:rPr>
                        <m:t>+16</m:t>
                      </m:r>
                      <m:r>
                        <a:rPr lang="en-US" sz="2400" b="0" i="1" smtClean="0">
                          <a:latin typeface="Cambria Math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</a:rPr>
                        <m:t>−12</m:t>
                      </m:r>
                      <m:r>
                        <a:rPr lang="en-US" sz="2400" b="0" i="1" smtClean="0">
                          <a:latin typeface="Cambria Math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=456</m:t>
                      </m:r>
                    </m:oMath>
                  </m:oMathPara>
                </a14:m>
                <a:endParaRPr lang="en-US" sz="2400" b="0" dirty="0" smtClean="0">
                  <a:latin typeface="Cambria" pitchFamily="18" charset="0"/>
                  <a:ea typeface="Cambria" pitchFamily="18" charset="0"/>
                </a:endParaRPr>
              </a:p>
              <a:p>
                <a:r>
                  <a:rPr lang="en-US" sz="2400" b="0" dirty="0" smtClean="0"/>
                  <a:t>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19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=456   |:19</m:t>
                    </m:r>
                  </m:oMath>
                </a14:m>
                <a:endParaRPr lang="en-US" sz="2400" b="0" dirty="0" smtClean="0">
                  <a:latin typeface="Cambria" pitchFamily="18" charset="0"/>
                  <a:ea typeface="Cambria" pitchFamily="18" charset="0"/>
                </a:endParaRPr>
              </a:p>
              <a:p>
                <a:r>
                  <a:rPr lang="en-US" sz="2400" b="0" dirty="0" smtClean="0"/>
                  <a:t>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=24</m:t>
                    </m:r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144" y="3230084"/>
                <a:ext cx="4172681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45276" y="4263897"/>
                <a:ext cx="2455031" cy="1514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>
                    <a:latin typeface="Cambria Math"/>
                    <a:ea typeface="Cambria Math"/>
                  </a:rPr>
                  <a:t>               ⇓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∙24=15</m:t>
                    </m:r>
                  </m:oMath>
                </a14:m>
                <a:r>
                  <a:rPr lang="en-US" sz="2400" b="0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∙24=36</m:t>
                    </m:r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276" y="4263897"/>
                <a:ext cx="2455031" cy="1514069"/>
              </a:xfrm>
              <a:prstGeom prst="rect">
                <a:avLst/>
              </a:prstGeom>
              <a:blipFill rotWithShape="1">
                <a:blip r:embed="rId4"/>
                <a:stretch>
                  <a:fillRect t="-3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773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5A26B3-4C9B-47DC-A3DB-C3B9E0F0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6265"/>
            <a:ext cx="10515600" cy="7792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latin typeface="Cambria" pitchFamily="18" charset="0"/>
                <a:ea typeface="Cambria" pitchFamily="18" charset="0"/>
                <a:cs typeface="Calibri" panose="020F0502020204030204" pitchFamily="34" charset="0"/>
              </a:rPr>
              <a:t>5. </a:t>
            </a:r>
            <a:r>
              <a:rPr lang="hu-HU" sz="3200" b="1" dirty="0" smtClean="0">
                <a:latin typeface="Cambria" pitchFamily="18" charset="0"/>
                <a:ea typeface="Cambria" pitchFamily="18" charset="0"/>
                <a:cs typeface="Calibri" panose="020F0502020204030204" pitchFamily="34" charset="0"/>
              </a:rPr>
              <a:t>Egyszerű </a:t>
            </a:r>
            <a:r>
              <a:rPr lang="hu-HU" sz="3200" b="1" dirty="0">
                <a:latin typeface="Cambria" pitchFamily="18" charset="0"/>
                <a:ea typeface="Cambria" pitchFamily="18" charset="0"/>
                <a:cs typeface="Calibri" panose="020F0502020204030204" pitchFamily="34" charset="0"/>
              </a:rPr>
              <a:t>hármasszabály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/>
            </a:r>
            <a:b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47807FFB-C8D3-4A7F-B675-3EE3A35CE0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68779"/>
                <a:ext cx="10515600" cy="5474525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Az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egyenesen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arányosság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és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fordítottan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arányosság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egyik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legfontosabb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alkalmazása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az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egyszerű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hármasszabály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.</a:t>
                </a:r>
                <a:endParaRPr lang="en-US" sz="2400" dirty="0" smtClean="0">
                  <a:latin typeface="Cambria" pitchFamily="18" charset="0"/>
                  <a:ea typeface="Cambria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1. </a:t>
                </a:r>
                <a:r>
                  <a:rPr lang="en-US" sz="2400" b="1" dirty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f</a:t>
                </a:r>
                <a:r>
                  <a:rPr lang="ro-RO" sz="2400" b="1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el</a:t>
                </a:r>
                <a:r>
                  <a:rPr lang="en-US" sz="2400" b="1" dirty="0" err="1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adat</a:t>
                </a:r>
                <a:r>
                  <a:rPr lang="en-US" sz="2400" b="1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.</a:t>
                </a:r>
                <a:r>
                  <a:rPr lang="ro-RO" sz="2400" b="1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 </a:t>
                </a:r>
                <a:r>
                  <a:rPr lang="ro-RO" sz="2400" dirty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Ha 5 füzet  ára  20 lej, mennyibe kerül 3 ugyanolyan füzet?        </a:t>
                </a:r>
              </a:p>
              <a:p>
                <a:pPr marL="0" indent="0">
                  <a:buNone/>
                </a:pPr>
                <a:r>
                  <a:rPr lang="ro-RO" sz="2400" b="1" dirty="0" smtClean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Megoldás</a:t>
                </a:r>
                <a:r>
                  <a:rPr lang="en-US" sz="2400" b="1" dirty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.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:r>
                  <a:rPr lang="ro-RO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Észrevesszük</a:t>
                </a:r>
                <a:r>
                  <a:rPr lang="ro-RO" sz="2400" dirty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, hogy a füzetek száma és az ára között egyenes arányosság áll fenn.</a:t>
                </a:r>
                <a:endParaRPr lang="ro-RO" sz="2400" b="1" dirty="0">
                  <a:latin typeface="Cambria" pitchFamily="18" charset="0"/>
                  <a:ea typeface="Cambria" pitchFamily="18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ro-RO" sz="2400" dirty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	5 </a:t>
                </a:r>
                <a:r>
                  <a:rPr lang="ro-RO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füzet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:r>
                  <a:rPr lang="ro-RO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....................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:r>
                  <a:rPr lang="ro-RO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20 </a:t>
                </a:r>
                <a:r>
                  <a:rPr lang="ro-RO" sz="2400" dirty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lej</a:t>
                </a:r>
              </a:p>
              <a:p>
                <a:pPr marL="0" indent="0" algn="just">
                  <a:buNone/>
                </a:pPr>
                <a:r>
                  <a:rPr lang="ro-RO" sz="2400" dirty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	3 </a:t>
                </a:r>
                <a:r>
                  <a:rPr lang="ro-RO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füzet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:r>
                  <a:rPr lang="ro-RO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....................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400" i="1" dirty="0" smtClean="0">
                        <a:latin typeface="Cambria Math"/>
                        <a:ea typeface="Cambria" pitchFamily="18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ro-RO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lej</a:t>
                </a:r>
                <a:endParaRPr lang="en-US" sz="2400" dirty="0">
                  <a:latin typeface="Cambria" pitchFamily="18" charset="0"/>
                  <a:ea typeface="Cambria" pitchFamily="18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	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/>
                            <a:ea typeface="Cambria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  <a:cs typeface="Calibri" panose="020F0502020204030204" pitchFamily="34" charset="0"/>
                          </a:rPr>
                          <m:t>5, 3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" pitchFamily="18" charset="0"/>
                        <a:cs typeface="Calibri" panose="020F0502020204030204" pitchFamily="34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" pitchFamily="18" charset="0"/>
                        <a:cs typeface="Calibri" panose="020F0502020204030204" pitchFamily="34" charset="0"/>
                      </a:rPr>
                      <m:t>e</m:t>
                    </m:r>
                    <m:r>
                      <a:rPr lang="en-US" sz="2400" b="0" i="0" smtClean="0">
                        <a:latin typeface="Cambria Math"/>
                        <a:ea typeface="Cambria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" pitchFamily="18" charset="0"/>
                        <a:cs typeface="Calibri" panose="020F0502020204030204" pitchFamily="34" charset="0"/>
                      </a:rPr>
                      <m:t>a</m:t>
                    </m:r>
                    <m:r>
                      <a:rPr lang="en-US" sz="2400" b="0" i="1" smtClean="0">
                        <a:latin typeface="Cambria Math"/>
                        <a:ea typeface="Cambria" pitchFamily="18" charset="0"/>
                        <a:cs typeface="Calibri" panose="020F0502020204030204" pitchFamily="34" charset="0"/>
                      </a:rPr>
                      <m:t>.  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  <a:ea typeface="Cambria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  <a:cs typeface="Calibri" panose="020F0502020204030204" pitchFamily="34" charset="0"/>
                          </a:rPr>
                          <m:t>20, </m:t>
                        </m:r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 smtClean="0">
                  <a:latin typeface="Cambria" pitchFamily="18" charset="0"/>
                  <a:ea typeface="Cambria" pitchFamily="18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  <a:cs typeface="Calibri" panose="020F0502020204030204" pitchFamily="34" charset="0"/>
                          </a:rPr>
                          <m:t>20</m:t>
                        </m:r>
                      </m:den>
                    </m:f>
                    <m:r>
                      <a:rPr lang="en-US" sz="240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⟺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5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=20∙3</m:t>
                    </m:r>
                  </m:oMath>
                </a14:m>
                <a:endParaRPr lang="en-US" sz="2400" b="0" dirty="0" smtClean="0">
                  <a:latin typeface="Cambria" pitchFamily="18" charset="0"/>
                  <a:ea typeface="Cambria" pitchFamily="18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                         </a:t>
                </a:r>
                <a:r>
                  <a:rPr lang="ro-RO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" pitchFamily="18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US" sz="2400" b="0" i="1" smtClean="0">
                        <a:latin typeface="Cambria Math"/>
                        <a:ea typeface="Cambria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=60   |:5</m:t>
                    </m:r>
                  </m:oMath>
                </a14:m>
                <a:endParaRPr lang="en-US" sz="2400" b="0" dirty="0" smtClean="0">
                  <a:latin typeface="Cambria" pitchFamily="18" charset="0"/>
                  <a:ea typeface="Cambria" pitchFamily="18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                          </a:t>
                </a:r>
                <a:r>
                  <a:rPr lang="ro-RO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          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=12</m:t>
                    </m:r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Válasz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: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3 füzet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12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lejbe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kerül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.</a:t>
                </a:r>
                <a:endParaRPr lang="ro-RO" sz="2400" dirty="0">
                  <a:latin typeface="Cambria" pitchFamily="18" charset="0"/>
                  <a:ea typeface="Cambria" pitchFamily="18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ro-RO" sz="2400" dirty="0">
                    <a:latin typeface="Cambria" pitchFamily="18" charset="0"/>
                    <a:ea typeface="Cambria" pitchFamily="18" charset="0"/>
                  </a:rPr>
                  <a:t>	</a:t>
                </a:r>
                <a:r>
                  <a:rPr lang="ro-RO" sz="2400" u="sng" dirty="0">
                    <a:latin typeface="Cambria" pitchFamily="18" charset="0"/>
                    <a:ea typeface="Cambria" pitchFamily="18" charset="0"/>
                  </a:rPr>
                  <a:t>                   </a:t>
                </a:r>
              </a:p>
              <a:p>
                <a:pPr marL="0" indent="0" algn="just">
                  <a:buNone/>
                </a:pPr>
                <a:r>
                  <a:rPr lang="ro-RO" sz="2400" dirty="0">
                    <a:latin typeface="Cambria" pitchFamily="18" charset="0"/>
                    <a:ea typeface="Cambria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7807FFB-C8D3-4A7F-B675-3EE3A35CE0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68779"/>
                <a:ext cx="10515600" cy="5474525"/>
              </a:xfrm>
              <a:blipFill rotWithShape="1">
                <a:blip r:embed="rId3"/>
                <a:stretch>
                  <a:fillRect l="-928" t="-1559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C06A586-8B8B-4295-BCCE-54CDA87348B0}"/>
              </a:ext>
            </a:extLst>
          </p:cNvPr>
          <p:cNvCxnSpPr/>
          <p:nvPr/>
        </p:nvCxnSpPr>
        <p:spPr>
          <a:xfrm>
            <a:off x="1531917" y="3942619"/>
            <a:ext cx="3550722" cy="10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697463" y="3134048"/>
            <a:ext cx="0" cy="760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37017" y="3110298"/>
            <a:ext cx="1666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ambria" pitchFamily="18" charset="0"/>
                <a:ea typeface="Cambria" pitchFamily="18" charset="0"/>
              </a:rPr>
              <a:t>e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</a:rPr>
              <a:t>gyenesen</a:t>
            </a:r>
            <a:endParaRPr lang="en-US" sz="2400" b="1" dirty="0" smtClean="0">
              <a:latin typeface="Cambria" pitchFamily="18" charset="0"/>
              <a:ea typeface="Cambria" pitchFamily="18" charset="0"/>
            </a:endParaRPr>
          </a:p>
          <a:p>
            <a:r>
              <a:rPr lang="en-US" sz="2400" b="1" dirty="0" err="1" smtClean="0">
                <a:latin typeface="Cambria" pitchFamily="18" charset="0"/>
                <a:ea typeface="Cambria" pitchFamily="18" charset="0"/>
              </a:rPr>
              <a:t>arányos</a:t>
            </a:r>
            <a:endParaRPr lang="en-US" sz="2400" b="1" dirty="0">
              <a:latin typeface="Cambria" pitchFamily="18" charset="0"/>
              <a:ea typeface="Cambria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879666" y="3181273"/>
            <a:ext cx="0" cy="760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74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47807FFB-C8D3-4A7F-B675-3EE3A35CE0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60020"/>
                <a:ext cx="10515600" cy="54388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2. </a:t>
                </a:r>
                <a:r>
                  <a:rPr lang="en-US" sz="2400" b="1" dirty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f</a:t>
                </a:r>
                <a:r>
                  <a:rPr lang="ro-RO" sz="2400" b="1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el</a:t>
                </a:r>
                <a:r>
                  <a:rPr lang="en-US" sz="2400" b="1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a</a:t>
                </a:r>
                <a:r>
                  <a:rPr lang="ro-RO" sz="2400" b="1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dat</a:t>
                </a:r>
                <a:r>
                  <a:rPr lang="en-US" sz="2400" b="1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. </a:t>
                </a:r>
                <a:r>
                  <a:rPr lang="ro-RO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5 </a:t>
                </a:r>
                <a:r>
                  <a:rPr lang="ro-RO" sz="2400" dirty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munkás 15 óra alatt végez el egy munkát. Hány óra alatt végzi el  </a:t>
                </a:r>
                <a:r>
                  <a:rPr lang="ro-RO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ugyanazt </a:t>
                </a:r>
                <a:r>
                  <a:rPr lang="ro-RO" sz="2400" dirty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a munkát 3 munkás?</a:t>
                </a:r>
              </a:p>
              <a:p>
                <a:pPr marL="0" indent="0">
                  <a:buNone/>
                </a:pPr>
                <a:r>
                  <a:rPr lang="ro-RO" sz="2400" b="1" dirty="0" smtClean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Megoldás</a:t>
                </a:r>
                <a:endParaRPr lang="en-US" sz="2400" b="1" dirty="0" smtClean="0">
                  <a:solidFill>
                    <a:schemeClr val="accent1"/>
                  </a:solidFill>
                  <a:latin typeface="Cambria" pitchFamily="18" charset="0"/>
                  <a:ea typeface="Cambria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ro-RO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Észrevesszük</a:t>
                </a:r>
                <a:r>
                  <a:rPr lang="ro-RO" sz="2400" dirty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, hogy a munkások száma és az idő között fordított arányosság áll fenn.                                                </a:t>
                </a:r>
                <a:r>
                  <a:rPr lang="ro-RO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                  </a:t>
                </a:r>
                <a:r>
                  <a:rPr lang="en-US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                 </a:t>
                </a:r>
                <a:r>
                  <a:rPr lang="ro-RO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5 munkás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:r>
                  <a:rPr lang="ro-RO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..........................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:r>
                  <a:rPr lang="ro-RO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15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:r>
                  <a:rPr lang="ro-RO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óra</a:t>
                </a:r>
                <a:endParaRPr lang="ro-RO" sz="2400" dirty="0">
                  <a:latin typeface="Cambria" pitchFamily="18" charset="0"/>
                  <a:ea typeface="Cambria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ro-RO" sz="2400" dirty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              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:r>
                  <a:rPr lang="ro-RO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:r>
                  <a:rPr lang="ro-RO" sz="2400" dirty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3 munkás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:r>
                  <a:rPr lang="ro-RO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...........................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400" i="1" dirty="0" smtClean="0">
                        <a:latin typeface="Cambria Math"/>
                        <a:ea typeface="Cambria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ro-RO" sz="2400" i="1" dirty="0" smtClean="0">
                        <a:latin typeface="Cambria Math"/>
                        <a:ea typeface="Cambria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ro-RO" sz="2400" dirty="0" smtClean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óra</a:t>
                </a:r>
                <a:r>
                  <a:rPr lang="ro-RO" sz="2400" dirty="0">
                    <a:latin typeface="Cambria" pitchFamily="18" charset="0"/>
                    <a:ea typeface="Cambria" pitchFamily="18" charset="0"/>
                    <a:cs typeface="Calibri" panose="020F0502020204030204" pitchFamily="34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  <a:ea typeface="Cambria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" pitchFamily="18" charset="0"/>
                            <a:cs typeface="Calibri" panose="020F0502020204030204" pitchFamily="34" charset="0"/>
                          </a:rPr>
                          <m:t>5, 3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" pitchFamily="18" charset="0"/>
                        <a:cs typeface="Calibri" panose="020F0502020204030204" pitchFamily="34" charset="0"/>
                      </a:rPr>
                      <m:t>f</m:t>
                    </m:r>
                    <m:r>
                      <a:rPr lang="en-US" sz="2400">
                        <a:latin typeface="Cambria Math"/>
                        <a:ea typeface="Cambria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" pitchFamily="18" charset="0"/>
                        <a:cs typeface="Calibri" panose="020F0502020204030204" pitchFamily="34" charset="0"/>
                      </a:rPr>
                      <m:t>a</m:t>
                    </m:r>
                    <m:r>
                      <a:rPr lang="en-US" sz="2400" i="1">
                        <a:latin typeface="Cambria Math"/>
                        <a:ea typeface="Cambria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  <a:ea typeface="Cambria" pitchFamily="18" charset="0"/>
                        <a:cs typeface="Calibri" panose="020F0502020204030204" pitchFamily="34" charset="0"/>
                      </a:rPr>
                      <m:t> 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  <a:ea typeface="Cambria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  <a:cs typeface="Calibri" panose="020F0502020204030204" pitchFamily="34" charset="0"/>
                          </a:rPr>
                          <m:t>15</m:t>
                        </m:r>
                        <m:r>
                          <a:rPr lang="en-US" sz="2400" i="1">
                            <a:latin typeface="Cambria Math"/>
                            <a:ea typeface="Cambria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  <a:ea typeface="Cambria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i="1" dirty="0" smtClean="0">
                  <a:latin typeface="Cambria Math"/>
                  <a:ea typeface="Cambria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0" dirty="0" smtClean="0">
                    <a:ea typeface="Cambria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5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∙15=3∙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sz="2400" b="0" dirty="0" smtClean="0">
                    <a:ea typeface="Cambria" pitchFamily="18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75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=3∙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  |:3</m:t>
                    </m:r>
                  </m:oMath>
                </a14:m>
                <a:endParaRPr lang="en-US" sz="2400" b="0" dirty="0" smtClean="0">
                  <a:latin typeface="Cambria" pitchFamily="18" charset="0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b="0" dirty="0" smtClean="0">
                    <a:ea typeface="Cambria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=25</m:t>
                    </m:r>
                  </m:oMath>
                </a14:m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Válasz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: 3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munkás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25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óra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alatt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végzi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el a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munkát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.</a:t>
                </a:r>
                <a:endParaRPr lang="ro-RO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7807FFB-C8D3-4A7F-B675-3EE3A35CE0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60020"/>
                <a:ext cx="10515600" cy="5438899"/>
              </a:xfrm>
              <a:blipFill rotWithShape="1">
                <a:blip r:embed="rId3"/>
                <a:stretch>
                  <a:fillRect l="-928" t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26017AC-68F8-4699-AA54-8660CB90D599}"/>
              </a:ext>
            </a:extLst>
          </p:cNvPr>
          <p:cNvCxnSpPr/>
          <p:nvPr/>
        </p:nvCxnSpPr>
        <p:spPr>
          <a:xfrm flipH="1">
            <a:off x="1693892" y="3729584"/>
            <a:ext cx="45762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113702" y="2824783"/>
            <a:ext cx="11874" cy="855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41248" y="2861959"/>
            <a:ext cx="1737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Cambria" pitchFamily="18" charset="0"/>
                <a:ea typeface="Cambria" pitchFamily="18" charset="0"/>
              </a:rPr>
              <a:t>f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</a:rPr>
              <a:t>ordítottan</a:t>
            </a:r>
            <a:endParaRPr lang="en-US" sz="2400" b="1" dirty="0" smtClean="0"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en-US" sz="2400" b="1" dirty="0" err="1" smtClean="0">
                <a:latin typeface="Cambria" pitchFamily="18" charset="0"/>
                <a:ea typeface="Cambria" pitchFamily="18" charset="0"/>
              </a:rPr>
              <a:t>arányos</a:t>
            </a:r>
            <a:endParaRPr lang="en-US" sz="2400" b="1" dirty="0">
              <a:latin typeface="Cambria" pitchFamily="18" charset="0"/>
              <a:ea typeface="Cambria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12069" y="2885574"/>
            <a:ext cx="0" cy="783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70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D31085-626D-4978-8D2F-C6EFB8E28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25" y="296883"/>
            <a:ext cx="10515600" cy="106129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ambria" pitchFamily="18" charset="0"/>
                <a:ea typeface="Cambria" pitchFamily="18" charset="0"/>
              </a:rPr>
              <a:t>6. </a:t>
            </a:r>
            <a:r>
              <a:rPr lang="hu-HU" sz="3200" b="1" dirty="0" smtClean="0">
                <a:latin typeface="Cambria" pitchFamily="18" charset="0"/>
                <a:ea typeface="Cambria" pitchFamily="18" charset="0"/>
              </a:rPr>
              <a:t>Házi </a:t>
            </a:r>
            <a:r>
              <a:rPr lang="hu-HU" sz="3200" b="1" dirty="0">
                <a:latin typeface="Cambria" pitchFamily="18" charset="0"/>
                <a:ea typeface="Cambria" pitchFamily="18" charset="0"/>
              </a:rPr>
              <a:t>feladat</a:t>
            </a:r>
            <a:endParaRPr lang="en-US" sz="3200" b="1" dirty="0"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9DCE8834-77ED-4088-BE88-CC37FD925E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6904"/>
                <a:ext cx="10515600" cy="512005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1.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Sz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ámítsd ki az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ismeretlent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!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        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a)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+1</m:t>
                        </m:r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+2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                    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        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3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ea typeface="Cambria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−1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ea typeface="Cambria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" pitchFamily="18" charset="0"/>
                              </a:rPr>
                              <m:t>6</m:t>
                            </m:r>
                          </m:den>
                        </m:f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hu-HU" sz="2400" smtClean="0">
                        <a:latin typeface="Cambria" pitchFamily="18" charset="0"/>
                        <a:ea typeface="Cambria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hu-HU" sz="2400" b="0" i="0" smtClean="0">
                        <a:latin typeface="Cambria" pitchFamily="18" charset="0"/>
                        <a:ea typeface="Cambria" pitchFamily="18" charset="0"/>
                      </a:rPr>
                      <m:t> 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2.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Ha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</a:rPr>
                          <m:t>4</m:t>
                        </m:r>
                        <m:r>
                          <a:rPr lang="hu-HU" sz="2400" i="1">
                            <a:latin typeface="Cambria Math"/>
                          </a:rPr>
                          <m:t>𝑥</m:t>
                        </m:r>
                        <m:r>
                          <a:rPr lang="hu-HU" sz="2400" i="1">
                            <a:latin typeface="Cambria Math"/>
                          </a:rPr>
                          <m:t>−3</m:t>
                        </m:r>
                        <m:r>
                          <a:rPr lang="hu-HU" sz="2400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</a:rPr>
                          <m:t>2</m:t>
                        </m:r>
                        <m:r>
                          <a:rPr lang="hu-HU" sz="2400" i="1">
                            <a:latin typeface="Cambria Math"/>
                          </a:rPr>
                          <m:t>𝑥</m:t>
                        </m:r>
                        <m:r>
                          <a:rPr lang="hu-HU" sz="2400" i="1">
                            <a:latin typeface="Cambria Math"/>
                          </a:rPr>
                          <m:t>+</m:t>
                        </m:r>
                        <m:r>
                          <a:rPr lang="hu-HU" sz="2400" i="1"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hu-HU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, akkor számítsd ki az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értékét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!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3</a:t>
                </a:r>
                <a:r>
                  <a:rPr lang="hu-HU" sz="2400" b="1" dirty="0" smtClean="0">
                    <a:latin typeface="Cambria" pitchFamily="18" charset="0"/>
                    <a:ea typeface="Cambria" pitchFamily="18" charset="0"/>
                  </a:rPr>
                  <a:t>.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Határozd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meg 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, 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𝑦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, 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𝑧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számokat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ha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	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=54</m:t>
                    </m:r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=560</m:t>
                    </m:r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4.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Egy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háromszög szögeinek mértéke egyenesen arányos a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2,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3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, 4 számokkal.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Határozd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meg a háromszög szögeinek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mértékét!</a:t>
                </a:r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DCE8834-77ED-4088-BE88-CC37FD925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6904"/>
                <a:ext cx="10515600" cy="5120059"/>
              </a:xfrm>
              <a:blipFill rotWithShape="1">
                <a:blip r:embed="rId2"/>
                <a:stretch>
                  <a:fillRect l="-928" t="-1667" b="-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5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0C28A0E1-3299-42D3-AE1C-A9C15B0A45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8145" y="926276"/>
                <a:ext cx="10735293" cy="526567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20000"/>
                  </a:lnSpc>
                  <a:spcAft>
                    <a:spcPts val="1200"/>
                  </a:spcAft>
                  <a:buNone/>
                </a:pPr>
                <a:r>
                  <a:rPr lang="en-US" sz="2400" b="1" dirty="0">
                    <a:latin typeface="Cambria" pitchFamily="18" charset="0"/>
                    <a:ea typeface="Cambria" pitchFamily="18" charset="0"/>
                  </a:rPr>
                  <a:t>5.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Egy téglalap alakú földterület kerülete 800 m, hosszúsága és szélessége 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fordítottan arányos a 3 és 7 számokkal. Számítsd ki a </a:t>
                </a:r>
                <a:r>
                  <a:rPr lang="en-US" sz="2400" dirty="0" err="1">
                    <a:latin typeface="Cambria" pitchFamily="18" charset="0"/>
                    <a:ea typeface="Cambria" pitchFamily="18" charset="0"/>
                  </a:rPr>
                  <a:t>téglalap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területét!    </a:t>
                </a:r>
                <a:endParaRPr lang="en-US" sz="2400" b="1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1200"/>
                  </a:spcAft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6.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Hány 8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cm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hosszúságú és 2,5 cm szélességű téglalapból építhetsz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olyan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alakzatot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, melynek területe egyenlő 72 db 2,5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-es téglalap területével?</a:t>
                </a:r>
              </a:p>
              <a:p>
                <a:pPr marL="0" indent="0" algn="just">
                  <a:lnSpc>
                    <a:spcPct val="120000"/>
                  </a:lnSpc>
                  <a:spcAft>
                    <a:spcPts val="1200"/>
                  </a:spcAft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7.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Öt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vízcsap egy medencét 8 óra alatt tölt meg. Mennyi idő alatt töltené meg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ugyanazt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a medencét 6 ugyanolyan vízcsap?</a:t>
                </a:r>
              </a:p>
              <a:p>
                <a:pPr marL="0" indent="0" algn="just">
                  <a:lnSpc>
                    <a:spcPct val="120000"/>
                  </a:lnSpc>
                  <a:spcAft>
                    <a:spcPts val="1200"/>
                  </a:spcAft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8.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Hat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munkás 8 óra alatt végezné el a kitűzött munkát. Öt óra után 2 munkás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elmegy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, így a munkát a többi fejezi be. Hány órával tartott tovább így a munka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?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C28A0E1-3299-42D3-AE1C-A9C15B0A45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8145" y="926276"/>
                <a:ext cx="10735293" cy="5265678"/>
              </a:xfrm>
              <a:blipFill rotWithShape="1">
                <a:blip r:embed="rId2"/>
                <a:stretch>
                  <a:fillRect l="-909" t="-347" r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73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926275"/>
            <a:ext cx="10723419" cy="525068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Cambria" pitchFamily="18" charset="0"/>
                <a:ea typeface="Cambria" pitchFamily="18" charset="0"/>
              </a:rPr>
              <a:t>9. </a:t>
            </a:r>
            <a:r>
              <a:rPr lang="hu-HU" sz="2400" dirty="0">
                <a:latin typeface="Cambria" pitchFamily="18" charset="0"/>
                <a:ea typeface="Cambria" pitchFamily="18" charset="0"/>
              </a:rPr>
              <a:t>Pali bácsi karanténba került. Úgy gondolta, ha már úgyis ráér bekeríti a 72</a:t>
            </a:r>
            <a:r>
              <a:rPr lang="hu-HU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hu-HU" sz="2400" dirty="0">
                <a:latin typeface="Cambria" pitchFamily="18" charset="0"/>
                <a:ea typeface="Cambria" pitchFamily="18" charset="0"/>
              </a:rPr>
              <a:t>ár</a:t>
            </a:r>
            <a:r>
              <a:rPr lang="hu-HU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hu-HU" sz="2400" dirty="0" smtClean="0">
                <a:latin typeface="Cambria" pitchFamily="18" charset="0"/>
                <a:ea typeface="Cambria" pitchFamily="18" charset="0"/>
              </a:rPr>
              <a:t>területű,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hu-HU" sz="2400" dirty="0" smtClean="0">
                <a:latin typeface="Cambria" pitchFamily="18" charset="0"/>
                <a:ea typeface="Cambria" pitchFamily="18" charset="0"/>
              </a:rPr>
              <a:t>téglalap </a:t>
            </a:r>
            <a:r>
              <a:rPr lang="hu-HU" sz="2400" dirty="0">
                <a:latin typeface="Cambria" pitchFamily="18" charset="0"/>
                <a:ea typeface="Cambria" pitchFamily="18" charset="0"/>
              </a:rPr>
              <a:t>alakú kertjét, hogy az őzikék ne rágják le </a:t>
            </a:r>
            <a:r>
              <a:rPr lang="hu-HU" sz="2400" dirty="0" smtClean="0">
                <a:latin typeface="Cambria" pitchFamily="18" charset="0"/>
                <a:ea typeface="Cambria" pitchFamily="18" charset="0"/>
              </a:rPr>
              <a:t>a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hu-HU" sz="2400" dirty="0" smtClean="0">
                <a:latin typeface="Cambria" pitchFamily="18" charset="0"/>
                <a:ea typeface="Cambria" pitchFamily="18" charset="0"/>
              </a:rPr>
              <a:t>gyümölcsfá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k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kérgét</a:t>
            </a:r>
            <a:r>
              <a:rPr lang="hu-HU" sz="2400" dirty="0" smtClean="0">
                <a:latin typeface="Cambria" pitchFamily="18" charset="0"/>
                <a:ea typeface="Cambria" pitchFamily="18" charset="0"/>
              </a:rPr>
              <a:t>. </a:t>
            </a:r>
            <a:r>
              <a:rPr lang="hu-HU" sz="2400" dirty="0">
                <a:latin typeface="Cambria" pitchFamily="18" charset="0"/>
                <a:ea typeface="Cambria" pitchFamily="18" charset="0"/>
              </a:rPr>
              <a:t>A </a:t>
            </a:r>
            <a:r>
              <a:rPr lang="hu-HU" sz="2400" dirty="0" smtClean="0">
                <a:latin typeface="Cambria" pitchFamily="18" charset="0"/>
                <a:ea typeface="Cambria" pitchFamily="18" charset="0"/>
              </a:rPr>
              <a:t>kerítéshez </a:t>
            </a:r>
            <a:r>
              <a:rPr lang="hu-HU" sz="2400" dirty="0">
                <a:latin typeface="Cambria" pitchFamily="18" charset="0"/>
                <a:ea typeface="Cambria" pitchFamily="18" charset="0"/>
              </a:rPr>
              <a:t>oszlopokra és dróthálóra van szüksége. 50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hu-HU" sz="2400" dirty="0">
                <a:latin typeface="Cambria" pitchFamily="18" charset="0"/>
                <a:ea typeface="Cambria" pitchFamily="18" charset="0"/>
              </a:rPr>
              <a:t>m drótháló  ára 300 </a:t>
            </a:r>
            <a:r>
              <a:rPr lang="hu-HU" sz="2400" dirty="0" smtClean="0">
                <a:latin typeface="Cambria" pitchFamily="18" charset="0"/>
                <a:ea typeface="Cambria" pitchFamily="18" charset="0"/>
              </a:rPr>
              <a:t>lej</a:t>
            </a:r>
            <a:r>
              <a:rPr lang="hu-HU" sz="2400" i="1" dirty="0">
                <a:latin typeface="Cambria" pitchFamily="18" charset="0"/>
                <a:ea typeface="Cambria" pitchFamily="18" charset="0"/>
              </a:rPr>
              <a:t>, </a:t>
            </a:r>
            <a:r>
              <a:rPr lang="hu-HU" sz="2400" dirty="0">
                <a:latin typeface="Cambria" pitchFamily="18" charset="0"/>
                <a:ea typeface="Cambria" pitchFamily="18" charset="0"/>
              </a:rPr>
              <a:t>egy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hu-HU" sz="2400" dirty="0">
                <a:latin typeface="Cambria" pitchFamily="18" charset="0"/>
                <a:ea typeface="Cambria" pitchFamily="18" charset="0"/>
              </a:rPr>
              <a:t>oszlop ára pedig</a:t>
            </a:r>
            <a:r>
              <a:rPr lang="hu-HU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hu-HU" sz="2400" dirty="0">
                <a:latin typeface="Cambria" pitchFamily="18" charset="0"/>
                <a:ea typeface="Cambria" pitchFamily="18" charset="0"/>
              </a:rPr>
              <a:t>25 lej</a:t>
            </a:r>
            <a:r>
              <a:rPr lang="hu-HU" sz="2400" i="1" dirty="0">
                <a:latin typeface="Cambria" pitchFamily="18" charset="0"/>
                <a:ea typeface="Cambria" pitchFamily="18" charset="0"/>
              </a:rPr>
              <a:t>. </a:t>
            </a:r>
            <a:r>
              <a:rPr lang="hu-HU" sz="2400" dirty="0">
                <a:latin typeface="Cambria" pitchFamily="18" charset="0"/>
                <a:ea typeface="Cambria" pitchFamily="18" charset="0"/>
              </a:rPr>
              <a:t>A kert hosszúságának és szélességének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hu-HU" sz="2400" dirty="0" smtClean="0">
                <a:latin typeface="Cambria" pitchFamily="18" charset="0"/>
                <a:ea typeface="Cambria" pitchFamily="18" charset="0"/>
              </a:rPr>
              <a:t>aránya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2. </a:t>
            </a:r>
            <a:r>
              <a:rPr lang="hu-HU" sz="2400" dirty="0" smtClean="0">
                <a:latin typeface="Cambria" pitchFamily="18" charset="0"/>
                <a:ea typeface="Cambria" pitchFamily="18" charset="0"/>
              </a:rPr>
              <a:t>Segíts </a:t>
            </a:r>
            <a:r>
              <a:rPr lang="hu-HU" sz="2400" dirty="0">
                <a:latin typeface="Cambria" pitchFamily="18" charset="0"/>
                <a:ea typeface="Cambria" pitchFamily="18" charset="0"/>
              </a:rPr>
              <a:t>Pali bácsinak kiszámítani, </a:t>
            </a:r>
            <a:r>
              <a:rPr lang="hu-HU" sz="2400" dirty="0" smtClean="0">
                <a:latin typeface="Cambria" pitchFamily="18" charset="0"/>
                <a:ea typeface="Cambria" pitchFamily="18" charset="0"/>
              </a:rPr>
              <a:t>hogy: </a:t>
            </a:r>
            <a:endParaRPr lang="en-US" sz="2400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Cambria" pitchFamily="18" charset="0"/>
                <a:ea typeface="Cambria" pitchFamily="18" charset="0"/>
              </a:rPr>
              <a:t>a) </a:t>
            </a:r>
            <a:r>
              <a:rPr lang="hu-HU" sz="2400" dirty="0" smtClean="0">
                <a:latin typeface="Cambria" pitchFamily="18" charset="0"/>
                <a:ea typeface="Cambria" pitchFamily="18" charset="0"/>
              </a:rPr>
              <a:t>Hány </a:t>
            </a:r>
            <a:r>
              <a:rPr lang="hu-HU" sz="2400" dirty="0">
                <a:latin typeface="Cambria" pitchFamily="18" charset="0"/>
                <a:ea typeface="Cambria" pitchFamily="18" charset="0"/>
              </a:rPr>
              <a:t>oszlopra van </a:t>
            </a:r>
            <a:r>
              <a:rPr lang="hu-HU" sz="2400" dirty="0" smtClean="0">
                <a:latin typeface="Cambria" pitchFamily="18" charset="0"/>
                <a:ea typeface="Cambria" pitchFamily="18" charset="0"/>
              </a:rPr>
              <a:t>szüksége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,</a:t>
            </a:r>
            <a:r>
              <a:rPr lang="hu-HU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hu-HU" sz="2400" dirty="0">
                <a:latin typeface="Cambria" pitchFamily="18" charset="0"/>
                <a:ea typeface="Cambria" pitchFamily="18" charset="0"/>
              </a:rPr>
              <a:t>és az mennyibe kerül, ha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az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oszlopokat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egymástól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hu-HU" sz="2400" dirty="0" smtClean="0">
                <a:latin typeface="Cambria" pitchFamily="18" charset="0"/>
                <a:ea typeface="Cambria" pitchFamily="18" charset="0"/>
              </a:rPr>
              <a:t>2,5 </a:t>
            </a:r>
            <a:r>
              <a:rPr lang="hu-HU" sz="2400" dirty="0">
                <a:latin typeface="Cambria" pitchFamily="18" charset="0"/>
                <a:ea typeface="Cambria" pitchFamily="18" charset="0"/>
              </a:rPr>
              <a:t>méter </a:t>
            </a:r>
            <a:r>
              <a:rPr lang="hu-HU" sz="2400" dirty="0" smtClean="0">
                <a:latin typeface="Cambria" pitchFamily="18" charset="0"/>
                <a:ea typeface="Cambria" pitchFamily="18" charset="0"/>
              </a:rPr>
              <a:t>távolságra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hu-HU" sz="2400" dirty="0" smtClean="0">
                <a:latin typeface="Cambria" pitchFamily="18" charset="0"/>
                <a:ea typeface="Cambria" pitchFamily="18" charset="0"/>
              </a:rPr>
              <a:t>helyezné el?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dirty="0" smtClean="0">
                <a:latin typeface="Cambria" pitchFamily="18" charset="0"/>
                <a:ea typeface="Cambria" pitchFamily="18" charset="0"/>
              </a:rPr>
              <a:t>b)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hu-HU" sz="2400" dirty="0" smtClean="0">
                <a:latin typeface="Cambria" pitchFamily="18" charset="0"/>
                <a:ea typeface="Cambria" pitchFamily="18" charset="0"/>
              </a:rPr>
              <a:t>Hány </a:t>
            </a:r>
            <a:r>
              <a:rPr lang="hu-HU" sz="2400" dirty="0">
                <a:latin typeface="Cambria" pitchFamily="18" charset="0"/>
                <a:ea typeface="Cambria" pitchFamily="18" charset="0"/>
              </a:rPr>
              <a:t>méter dróthálóra van </a:t>
            </a:r>
            <a:r>
              <a:rPr lang="hu-HU" sz="2400" dirty="0" smtClean="0">
                <a:latin typeface="Cambria" pitchFamily="18" charset="0"/>
                <a:ea typeface="Cambria" pitchFamily="18" charset="0"/>
              </a:rPr>
              <a:t>szüksége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,</a:t>
            </a:r>
            <a:r>
              <a:rPr lang="hu-HU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hu-HU" sz="2400" dirty="0">
                <a:latin typeface="Cambria" pitchFamily="18" charset="0"/>
                <a:ea typeface="Cambria" pitchFamily="18" charset="0"/>
              </a:rPr>
              <a:t>és az mennyibe </a:t>
            </a:r>
            <a:r>
              <a:rPr lang="hu-HU" sz="2400" dirty="0" smtClean="0">
                <a:latin typeface="Cambria" pitchFamily="18" charset="0"/>
                <a:ea typeface="Cambria" pitchFamily="18" charset="0"/>
              </a:rPr>
              <a:t>kerül?</a:t>
            </a:r>
            <a:endParaRPr lang="en-US" sz="2400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Cambria" pitchFamily="18" charset="0"/>
                <a:ea typeface="Cambria" pitchFamily="18" charset="0"/>
              </a:rPr>
              <a:t>c)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Tudjuk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hogy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ezt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a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munkát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öt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munkás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2 nap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alatt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végezné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el.  </a:t>
            </a:r>
            <a:r>
              <a:rPr lang="hu-HU" sz="2400" dirty="0" smtClean="0">
                <a:latin typeface="Cambria" pitchFamily="18" charset="0"/>
                <a:ea typeface="Cambria" pitchFamily="18" charset="0"/>
              </a:rPr>
              <a:t>Mennyi </a:t>
            </a:r>
            <a:r>
              <a:rPr lang="hu-HU" sz="2400" dirty="0">
                <a:latin typeface="Cambria" pitchFamily="18" charset="0"/>
                <a:ea typeface="Cambria" pitchFamily="18" charset="0"/>
              </a:rPr>
              <a:t>idő alatt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végezné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el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ugyanezt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a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munkát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négy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munkás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?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06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9397"/>
            <a:ext cx="10515600" cy="535756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600" b="1" dirty="0" smtClean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6600" b="1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o-RO" sz="7100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J</a:t>
            </a:r>
            <a:r>
              <a:rPr lang="en-US" sz="7100" b="1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ó </a:t>
            </a:r>
            <a:r>
              <a:rPr lang="en-US" sz="7100" b="1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munkát</a:t>
            </a:r>
            <a:r>
              <a:rPr lang="en-US" sz="7100" b="1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7100" b="1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sok</a:t>
            </a:r>
            <a:r>
              <a:rPr lang="en-US" sz="7100" b="1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7100" b="1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sikert</a:t>
            </a:r>
            <a:r>
              <a:rPr lang="en-US" sz="7100" b="1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!</a:t>
            </a:r>
            <a:endParaRPr lang="ro-RO" sz="7100" b="1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o-RO" sz="6600" b="1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o-RO" sz="6600" b="1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o-RO" sz="2400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Kutos T</a:t>
            </a:r>
            <a:r>
              <a:rPr lang="en-US" sz="2400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ünde-Emese</a:t>
            </a:r>
            <a:r>
              <a:rPr lang="en-US" sz="2400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matematikatanár</a:t>
            </a:r>
            <a:endParaRPr lang="en-US" sz="2400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Kolozsvári</a:t>
            </a:r>
            <a:r>
              <a:rPr lang="en-US" sz="2400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Református</a:t>
            </a:r>
            <a:r>
              <a:rPr lang="en-US" sz="2400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Kollégium</a:t>
            </a:r>
            <a:endParaRPr lang="en-US" sz="2400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Ferencz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Ilona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matematikatanár</a:t>
            </a:r>
            <a:endParaRPr lang="en-US" sz="2400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Bálványosváraljai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Általános</a:t>
            </a:r>
            <a:r>
              <a:rPr lang="en-US" sz="2400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Iskola</a:t>
            </a:r>
            <a:endParaRPr lang="en-US" sz="2400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9682"/>
            <a:ext cx="10515600" cy="742121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9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1. Arányok</a:t>
            </a:r>
            <a:r>
              <a:rPr lang="hu-HU" b="1" dirty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/>
            </a:r>
            <a:br>
              <a:rPr lang="hu-HU" b="1" dirty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</a:br>
            <a:endParaRPr lang="hu-HU" dirty="0"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3771" y="1146639"/>
                <a:ext cx="10592790" cy="5095135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Értelmezés.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számok aránya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hu-HU" sz="2400" dirty="0">
                    <a:solidFill>
                      <a:srgbClr val="FF0000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hu-HU" sz="2400" dirty="0">
                    <a:solidFill>
                      <a:srgbClr val="FF0000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ahol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az arány tagjai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Megjegyzés</a:t>
                </a:r>
                <a:endParaRPr lang="en-US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Az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arány két szám összehasonlítására szolgál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u-HU" sz="2400" b="1" dirty="0" smtClean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Péld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ák</a:t>
                </a:r>
                <a:endParaRPr lang="en-US" sz="2400" b="1" dirty="0" smtClean="0">
                  <a:solidFill>
                    <a:schemeClr val="accent1"/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2400" i="1" dirty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azt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jelenti, hogy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az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nak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két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szerese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vagy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b-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nek</a:t>
                </a:r>
                <a:r>
                  <a:rPr lang="en-US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az</a:t>
                </a:r>
                <a:r>
                  <a:rPr lang="en-US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-e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hu-HU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24 és 36 számok aránya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hu-HU" sz="24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36 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24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36</m:t>
                            </m:r>
                          </m:den>
                        </m:f>
                      </m:e>
                      <m:sup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\12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ami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azt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jelenti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hogy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24 a 36-nak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-a.</a:t>
                </a:r>
                <a:endParaRPr lang="en-US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hu-HU" sz="2400" i="1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endParaRPr lang="hu-HU" sz="2400" i="1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hu-HU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hu-HU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771" y="1146639"/>
                <a:ext cx="10592790" cy="5095135"/>
              </a:xfrm>
              <a:blipFill rotWithShape="1">
                <a:blip r:embed="rId2"/>
                <a:stretch>
                  <a:fillRect l="-921" t="-9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25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2E14B140-7FB3-4D16-B398-87729349A5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4016" y="688769"/>
                <a:ext cx="10620983" cy="538341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2400" b="1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Megjegyzés</a:t>
                </a:r>
                <a:endParaRPr lang="en-US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Két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mennyiség mértékének aránya csak akkor írható fel, ha  ugyanazzal a mértékegységgel van kifejezve.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hu-HU" sz="2400" b="1" dirty="0" smtClean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Példa</a:t>
                </a:r>
                <a:endParaRPr lang="en-US" sz="2400" b="1" dirty="0" smtClean="0">
                  <a:solidFill>
                    <a:schemeClr val="accent1"/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Két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négyszög területe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hu-HU" sz="2400">
                        <a:latin typeface="Cambria" pitchFamily="18" charset="0"/>
                        <a:ea typeface="Cambria" pitchFamily="18" charset="0"/>
                      </a:rPr>
                      <m:t>2500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hu-HU" sz="2400">
                            <a:latin typeface="Cambria Math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hu-HU" sz="240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,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illetve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.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Akkor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a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területek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aránya: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hu-HU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hu-HU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hu-HU" sz="2400">
                        <a:latin typeface="Cambria" pitchFamily="18" charset="0"/>
                        <a:ea typeface="Cambria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2500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hu-HU" sz="2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cm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hu-HU" sz="2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hu-HU" sz="2400">
                        <a:latin typeface="Cambria" pitchFamily="18" charset="0"/>
                        <a:ea typeface="Cambria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2500</m:t>
                        </m:r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hu-HU" sz="2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cm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10000</m:t>
                        </m:r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hu-HU" sz="2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cm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hu-HU" sz="2400">
                        <a:latin typeface="Cambria" pitchFamily="18" charset="0"/>
                        <a:ea typeface="Cambria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E14B140-7FB3-4D16-B398-87729349A5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4016" y="688769"/>
                <a:ext cx="10620983" cy="5383417"/>
              </a:xfrm>
              <a:blipFill rotWithShape="1">
                <a:blip r:embed="rId3"/>
                <a:stretch>
                  <a:fillRect l="-918" t="-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xmlns="" id="{56122908-3293-4314-BC76-72B6BDD74D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405836"/>
              </p:ext>
            </p:extLst>
          </p:nvPr>
        </p:nvGraphicFramePr>
        <p:xfrm>
          <a:off x="4927600" y="26670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4" imgW="914400" imgH="336960" progId="Equation.DSMT4">
                  <p:embed/>
                </p:oleObj>
              </mc:Choice>
              <mc:Fallback>
                <p:oleObj name="Equation" r:id="rId4" imgW="914400" imgH="33696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xmlns="" id="{56122908-3293-4314-BC76-72B6BDD74D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908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2514"/>
            <a:ext cx="10515600" cy="771896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Megoldott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  <a:ea typeface="Cambria" pitchFamily="18" charset="0"/>
              </a:rPr>
              <a:t>f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eladatok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1284"/>
                <a:ext cx="10515600" cy="496568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1.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Számítsd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ki az 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𝑦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számok arányát,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ha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:</a:t>
                </a:r>
              </a:p>
              <a:p>
                <a:pPr marL="0" indent="0" algn="just">
                  <a:buNone/>
                </a:pP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>
                        <a:latin typeface="Cambria Math"/>
                        <a:ea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ro-RO" sz="2400">
                        <a:latin typeface="Cambria" pitchFamily="18" charset="0"/>
                        <a:ea typeface="Cambria" pitchFamily="18" charset="0"/>
                      </a:rPr>
                      <m:t>−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  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és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𝑦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 =</m:t>
                    </m:r>
                  </m:oMath>
                </a14:m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hu-HU" sz="24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o-RO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</a:rPr>
                          <m:t>2020</m:t>
                        </m:r>
                      </m:e>
                      <m:sup>
                        <m:r>
                          <a:rPr lang="hu-HU" sz="24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ro-RO" sz="2400" i="1">
                        <a:latin typeface="Cambria Math"/>
                      </a:rPr>
                      <m:t>+</m:t>
                    </m:r>
                  </m:oMath>
                </a14:m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latin typeface="Cambria Math"/>
                          </a:rPr>
                          <m:t>144</m:t>
                        </m:r>
                      </m:e>
                    </m:rad>
                  </m:oMath>
                </a14:m>
                <a:r>
                  <a:rPr lang="en-US" sz="2400" i="1" dirty="0" smtClean="0">
                    <a:latin typeface="Cambria" pitchFamily="18" charset="0"/>
                    <a:ea typeface="Cambria" pitchFamily="18" charset="0"/>
                  </a:rPr>
                  <a:t> .</a:t>
                </a:r>
              </a:p>
              <a:p>
                <a:pPr marL="0" indent="0" algn="just">
                  <a:buNone/>
                </a:pPr>
                <a:endParaRPr lang="en-US" sz="2400" b="1" dirty="0" smtClean="0">
                  <a:solidFill>
                    <a:schemeClr val="accent1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buNone/>
                </a:pPr>
                <a:r>
                  <a:rPr lang="hu-HU" sz="2400" b="1" dirty="0" smtClean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</a:rPr>
                  <a:t>Megoldás</a:t>
                </a:r>
                <a:endParaRPr lang="hu-HU" sz="2400" b="1" dirty="0">
                  <a:solidFill>
                    <a:schemeClr val="accent1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𝑥</m:t>
                    </m:r>
                    <m:r>
                      <a:rPr lang="hu-HU" sz="2400" i="1">
                        <a:latin typeface="Cambria Math"/>
                      </a:rPr>
                      <m:t>=2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3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3 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4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3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hu-HU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 dirty="0">
                            <a:latin typeface="Cambria" pitchFamily="18" charset="0"/>
                            <a:ea typeface="Cambria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sz="2400" dirty="0">
                            <a:latin typeface="Cambria" pitchFamily="18" charset="0"/>
                            <a:ea typeface="Cambria" pitchFamily="18" charset="0"/>
                          </a:rPr>
                          <m:t>4</m:t>
                        </m:r>
                      </m:den>
                    </m:f>
                    <m:r>
                      <a:rPr lang="hu-HU" sz="2400" i="1" dirty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28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12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hu-HU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 dirty="0">
                            <a:latin typeface="Cambria" pitchFamily="18" charset="0"/>
                            <a:ea typeface="Cambria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sz="2400" dirty="0">
                            <a:latin typeface="Cambria" pitchFamily="18" charset="0"/>
                            <a:ea typeface="Cambria" pitchFamily="18" charset="0"/>
                          </a:rPr>
                          <m:t>12</m:t>
                        </m:r>
                      </m:den>
                    </m:f>
                    <m:r>
                      <a:rPr lang="hu-HU" sz="2400" i="1" dirty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12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𝑦</m:t>
                    </m:r>
                    <m:r>
                      <a:rPr lang="hu-HU" sz="2400" i="1" dirty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hu-HU" sz="24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o-RO" sz="2400">
                        <a:latin typeface="Cambria Math"/>
                      </a:rPr>
                      <m:t>+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</a:rPr>
                          <m:t>2020</m:t>
                        </m:r>
                      </m:e>
                      <m:sup>
                        <m:r>
                          <a:rPr lang="hu-HU" sz="24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ro-RO" sz="2400" i="1">
                        <a:latin typeface="Cambria Math"/>
                      </a:rPr>
                      <m:t>+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latin typeface="Cambria Math"/>
                          </a:rPr>
                          <m:t>144</m:t>
                        </m:r>
                      </m:e>
                    </m:rad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ro-RO" sz="2400">
                        <a:latin typeface="Cambria Math"/>
                        <a:ea typeface="Cambria Math"/>
                      </a:rPr>
                      <m:t>8+1+12</m:t>
                    </m:r>
                    <m:r>
                      <a:rPr lang="ro-RO" sz="24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21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Az 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𝑦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aránya:  </a:t>
                </a:r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u-HU" sz="26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hu-HU" sz="2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hu-HU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hu-H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u-H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	</a:t>
                </a:r>
              </a:p>
              <a:p>
                <a:pPr marL="0" indent="0" algn="just"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                           </a:t>
                </a:r>
                <a:endParaRPr lang="hu-HU" sz="2400" i="1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endParaRPr lang="en-US" sz="2400" b="1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1284"/>
                <a:ext cx="10515600" cy="4965680"/>
              </a:xfrm>
              <a:blipFill rotWithShape="1">
                <a:blip r:embed="rId2"/>
                <a:stretch>
                  <a:fillRect l="-754"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71896"/>
                <a:ext cx="10515600" cy="540506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2.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K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ét pótszög mértékének aránya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.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Határozd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meg a szögek mértékét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!</a:t>
                </a:r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hu-HU" sz="2400" b="1" dirty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</a:rPr>
                  <a:t>Megoldás</a:t>
                </a:r>
              </a:p>
              <a:p>
                <a:pPr marL="0" indent="0"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Jelölje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a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és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b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a szögek mértékét. </a:t>
                </a:r>
              </a:p>
              <a:p>
                <a:pPr marL="0" indent="0"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Mivel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pótszögek ⇒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𝑎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 + 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𝑏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</a:rPr>
                      <m:t> =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	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                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𝑏</m:t>
                        </m:r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13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13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Válasz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: A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szög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ek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mértéke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25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és 65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/>
                </a:r>
                <a:br>
                  <a:rPr lang="hu-HU" sz="2400" dirty="0">
                    <a:latin typeface="Cambria" pitchFamily="18" charset="0"/>
                    <a:ea typeface="Cambria" pitchFamily="18" charset="0"/>
                  </a:rPr>
                </a:b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71896"/>
                <a:ext cx="10515600" cy="5405067"/>
              </a:xfrm>
              <a:blipFill rotWithShape="1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6103917" y="2363190"/>
            <a:ext cx="344384" cy="111628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95804" y="2600690"/>
                <a:ext cx="4180115" cy="1729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⇒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13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+ 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𝑏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hu-HU" sz="2400" dirty="0">
                        <a:latin typeface="Cambria" pitchFamily="18" charset="0"/>
                        <a:ea typeface="Cambria" pitchFamily="18" charset="0"/>
                      </a:rPr>
                      <m:t>90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sz="2400" b="0" i="1" smtClean="0">
                        <a:latin typeface="Cambria Math"/>
                      </a:rPr>
                      <m:t>   |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∙13</m:t>
                    </m:r>
                  </m:oMath>
                </a14:m>
                <a:endParaRPr lang="en-US" sz="2400" b="0" dirty="0" smtClean="0">
                  <a:latin typeface="Cambria" pitchFamily="18" charset="0"/>
                  <a:ea typeface="Cambria" pitchFamily="18" charset="0"/>
                </a:endParaRPr>
              </a:p>
              <a:p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5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+13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400" b="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latin typeface="Cambria Math"/>
                        <a:ea typeface="Cambria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/>
                        <a:ea typeface="Cambria" pitchFamily="18" charset="0"/>
                      </a:rPr>
                      <m:t>170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b="0" dirty="0" smtClean="0">
                  <a:latin typeface="Cambria" pitchFamily="18" charset="0"/>
                  <a:ea typeface="Cambria" pitchFamily="18" charset="0"/>
                </a:endParaRPr>
              </a:p>
              <a:p>
                <a:r>
                  <a:rPr lang="en-US" sz="2400" b="0" dirty="0" smtClean="0">
                    <a:latin typeface="Cambria" pitchFamily="18" charset="0"/>
                    <a:ea typeface="Cambria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18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latin typeface="Cambria Math"/>
                        <a:ea typeface="Cambria" pitchFamily="18" charset="0"/>
                      </a:rPr>
                      <m:t>1170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sz="2400" b="0" i="0" smtClean="0">
                        <a:latin typeface="Cambria Math"/>
                      </a:rPr>
                      <m:t>  </m:t>
                    </m:r>
                    <m:r>
                      <a:rPr lang="en-US" sz="2400" b="0" i="1" smtClean="0">
                        <a:latin typeface="Cambria Math"/>
                      </a:rPr>
                      <m:t> |:18</m:t>
                    </m:r>
                  </m:oMath>
                </a14:m>
                <a:endParaRPr lang="en-US" sz="2400" b="0" dirty="0" smtClean="0">
                  <a:latin typeface="Cambria" pitchFamily="18" charset="0"/>
                  <a:ea typeface="Cambria" pitchFamily="18" charset="0"/>
                </a:endParaRPr>
              </a:p>
              <a:p>
                <a:r>
                  <a:rPr lang="en-US" sz="2400" b="0" dirty="0" smtClean="0">
                    <a:latin typeface="Cambria" pitchFamily="18" charset="0"/>
                    <a:ea typeface="Cambria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65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</a:t>
                </a: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804" y="2600690"/>
                <a:ext cx="4180115" cy="1729769"/>
              </a:xfrm>
              <a:prstGeom prst="rect">
                <a:avLst/>
              </a:prstGeom>
              <a:blipFill rotWithShape="1">
                <a:blip r:embed="rId3"/>
                <a:stretch>
                  <a:fillRect b="-7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13321" y="4330459"/>
                <a:ext cx="3590791" cy="1360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                ⇓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13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13</m:t>
                        </m:r>
                      </m:den>
                    </m:f>
                    <m:r>
                      <a:rPr lang="en-US" sz="2400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65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°</m:t>
                    </m:r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25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  <a:p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321" y="4330459"/>
                <a:ext cx="3590791" cy="1360437"/>
              </a:xfrm>
              <a:prstGeom prst="rect">
                <a:avLst/>
              </a:prstGeom>
              <a:blipFill rotWithShape="1">
                <a:blip r:embed="rId4"/>
                <a:stretch>
                  <a:fillRect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7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5A26B3-4C9B-47DC-A3DB-C3B9E0F0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7" y="539554"/>
            <a:ext cx="10515600" cy="92765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Cambria" pitchFamily="18" charset="0"/>
                <a:ea typeface="Cambria" pitchFamily="18" charset="0"/>
              </a:rPr>
              <a:t>2. </a:t>
            </a:r>
            <a:r>
              <a:rPr lang="hu-HU" b="1" dirty="0" smtClean="0">
                <a:latin typeface="Cambria" pitchFamily="18" charset="0"/>
                <a:ea typeface="Cambria" pitchFamily="18" charset="0"/>
              </a:rPr>
              <a:t>Aránypár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ok</a:t>
            </a:r>
            <a:endParaRPr lang="hu-HU" b="1" dirty="0"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47807FFB-C8D3-4A7F-B675-3EE3A35CE0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1896" y="1000060"/>
                <a:ext cx="10723418" cy="5254966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endParaRPr lang="en-US" sz="2400" b="1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b="1" dirty="0" err="1" smtClean="0">
                    <a:latin typeface="Cambria" pitchFamily="18" charset="0"/>
                    <a:ea typeface="Cambria" pitchFamily="18" charset="0"/>
                  </a:rPr>
                  <a:t>Értelmezés</a:t>
                </a: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.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Két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azonos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értékű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arány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b="1" dirty="0" smtClean="0">
                    <a:latin typeface="Cambria" pitchFamily="18" charset="0"/>
                    <a:ea typeface="Cambria" pitchFamily="18" charset="0"/>
                  </a:rPr>
                  <a:t>aránypárt</a:t>
                </a: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alkot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Tehát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,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hu-HU" sz="2400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 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aránypár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,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ahol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az </a:t>
                </a:r>
                <a:r>
                  <a:rPr lang="hu-HU" sz="2400" b="1" dirty="0">
                    <a:latin typeface="Cambria" pitchFamily="18" charset="0"/>
                    <a:ea typeface="Cambria" pitchFamily="18" charset="0"/>
                  </a:rPr>
                  <a:t>aránypár tagjai 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≠0,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≠0).</m:t>
                    </m:r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hu-HU" sz="2400" b="1" i="1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    </a:t>
                </a:r>
                <a:r>
                  <a:rPr lang="hu-HU" sz="2400" b="1" i="1" dirty="0" smtClean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b="1" i="1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a</a:t>
                </a:r>
                <a:r>
                  <a:rPr lang="en-US" sz="2400" b="1" i="1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b="1" i="1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    </a:t>
                </a:r>
                <a:r>
                  <a:rPr lang="en-US" sz="2400" b="1" i="1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b="1" i="1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b="1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:</a:t>
                </a:r>
                <a:r>
                  <a:rPr lang="en-US" sz="2400" b="1" i="1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b="1" i="1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    </a:t>
                </a:r>
                <a:r>
                  <a:rPr lang="en-US" sz="2400" b="1" i="1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b="1" i="1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 b           </a:t>
                </a:r>
                <a:r>
                  <a:rPr lang="hu-HU" sz="2400" b="1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=</a:t>
                </a:r>
                <a:r>
                  <a:rPr lang="hu-HU" sz="2400" b="1" i="1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            c          </a:t>
                </a:r>
                <a:r>
                  <a:rPr lang="hu-HU" sz="2400" b="1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:</a:t>
                </a:r>
                <a:r>
                  <a:rPr lang="en-US" sz="2400" b="1" i="1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  </a:t>
                </a:r>
                <a:r>
                  <a:rPr lang="hu-HU" sz="2400" b="1" i="1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       d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	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         </a:t>
                </a:r>
                <a:endParaRPr lang="en-US" sz="2400" i="1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           </a:t>
                </a:r>
                <a:endParaRPr lang="en-US" sz="2400" b="1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b="1" dirty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</a:rPr>
                  <a:t>P</a:t>
                </a:r>
                <a:r>
                  <a:rPr lang="hu-HU" sz="2400" b="1" dirty="0" smtClean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</a:rPr>
                  <a:t>élda </a:t>
                </a:r>
                <a:endParaRPr lang="en-US" sz="2400" b="1" dirty="0" smtClean="0">
                  <a:solidFill>
                    <a:schemeClr val="accent1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hu-HU" sz="2400" i="1" smtClean="0">
                                <a:latin typeface="Cambria Math"/>
                                <a:ea typeface="Cambria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" pitchFamily="18" charset="0"/>
                              </a:rPr>
                              <m:t>6</m:t>
                            </m:r>
                          </m:den>
                        </m:f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\3</m:t>
                        </m:r>
                      </m:sup>
                    </m:sSup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ea typeface="Cambria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  <a:ea typeface="Cambria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" pitchFamily="18" charset="0"/>
                              </a:rPr>
                              <m:t>36</m:t>
                            </m:r>
                          </m:den>
                        </m:f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</a:rPr>
                          <m:t>\12</m:t>
                        </m:r>
                      </m:sup>
                    </m:sSup>
                    <m:r>
                      <a:rPr lang="en-US" sz="24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endParaRPr lang="hu-HU" sz="2400" b="1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7807FFB-C8D3-4A7F-B675-3EE3A35CE0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896" y="1000060"/>
                <a:ext cx="10723418" cy="5254966"/>
              </a:xfrm>
              <a:blipFill rotWithShape="1">
                <a:blip r:embed="rId3"/>
                <a:stretch>
                  <a:fillRect l="-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1B198326-C61F-46E4-9A8E-8DA434BC4FB3}"/>
              </a:ext>
            </a:extLst>
          </p:cNvPr>
          <p:cNvCxnSpPr/>
          <p:nvPr/>
        </p:nvCxnSpPr>
        <p:spPr>
          <a:xfrm>
            <a:off x="5291527" y="3223569"/>
            <a:ext cx="313625" cy="317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2CCEE6B7-CC22-429F-95EE-3A898064F4D6}"/>
              </a:ext>
            </a:extLst>
          </p:cNvPr>
          <p:cNvCxnSpPr/>
          <p:nvPr/>
        </p:nvCxnSpPr>
        <p:spPr>
          <a:xfrm flipH="1">
            <a:off x="6610858" y="3225811"/>
            <a:ext cx="404734" cy="317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0DCC5A92-43FF-4AAA-BEC0-D20434C91D00}"/>
              </a:ext>
            </a:extLst>
          </p:cNvPr>
          <p:cNvCxnSpPr>
            <a:cxnSpLocks/>
          </p:cNvCxnSpPr>
          <p:nvPr/>
        </p:nvCxnSpPr>
        <p:spPr>
          <a:xfrm>
            <a:off x="4065255" y="3322856"/>
            <a:ext cx="1383085" cy="960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E544AC70-13FA-4780-A802-E7A94094EB01}"/>
              </a:ext>
            </a:extLst>
          </p:cNvPr>
          <p:cNvCxnSpPr/>
          <p:nvPr/>
        </p:nvCxnSpPr>
        <p:spPr>
          <a:xfrm flipH="1">
            <a:off x="6923314" y="3273311"/>
            <a:ext cx="1603170" cy="1010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48340" y="3531509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beltagok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4592" y="4040674"/>
            <a:ext cx="1328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kültagok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2161309" y="4821382"/>
            <a:ext cx="261257" cy="129441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612571" y="5160105"/>
                <a:ext cx="6490238" cy="616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⇒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  <m:r>
                      <a:rPr lang="en-US" sz="24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,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ahol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3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és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36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kültagok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, 6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és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12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beltagok</a:t>
                </a: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71" y="5160105"/>
                <a:ext cx="6490238" cy="616964"/>
              </a:xfrm>
              <a:prstGeom prst="rect">
                <a:avLst/>
              </a:prstGeom>
              <a:blipFill rotWithShape="1">
                <a:blip r:embed="rId4"/>
                <a:stretch>
                  <a:fillRect r="-470" b="-6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85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04230011-AEA5-496A-8301-3915E79155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48145"/>
                <a:ext cx="10515600" cy="5545777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hu-HU" sz="2400" b="1" dirty="0" smtClean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Az aránypár alaptulajdonsága</a:t>
                </a:r>
                <a:endParaRPr lang="en-US" sz="2400" b="1" i="1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Bármely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aránypárban  a kültagok szorzata egyenlő a beltagok szorzatával.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sz="2400" b="1" dirty="0" err="1" smtClean="0">
                    <a:latin typeface="Cambria" pitchFamily="18" charset="0"/>
                    <a:ea typeface="Cambria" pitchFamily="18" charset="0"/>
                  </a:rPr>
                  <a:t>Általánosan</a:t>
                </a: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: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hu-HU" sz="240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hu-HU" sz="2400" i="1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⇔</m:t>
                    </m:r>
                    <m:r>
                      <a:rPr lang="hu-HU" sz="2400" b="0" i="1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b="0" i="1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b="0" i="1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𝑑</m:t>
                    </m:r>
                    <m:r>
                      <a:rPr lang="hu-HU" sz="2400" b="0" i="1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𝑏</m:t>
                    </m:r>
                    <m:r>
                      <a:rPr lang="hu-HU" sz="2400" b="0" i="1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b="0" i="1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hu-HU" sz="2400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, ahol 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 Math" panose="02040503050406030204" pitchFamily="18" charset="0"/>
                      </a:rPr>
                      <m:t>𝑏</m:t>
                    </m:r>
                    <m:r>
                      <a:rPr lang="hu-HU" sz="2400" i="1" dirty="0">
                        <a:latin typeface="Cambria Math"/>
                        <a:ea typeface="Cambria Math" panose="02040503050406030204" pitchFamily="18" charset="0"/>
                      </a:rPr>
                      <m:t>≠0,</m:t>
                    </m:r>
                    <m:r>
                      <a:rPr lang="hu-HU" sz="2400" i="1" dirty="0">
                        <a:latin typeface="Cambria Math"/>
                        <a:ea typeface="Cambria Math" panose="02040503050406030204" pitchFamily="18" charset="0"/>
                      </a:rPr>
                      <m:t>𝑑</m:t>
                    </m:r>
                    <m:r>
                      <a:rPr lang="hu-HU" sz="2400" i="1" dirty="0">
                        <a:latin typeface="Cambria Math"/>
                        <a:ea typeface="Cambria Math" panose="02040503050406030204" pitchFamily="18" charset="0"/>
                      </a:rPr>
                      <m:t>≠0.</m:t>
                    </m:r>
                  </m:oMath>
                </a14:m>
                <a:endParaRPr lang="hu-HU" sz="2400" b="1" i="1" dirty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400" b="1" dirty="0" err="1" smtClean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</a:rPr>
                  <a:t>Példa</a:t>
                </a:r>
                <a:endParaRPr lang="en-US" sz="2400" b="1" dirty="0">
                  <a:solidFill>
                    <a:schemeClr val="accent1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Aránypárt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képeznek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-e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a következő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arányok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?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a)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 b="0" smtClean="0">
                            <a:latin typeface="Cambria" pitchFamily="18" charset="0"/>
                            <a:ea typeface="Cambria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sz="2400" b="0" smtClean="0">
                            <a:latin typeface="Cambria" pitchFamily="18" charset="0"/>
                            <a:ea typeface="Cambria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 és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 b="0" smtClean="0">
                            <a:latin typeface="Cambria" pitchFamily="18" charset="0"/>
                            <a:ea typeface="Cambria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sz="2400" b="0" smtClean="0">
                            <a:latin typeface="Cambria" pitchFamily="18" charset="0"/>
                            <a:ea typeface="Cambria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/>
                        <a:ea typeface="Cambria Math" panose="02040503050406030204" pitchFamily="18" charset="0"/>
                      </a:rPr>
                      <m:t>4∙3</m:t>
                    </m:r>
                    <m:r>
                      <a:rPr lang="hu-HU" sz="2400" i="0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0" smtClean="0">
                        <a:latin typeface="Cambria Math"/>
                        <a:ea typeface="Cambria Math" panose="02040503050406030204" pitchFamily="18" charset="0"/>
                      </a:rPr>
                      <m:t>6∙2</m:t>
                    </m:r>
                  </m:oMath>
                </a14:m>
                <a:r>
                  <a:rPr lang="hu-HU" sz="2400" b="0" dirty="0">
                    <a:latin typeface="Cambria" pitchFamily="18" charset="0"/>
                    <a:ea typeface="Cambria" pitchFamily="18" charset="0"/>
                  </a:rPr>
                  <a:t> </a:t>
                </a:r>
                <a:endParaRPr lang="hu-HU" sz="2400" b="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hu-HU" sz="2400" b="0" dirty="0" smtClean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/>
                        <a:ea typeface="Cambria Math" panose="02040503050406030204" pitchFamily="18" charset="0"/>
                      </a:rPr>
                      <m:t>12</m:t>
                    </m:r>
                    <m:r>
                      <a:rPr lang="hu-HU" sz="2400" i="0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0" smtClean="0">
                        <a:latin typeface="Cambria Math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	                          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     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	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hu-HU" sz="2200" i="1" dirty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hu-HU" sz="2200" i="1" dirty="0">
                  <a:latin typeface="Cambria" pitchFamily="18" charset="0"/>
                  <a:ea typeface="Cambria" pitchFamily="18" charset="0"/>
                </a:endParaRPr>
              </a:p>
              <a:p>
                <a:pPr marL="457200" indent="-457200" algn="just">
                  <a:lnSpc>
                    <a:spcPct val="100000"/>
                  </a:lnSpc>
                  <a:buFont typeface="+mj-lt"/>
                  <a:buAutoNum type="alphaLcParenR"/>
                </a:pPr>
                <a:endParaRPr lang="hu-HU" sz="2200" i="1" dirty="0">
                  <a:latin typeface="Cambria" pitchFamily="18" charset="0"/>
                  <a:ea typeface="Cambria" pitchFamily="18" charset="0"/>
                </a:endParaRPr>
              </a:p>
              <a:p>
                <a:pPr marL="457200" indent="-457200" algn="just">
                  <a:lnSpc>
                    <a:spcPct val="100000"/>
                  </a:lnSpc>
                  <a:buFont typeface="+mj-lt"/>
                  <a:buAutoNum type="alphaLcParenR"/>
                </a:pPr>
                <a:endParaRPr lang="hu-HU" sz="2200" i="1" dirty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hu-HU" sz="2200" i="1" dirty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hu-HU" sz="2200" i="1" dirty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hu-HU" sz="2200" i="1" dirty="0">
                    <a:latin typeface="Cambria" pitchFamily="18" charset="0"/>
                    <a:ea typeface="Cambria" pitchFamily="18" charset="0"/>
                  </a:rPr>
                  <a:t>	</a:t>
                </a:r>
                <a:endParaRPr lang="hu-HU" sz="18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hu-HU" sz="1800" dirty="0">
                    <a:latin typeface="Cambria" pitchFamily="18" charset="0"/>
                    <a:ea typeface="Cambria" pitchFamily="18" charset="0"/>
                  </a:rPr>
                  <a:t>               </a:t>
                </a:r>
                <a:endParaRPr lang="en-US" sz="18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4230011-AEA5-496A-8301-3915E79155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48145"/>
                <a:ext cx="10515600" cy="5545777"/>
              </a:xfrm>
              <a:blipFill rotWithShape="1">
                <a:blip r:embed="rId2"/>
                <a:stretch>
                  <a:fillRect l="-928" t="-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74206" y="3512934"/>
                <a:ext cx="3255645" cy="2408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b)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 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és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ro-RO" sz="2400" i="1" dirty="0" smtClean="0">
                  <a:latin typeface="Cambria Math"/>
                  <a:ea typeface="Cambria" pitchFamily="18" charset="0"/>
                </a:endParaRPr>
              </a:p>
              <a:p>
                <a:pPr>
                  <a:spcBef>
                    <a:spcPts val="1000"/>
                  </a:spcBef>
                </a:pPr>
                <a:r>
                  <a:rPr lang="hu-HU" sz="24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dirty="0">
                        <a:latin typeface="Cambria Math"/>
                        <a:ea typeface="Cambria Math" panose="02040503050406030204" pitchFamily="18" charset="0"/>
                      </a:rPr>
                      <m:t>5</m:t>
                    </m:r>
                    <m:r>
                      <a:rPr lang="hu-HU" sz="2400" i="1" dirty="0">
                        <a:latin typeface="Cambria Math"/>
                        <a:ea typeface="Cambria Math" panose="02040503050406030204" pitchFamily="18" charset="0"/>
                      </a:rPr>
                      <m:t>∙12≠7∙10</m:t>
                    </m:r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>
                  <a:spcBef>
                    <a:spcPts val="1000"/>
                  </a:spcBef>
                </a:pPr>
                <a:r>
                  <a:rPr lang="hu-HU" sz="2400" dirty="0" smtClean="0"/>
                  <a:t>    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60</m:t>
                    </m:r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≠70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7</m:t>
                        </m:r>
                      </m:den>
                    </m:f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>
                  <a:spcBef>
                    <a:spcPts val="1000"/>
                  </a:spcBef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206" y="3512934"/>
                <a:ext cx="3255645" cy="2408480"/>
              </a:xfrm>
              <a:prstGeom prst="rect">
                <a:avLst/>
              </a:prstGeom>
              <a:blipFill rotWithShape="1">
                <a:blip r:embed="rId3"/>
                <a:stretch>
                  <a:fillRect l="-2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29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43148"/>
                <a:ext cx="10515600" cy="53338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Megoldott </a:t>
                </a:r>
                <a:r>
                  <a:rPr lang="en-US" sz="2400" b="1" dirty="0" err="1" smtClean="0">
                    <a:latin typeface="Cambria" pitchFamily="18" charset="0"/>
                    <a:ea typeface="Cambria" pitchFamily="18" charset="0"/>
                  </a:rPr>
                  <a:t>feladatok</a:t>
                </a:r>
                <a:endParaRPr lang="en-US" sz="2400" b="1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1.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Számítsd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ki az 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ea typeface="Cambria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és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𝑦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számok arányát,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ha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</a:rPr>
                          <m:t>5</m:t>
                        </m:r>
                        <m:r>
                          <a:rPr lang="hu-HU" sz="2400" i="1">
                            <a:latin typeface="Cambria Math"/>
                          </a:rPr>
                          <m:t>𝑥</m:t>
                        </m:r>
                        <m:r>
                          <a:rPr lang="hu-HU" sz="2400" i="1">
                            <a:latin typeface="Cambria Math"/>
                          </a:rPr>
                          <m:t>−3</m:t>
                        </m:r>
                        <m:r>
                          <a:rPr lang="hu-HU" sz="2400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</a:rPr>
                          <m:t>3</m:t>
                        </m:r>
                        <m:r>
                          <a:rPr lang="hu-HU" sz="2400" i="1">
                            <a:latin typeface="Cambria Math"/>
                          </a:rPr>
                          <m:t>𝑥</m:t>
                        </m:r>
                        <m:r>
                          <a:rPr lang="hu-HU" sz="2400" i="1">
                            <a:latin typeface="Cambria Math"/>
                          </a:rPr>
                          <m:t>−</m:t>
                        </m:r>
                        <m:r>
                          <a:rPr lang="hu-HU" sz="2400" i="1"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b="1" dirty="0" err="1" smtClean="0">
                    <a:solidFill>
                      <a:schemeClr val="accent1"/>
                    </a:solidFill>
                    <a:latin typeface="Cambria" pitchFamily="18" charset="0"/>
                    <a:ea typeface="Cambria" pitchFamily="18" charset="0"/>
                  </a:rPr>
                  <a:t>Megoldás</a:t>
                </a:r>
                <a:endParaRPr lang="en-US" sz="2400" b="1" dirty="0" smtClean="0">
                  <a:solidFill>
                    <a:schemeClr val="accent1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</a:rPr>
                          <m:t>5</m:t>
                        </m:r>
                        <m:r>
                          <a:rPr lang="hu-HU" sz="2400" i="1">
                            <a:latin typeface="Cambria Math"/>
                          </a:rPr>
                          <m:t>𝑥</m:t>
                        </m:r>
                        <m:r>
                          <a:rPr lang="hu-HU" sz="2400" i="1">
                            <a:latin typeface="Cambria Math"/>
                          </a:rPr>
                          <m:t>−3</m:t>
                        </m:r>
                        <m:r>
                          <a:rPr lang="hu-HU" sz="2400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</a:rPr>
                          <m:t>3</m:t>
                        </m:r>
                        <m:r>
                          <a:rPr lang="hu-HU" sz="2400" i="1">
                            <a:latin typeface="Cambria Math"/>
                          </a:rPr>
                          <m:t>𝑥</m:t>
                        </m:r>
                        <m:r>
                          <a:rPr lang="hu-HU" sz="2400" i="1">
                            <a:latin typeface="Cambria Math"/>
                          </a:rPr>
                          <m:t>−</m:t>
                        </m:r>
                        <m:r>
                          <a:rPr lang="hu-HU" sz="2400" i="1"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⇔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</a:rPr>
                          <m:t>5</m:t>
                        </m:r>
                        <m:r>
                          <a:rPr lang="hu-HU" sz="2400" i="1">
                            <a:latin typeface="Cambria Math"/>
                          </a:rPr>
                          <m:t>𝑥</m:t>
                        </m:r>
                        <m:r>
                          <a:rPr lang="hu-HU" sz="2400" i="1">
                            <a:latin typeface="Cambria Math"/>
                          </a:rPr>
                          <m:t>−3</m:t>
                        </m:r>
                        <m:r>
                          <a:rPr lang="hu-HU" sz="24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hu-HU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ro-RO" sz="2400" i="1">
                        <a:latin typeface="Cambria Math"/>
                        <a:ea typeface="Cambria Math"/>
                      </a:rPr>
                      <m:t>3=</m:t>
                    </m:r>
                    <m:d>
                      <m:dPr>
                        <m:ctrlPr>
                          <a:rPr lang="ro-RO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</a:rPr>
                          <m:t>3</m:t>
                        </m:r>
                        <m:r>
                          <a:rPr lang="hu-HU" sz="2400" i="1">
                            <a:latin typeface="Cambria Math"/>
                          </a:rPr>
                          <m:t>𝑥</m:t>
                        </m:r>
                        <m:r>
                          <a:rPr lang="hu-HU" sz="2400" i="1">
                            <a:latin typeface="Cambria Math"/>
                          </a:rPr>
                          <m:t>−</m:t>
                        </m:r>
                        <m:r>
                          <a:rPr lang="hu-HU" sz="24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ro-RO" sz="2400" i="1">
                        <a:latin typeface="Cambria Math"/>
                        <a:ea typeface="Cambria Math"/>
                      </a:rPr>
                      <m:t>∙2</m:t>
                    </m:r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15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/>
                        <a:ea typeface="Cambria Math"/>
                      </a:rPr>
                      <m:t>−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9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𝑦</m:t>
                    </m:r>
                    <m:r>
                      <a:rPr lang="hu-HU" sz="2400" i="1" dirty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6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𝑥</m:t>
                    </m:r>
                    <m:r>
                      <a:rPr lang="ro-RO" sz="2400" i="1" dirty="0">
                        <a:latin typeface="Cambria Math"/>
                        <a:ea typeface="Cambria" pitchFamily="18" charset="0"/>
                      </a:rPr>
                      <m:t>−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2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</a:rPr>
                      <m:t>𝑦</m:t>
                    </m:r>
                    <m:r>
                      <a:rPr lang="ro-RO" sz="2400" i="1" dirty="0">
                        <a:latin typeface="Cambria Math"/>
                        <a:ea typeface="Cambria" pitchFamily="18" charset="0"/>
                      </a:rPr>
                      <m:t>  </m:t>
                    </m:r>
                    <m:r>
                      <a:rPr lang="en-US" sz="2400" b="0" i="1" dirty="0" smtClean="0">
                        <a:latin typeface="Cambria Math"/>
                        <a:ea typeface="Cambria" pitchFamily="18" charset="0"/>
                      </a:rPr>
                      <m:t>   </m:t>
                    </m:r>
                    <m:r>
                      <a:rPr lang="en-US" sz="2400" i="1" dirty="0">
                        <a:latin typeface="Cambria Math"/>
                        <a:ea typeface="Cambria" pitchFamily="18" charset="0"/>
                      </a:rPr>
                      <m:t>|+9</m:t>
                    </m:r>
                    <m:r>
                      <a:rPr lang="en-US" sz="2400" i="1" dirty="0">
                        <a:latin typeface="Cambria Math"/>
                        <a:ea typeface="Cambria" pitchFamily="18" charset="0"/>
                      </a:rPr>
                      <m:t>𝑦</m:t>
                    </m:r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                                        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itchFamily="18" charset="0"/>
                      </a:rPr>
                      <m:t>15</m:t>
                    </m:r>
                    <m:r>
                      <a:rPr lang="en-US" sz="2400" i="1">
                        <a:latin typeface="Cambria Math"/>
                        <a:ea typeface="Cambria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=6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+7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    |−6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                                          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itchFamily="18" charset="0"/>
                      </a:rPr>
                      <m:t>9</m:t>
                    </m:r>
                    <m:r>
                      <a:rPr lang="en-US" sz="2400" i="1">
                        <a:latin typeface="Cambria Math"/>
                        <a:ea typeface="Cambria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=7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                                            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" pitchFamily="18" charset="0"/>
                          </a:rPr>
                          <m:t>𝑦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accent1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43148"/>
                <a:ext cx="10515600" cy="5333815"/>
              </a:xfrm>
              <a:blipFill rotWithShape="1">
                <a:blip r:embed="rId2"/>
                <a:stretch>
                  <a:fillRect l="-928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66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2835</Words>
  <Application>Microsoft Office PowerPoint</Application>
  <PresentationFormat>Custom</PresentationFormat>
  <Paragraphs>291</Paragraphs>
  <Slides>26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Office-téma</vt:lpstr>
      <vt:lpstr>Equation</vt:lpstr>
      <vt:lpstr>ARÁNYOK ÉS ARÁNYPÁROK </vt:lpstr>
      <vt:lpstr>Tartalom</vt:lpstr>
      <vt:lpstr>1. Arányok </vt:lpstr>
      <vt:lpstr>PowerPoint Presentation</vt:lpstr>
      <vt:lpstr>Megoldott feladatok</vt:lpstr>
      <vt:lpstr>PowerPoint Presentation</vt:lpstr>
      <vt:lpstr>2. Aránypárok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3. Egyenesen arányos mennyiségek</vt:lpstr>
      <vt:lpstr>Megoldott feladatok</vt:lpstr>
      <vt:lpstr>PowerPoint Presentation</vt:lpstr>
      <vt:lpstr>4. Fordítottan arányos mennyiségek</vt:lpstr>
      <vt:lpstr>Megoldott feladatok</vt:lpstr>
      <vt:lpstr>PowerPoint Presentation</vt:lpstr>
      <vt:lpstr>PowerPoint Presentation</vt:lpstr>
      <vt:lpstr>PowerPoint Presentation</vt:lpstr>
      <vt:lpstr>5. Egyszerű hármasszabály </vt:lpstr>
      <vt:lpstr>PowerPoint Presentation</vt:lpstr>
      <vt:lpstr>6. Házi feladat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Ferencz Ilona</dc:creator>
  <cp:lastModifiedBy>BTL</cp:lastModifiedBy>
  <cp:revision>129</cp:revision>
  <dcterms:created xsi:type="dcterms:W3CDTF">2020-04-29T19:34:03Z</dcterms:created>
  <dcterms:modified xsi:type="dcterms:W3CDTF">2020-05-10T14:59:44Z</dcterms:modified>
</cp:coreProperties>
</file>