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36"/>
  </p:notesMasterIdLst>
  <p:sldIdLst>
    <p:sldId id="375" r:id="rId2"/>
    <p:sldId id="336" r:id="rId3"/>
    <p:sldId id="332" r:id="rId4"/>
    <p:sldId id="330" r:id="rId5"/>
    <p:sldId id="355" r:id="rId6"/>
    <p:sldId id="365" r:id="rId7"/>
    <p:sldId id="346" r:id="rId8"/>
    <p:sldId id="371" r:id="rId9"/>
    <p:sldId id="359" r:id="rId10"/>
    <p:sldId id="362" r:id="rId11"/>
    <p:sldId id="372" r:id="rId12"/>
    <p:sldId id="364" r:id="rId13"/>
    <p:sldId id="340" r:id="rId14"/>
    <p:sldId id="366" r:id="rId15"/>
    <p:sldId id="376" r:id="rId16"/>
    <p:sldId id="367" r:id="rId17"/>
    <p:sldId id="369" r:id="rId18"/>
    <p:sldId id="342" r:id="rId19"/>
    <p:sldId id="373" r:id="rId20"/>
    <p:sldId id="343" r:id="rId21"/>
    <p:sldId id="368" r:id="rId22"/>
    <p:sldId id="345" r:id="rId23"/>
    <p:sldId id="344" r:id="rId24"/>
    <p:sldId id="347" r:id="rId25"/>
    <p:sldId id="374" r:id="rId26"/>
    <p:sldId id="309" r:id="rId27"/>
    <p:sldId id="378" r:id="rId28"/>
    <p:sldId id="379" r:id="rId29"/>
    <p:sldId id="380" r:id="rId30"/>
    <p:sldId id="381" r:id="rId31"/>
    <p:sldId id="382" r:id="rId32"/>
    <p:sldId id="276" r:id="rId33"/>
    <p:sldId id="277" r:id="rId34"/>
    <p:sldId id="283" r:id="rId3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11" autoAdjust="0"/>
    <p:restoredTop sz="85875" autoAdjust="0"/>
  </p:normalViewPr>
  <p:slideViewPr>
    <p:cSldViewPr snapToGrid="0">
      <p:cViewPr>
        <p:scale>
          <a:sx n="82" d="100"/>
          <a:sy n="82" d="100"/>
        </p:scale>
        <p:origin x="-84" y="-96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6D6098-1B01-48F2-8595-AFBE981992DD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5FAF85-A846-4C25-AC4D-00CEB9B696B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188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6803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1403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3673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75282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8147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1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84536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4965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81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9475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1296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12342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823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8121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2358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5FAF85-A846-4C25-AC4D-00CEB9B696B8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7362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87455F-FBA5-4A90-B774-E7446482E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B95C6E9-E3B4-43B6-B987-42D9EEEAE3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59FE47-B186-4C1C-9682-AF7E48ED5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F753E3-6888-4D19-AB5D-4715BBFE0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C2CE87-839E-4F74-B37A-5F497F1F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947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390EED-8AB1-405E-837D-C4CA98E19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6DF5FA2-8720-4C67-92FD-F44393D396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283EE8-1170-4A40-B9E9-DCF4256A8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67E8D4-CF2B-4B06-BC50-5046501BE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6DAC0-950B-457D-A8C6-0BC8B5A36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85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E88D82-2D65-441C-BDC1-CC18B1B27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D61F54A-FD06-4537-A702-3447ED0A9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BA317-DCD1-4767-B889-760CA8FF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773702-C118-4B05-96D9-35AF0B09F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CDDA1A-F275-4C80-B942-F8C3692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02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DE28A4-5FD5-4529-A2B9-605060CBB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1E28E0-21B6-4F52-B97B-1943A57E69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FBDCF86-AE5F-4229-BA2C-E734949D7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357DA1-1798-4A9B-878B-229839E47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B4E162-AD55-45F2-8875-92CBF944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83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D454D3-F2CD-4C05-A64B-F79FB646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6E314-5FB8-4CAF-A12B-85B257572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A04EBE-488A-4410-AF32-0D5773BF0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FF35BFB-C55A-433A-AFDD-8C6D8C69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0D2A34-F119-400D-BAF2-366F3E6FA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677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5C0699-B28E-49FC-87C7-2D304404F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0401CFD-1E13-4816-A2E7-D3B85707D4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5E91CCE-75CD-4E7D-ACA7-77A1B3DEA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AC15036-CB30-41CD-A249-F0D77FDAB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90AD80-49C9-4AA9-9384-C6BC75F4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A00BABC-7CAB-4B72-ADB8-3156365E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9010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28760-DE21-44F1-ACD6-9E5EB26BC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D273D1-EFE7-4544-83E4-14169659E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3D9551F-1B36-4023-AC78-6120B623B3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62578FC-1615-4AC4-A325-3D6FE262E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115FDC0-140A-41C1-BF37-D2C15F195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F2644AF-6DAB-4A5A-AF08-A1ACB5A14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760EB7C-FCE8-42CB-9B43-9B58C15AC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7543CE-C929-4006-9D2D-FFDF3F4A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906404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AF8E4-7C35-41B1-9F42-852D8F666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79933DE-6B8D-4B35-AFBA-95372871A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13356CC-AF20-47F5-A738-21AA7D1D5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2F14DEB-D096-4915-BDE8-9C6E9F6EC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466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C6F75A0-03B9-4A94-8923-C01E0ACDBB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C068FCB-8F3B-487C-97D2-86A28332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B24049-54ED-4551-A167-0061DEBDA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854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94991C-17AD-4056-8FA7-6F8FFDEAB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BEBA871-D4EB-458A-93F3-2FC86A888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BCD7C9-B587-4777-BA6A-803E4F2D3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1F5227-C5D1-4966-A579-9B1373BD1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01AF48F-9421-4423-8BA5-F7E30300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18587A2-B8E4-4C7B-AE1A-77E112BA6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9898272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CDC35E-7D72-4B03-AAA7-BEE0B47E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C1638CC-C2C1-4157-B7AA-34DAD6158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C3CAB9-FE6A-45CE-B033-F64E5F55F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7F185D9-2564-4DCC-9F13-BAB61A7FF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A940B-842A-4408-9DD8-6BDB7E89EAF4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616E944-F4C0-4FCB-BC4D-E648FF1F1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5272E1-F181-4659-8849-CF4DA6B0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41397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27A9447-4B40-487F-A4A4-E98B8238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1CEAC5-B393-4C1F-AB02-9A61C8E62F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6C5296E-9E0F-458D-946E-CCFB2A69C2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A940B-842A-4408-9DD8-6BDB7E89EAF4}" type="datetimeFigureOut">
              <a:rPr lang="hu-HU" smtClean="0"/>
              <a:t>2020. 05. 10.</a:t>
            </a:fld>
            <a:endParaRPr lang="hu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F80FE8-2CBA-4409-ADD5-93E503E6A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D8BAF3-4DE2-4373-80D4-8AFDC2F1A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ED6F-A895-4215-A058-BC2831D754D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023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043355-BC42-456C-8D38-4726510D6F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0"/>
            <a:ext cx="12192000" cy="2716306"/>
          </a:xfrm>
        </p:spPr>
        <p:txBody>
          <a:bodyPr/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égyszögek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C64CB9C-D5D5-4C86-9B14-0019138FF7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Felkészítő matematikából a VIII. osztály számára</a:t>
            </a:r>
          </a:p>
          <a:p>
            <a:endParaRPr lang="hu-HU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3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téglalap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293"/>
                <a:ext cx="10827327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Hogyan bizonyíthatom egy </a:t>
                </a:r>
                <a:r>
                  <a:rPr lang="hu-HU" sz="2400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paralelorammáról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hogy téglalap?</a:t>
                </a:r>
                <a:endParaRPr lang="hu-HU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paralelogramma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téglalap, ha eleget tesz a következő feltételek egyikének:</a:t>
                </a:r>
              </a:p>
              <a:p>
                <a:pPr marL="685800"/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egyik szöge derékszög, </a:t>
                </a:r>
              </a:p>
              <a:p>
                <a:pPr marL="685800"/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átlói kongruensek.</a:t>
                </a:r>
              </a:p>
              <a:p>
                <a:endParaRPr lang="hu-HU" sz="5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ro-RO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hu-HU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erület</a:t>
                </a:r>
                <a:r>
                  <a:rPr lang="hu-HU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:r>
                  <a:rPr lang="en-US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ter</a:t>
                </a:r>
                <a:r>
                  <a:rPr lang="hu-HU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</a:t>
                </a:r>
                <a:r>
                  <a:rPr lang="en-US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let</a:t>
                </a:r>
                <a:endParaRPr lang="hu-HU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téglalap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kerü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let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egyenl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ő a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hossz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ú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sz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ss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ge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összegének duplájával. </a:t>
                </a:r>
                <a:endParaRPr lang="hu-HU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457200" lvl="0" indent="0">
                  <a:buNone/>
                </a:pP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ro-RO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effectLst/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+ 2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effectLst/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 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hu-HU" sz="2400" i="0">
                        <a:effectLst/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ro-RO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sz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</a:p>
              <a:p>
                <a:pPr marL="0" lvl="0" indent="0">
                  <a:buNone/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 t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glalap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tert</a:t>
                </a:r>
                <a:r>
                  <a:rPr lang="hu-HU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ü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let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egyenl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ő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hossz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ú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sz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lss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ge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szorzat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val.</a:t>
                </a:r>
              </a:p>
              <a:p>
                <a:pPr marL="457200" lvl="0" indent="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hu-HU" sz="2400" i="1" baseline="-25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ABCD</m:t>
                    </m:r>
                    <m:r>
                      <a:rPr lang="ro-RO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ro-RO" sz="2400" b="0" i="1" smtClean="0">
                        <a:latin typeface="Cambria Math"/>
                        <a:ea typeface="Cambria" panose="02040503050406030204" pitchFamily="18" charset="0"/>
                      </a:rPr>
                      <m:t>h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effectLst/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 </a:t>
                </a:r>
                <a14:m>
                  <m:oMath xmlns:m="http://schemas.openxmlformats.org/officeDocument/2006/math">
                    <m:r>
                      <a:rPr lang="ro-RO" sz="2400" i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AB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BC</a:t>
                </a:r>
              </a:p>
              <a:p>
                <a:pPr marL="0" indent="45720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en-US" sz="24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téglalap hosszúsága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sz</a:t>
                </a:r>
                <a:r>
                  <a:rPr lang="en-US" sz="24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−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szélessége)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endParaRPr lang="en-US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293"/>
                <a:ext cx="10827327" cy="5381467"/>
              </a:xfrm>
              <a:blipFill>
                <a:blip r:embed="rId2"/>
                <a:stretch>
                  <a:fillRect l="-1182" t="-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Canvas 67"/>
          <p:cNvGrpSpPr/>
          <p:nvPr/>
        </p:nvGrpSpPr>
        <p:grpSpPr>
          <a:xfrm>
            <a:off x="7204777" y="2391549"/>
            <a:ext cx="2774950" cy="1619484"/>
            <a:chOff x="0" y="-4679"/>
            <a:chExt cx="2774950" cy="1619484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2774950" cy="1614805"/>
            </a:xfrm>
            <a:prstGeom prst="rect">
              <a:avLst/>
            </a:prstGeom>
          </p:spPr>
        </p:sp>
        <p:sp>
          <p:nvSpPr>
            <p:cNvPr id="24" name="Rectangle 23"/>
            <p:cNvSpPr/>
            <p:nvPr/>
          </p:nvSpPr>
          <p:spPr>
            <a:xfrm>
              <a:off x="482600" y="226476"/>
              <a:ext cx="1816100" cy="107315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Text Box 53"/>
            <p:cNvSpPr txBox="1"/>
            <p:nvPr/>
          </p:nvSpPr>
          <p:spPr>
            <a:xfrm>
              <a:off x="2270644" y="1131605"/>
              <a:ext cx="474980" cy="4432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B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xt Box 53"/>
            <p:cNvSpPr txBox="1"/>
            <p:nvPr/>
          </p:nvSpPr>
          <p:spPr>
            <a:xfrm>
              <a:off x="2270644" y="24688"/>
              <a:ext cx="474980" cy="4432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C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Text Box 53"/>
            <p:cNvSpPr txBox="1"/>
            <p:nvPr/>
          </p:nvSpPr>
          <p:spPr>
            <a:xfrm>
              <a:off x="235656" y="1132352"/>
              <a:ext cx="474980" cy="4432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A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Text Box 53"/>
            <p:cNvSpPr txBox="1"/>
            <p:nvPr/>
          </p:nvSpPr>
          <p:spPr>
            <a:xfrm>
              <a:off x="216606" y="-4679"/>
              <a:ext cx="474980" cy="4432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D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82600" y="239176"/>
              <a:ext cx="1816100" cy="10541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76250" y="232826"/>
              <a:ext cx="1828800" cy="10630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82600" y="1159246"/>
              <a:ext cx="137160" cy="140380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848ED02-FC85-4112-8CBB-CC8D62E8C94E}"/>
              </a:ext>
            </a:extLst>
          </p:cNvPr>
          <p:cNvGrpSpPr/>
          <p:nvPr/>
        </p:nvGrpSpPr>
        <p:grpSpPr>
          <a:xfrm>
            <a:off x="838200" y="637908"/>
            <a:ext cx="10582275" cy="575310"/>
            <a:chOff x="2651857" y="452944"/>
            <a:chExt cx="10582275" cy="57531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89330688-ED13-403D-AB4F-52E94B45B45C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0522E37-A53A-40EC-A189-41E88A14C5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FB2B98D3-CE0E-4720-975C-16882AF242A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6883636-F5F9-4F60-8A95-9EF262281225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F4209C08-72B5-4CE9-B4DD-8C7F6F9B1D6B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1E93B66F-2CC8-482B-8F1D-BD6A40419D39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A169157A-8B25-4596-89A0-26551D717A93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0A6F5419-7D99-4B53-B491-59386787875B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6062CEE-C836-4AE6-B0A7-885F4660F3BC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8BA6CA2D-36A8-4FCD-8FB6-82FDC07AE6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4112B60F-B43B-4B97-A260-2F0135CF2C2B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D277FBD-4908-40AF-B9B3-2F3F612B43E2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A00A3CF7-1E4E-42B4-BEFA-BB400F572528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643CE8CD-054F-4B43-9DB2-BFBE611718EF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BB3DA413-AFF4-4DBB-AF4E-9E02060A0E59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55A413DE-6215-40E5-AA12-642A8223D024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488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téglalap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294"/>
                <a:ext cx="10734675" cy="5274324"/>
              </a:xfrm>
              <a:noFill/>
              <a:ln>
                <a:noFill/>
              </a:ln>
            </p:spPr>
            <p:txBody>
              <a:bodyPr lIns="91440" rIns="91440"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Feladat</a:t>
                </a:r>
                <a:endParaRPr lang="ro-RO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Egy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téglalap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szélessége egyenlő a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sszúságának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o-RO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ével. </a:t>
                </a:r>
              </a:p>
              <a:p>
                <a:pPr marL="0" lv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téglalap  kerülete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112 cm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terület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egyenl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ő …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sz="24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2400">
                            <a:latin typeface="Cambria Math"/>
                            <a:ea typeface="Cambria Math"/>
                          </a:rPr>
                          <m:t>cm</m:t>
                        </m:r>
                      </m:e>
                      <m:sup>
                        <m:r>
                          <a:rPr lang="hu-HU" sz="240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effectLst/>
                        <a:latin typeface="Cambria Math"/>
                        <a:ea typeface="Cambria" panose="02040503050406030204" pitchFamily="18" charset="0"/>
                      </a:rPr>
                      <m:t>𝑠𝑧</m:t>
                    </m:r>
                    <m:r>
                      <a:rPr lang="ro-RO" sz="2400" b="0" i="1" smtClean="0">
                        <a:effectLst/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o-RO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</a:p>
              <a:p>
                <a:pPr marL="0" lvl="0" indent="0">
                  <a:buNone/>
                </a:pPr>
                <a:endParaRPr lang="hu-HU" sz="5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u-HU" sz="2400" i="1" smtClean="0">
                            <a:effectLst/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sz="2400" i="1" smtClean="0">
                                <a:effectLst/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ro-RO" sz="2400" b="0" i="1" smtClean="0">
                                  <a:effectLst/>
                                  <a:latin typeface="Cambria Math"/>
                                  <a:ea typeface="Cambria" panose="02040503050406030204" pitchFamily="18" charset="0"/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hu-HU" sz="2400" b="0" i="1" smtClean="0">
                                  <a:effectLst/>
                                  <a:latin typeface="Cambria Math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o-RO" sz="2400" b="0" smtClean="0">
                                  <a:effectLst/>
                                  <a:latin typeface="Cambria Math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hu-HU" sz="2400" i="1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hu-HU" sz="2400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2(</m:t>
                              </m:r>
                              <m:r>
                                <m:rPr>
                                  <m:nor/>
                                </m:rPr>
                                <a:rPr lang="hu-HU" sz="2400" b="0" i="1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lang="hu-HU" sz="2400" i="1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hu-HU" sz="2400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nor/>
                                </m:rPr>
                                <a:rPr lang="hu-HU" sz="2400" b="0" i="1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hu-HU" sz="2400" b="0" i="1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sz</m:t>
                              </m:r>
                              <m:r>
                                <m:rPr>
                                  <m:nor/>
                                </m:rPr>
                                <a:rPr lang="hu-HU" sz="2400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ro-RO" sz="2400" b="0" i="1" smtClean="0">
                                  <a:effectLst/>
                                  <a:latin typeface="Cambria Math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r>
                                <a:rPr lang="ro-RO" sz="2400" b="0" i="1" smtClean="0">
                                  <a:effectLst/>
                                  <a:latin typeface="Cambria Math"/>
                                  <a:ea typeface="Cambria" panose="02040503050406030204" pitchFamily="18" charset="0"/>
                                </a:rPr>
                                <m:t>=112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⟹</a:t>
                </a:r>
                <a:r>
                  <a:rPr lang="hu-HU" sz="24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2(</m:t>
                    </m:r>
                    <m:r>
                      <m:rPr>
                        <m:nor/>
                      </m:rPr>
                      <a:rPr lang="ro-RO" sz="2400" b="0" i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hu-HU" sz="24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hu-HU" sz="24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o-RO" sz="2400" b="0" i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sz</m:t>
                    </m:r>
                    <m:r>
                      <m:rPr>
                        <m:nor/>
                      </m:rPr>
                      <a:rPr lang="ro-RO" sz="2400" b="0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ro-RO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112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hu-HU" sz="2400" dirty="0">
                    <a:effectLst/>
                    <a:latin typeface="Cambria"/>
                    <a:ea typeface="Cambria"/>
                  </a:rPr>
                  <a:t>∣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:2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sz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56 ⟹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lvl="0" indent="0">
                  <a:buNone/>
                </a:pPr>
                <a:endParaRPr lang="hu-HU" sz="5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o-RO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o-RO" sz="2400" b="0" i="1" smtClean="0">
                        <a:latin typeface="Cambria Math"/>
                        <a:ea typeface="Cambria" panose="02040503050406030204" pitchFamily="18" charset="0"/>
                      </a:rPr>
                      <m:t>h</m:t>
                    </m:r>
                    <m:r>
                      <a:rPr lang="ro-RO" sz="2400" i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56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hu-HU" sz="2400" dirty="0">
                    <a:latin typeface="Cambria"/>
                    <a:ea typeface="Cambria"/>
                  </a:rPr>
                  <a:t>∣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effectLst/>
                        <a:latin typeface="Cambria Math"/>
                        <a:ea typeface="Cambria Math"/>
                      </a:rPr>
                      <m:t>∙</m:t>
                    </m:r>
                    <m:r>
                      <a:rPr lang="ro-RO" sz="2400" b="0" i="1" dirty="0" smtClean="0">
                        <a:effectLst/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dirty="0">
                    <a:latin typeface="Cambria" panose="02040503050406030204" pitchFamily="18" charset="0"/>
                    <a:ea typeface="Cambria Math"/>
                  </a:rPr>
                  <a:t>5</a:t>
                </a:r>
                <a:r>
                  <a:rPr lang="ro-RO" sz="2400" i="1" dirty="0">
                    <a:latin typeface="Cambria" panose="02040503050406030204" pitchFamily="18" charset="0"/>
                    <a:ea typeface="Cambria Math"/>
                  </a:rPr>
                  <a:t>h</a:t>
                </a:r>
                <a:r>
                  <a:rPr lang="en-US" sz="2400" i="1" dirty="0">
                    <a:latin typeface="Cambria" panose="02040503050406030204" pitchFamily="18" charset="0"/>
                    <a:ea typeface="Cambria Math"/>
                  </a:rPr>
                  <a:t> </a:t>
                </a:r>
                <a:r>
                  <a:rPr lang="ro-RO" sz="2400" dirty="0">
                    <a:latin typeface="Cambria" panose="02040503050406030204" pitchFamily="18" charset="0"/>
                    <a:ea typeface="Cambria Math"/>
                  </a:rPr>
                  <a:t>+</a:t>
                </a:r>
                <a:r>
                  <a:rPr lang="en-US" sz="2400" dirty="0">
                    <a:latin typeface="Cambria" panose="02040503050406030204" pitchFamily="18" charset="0"/>
                    <a:ea typeface="Cambria Math"/>
                  </a:rPr>
                  <a:t> </a:t>
                </a:r>
                <a:r>
                  <a:rPr lang="ro-RO" sz="2400" dirty="0">
                    <a:latin typeface="Cambria" panose="02040503050406030204" pitchFamily="18" charset="0"/>
                    <a:ea typeface="Cambria Math"/>
                  </a:rPr>
                  <a:t>2</a:t>
                </a:r>
                <a:r>
                  <a:rPr lang="ro-RO" sz="2400" i="1" dirty="0">
                    <a:latin typeface="Cambria" panose="02040503050406030204" pitchFamily="18" charset="0"/>
                    <a:ea typeface="Cambria Math"/>
                  </a:rPr>
                  <a:t>h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 Math"/>
                  </a:rPr>
                  <a:t> </a:t>
                </a:r>
                <a:r>
                  <a:rPr lang="ro-RO" sz="2400" dirty="0">
                    <a:latin typeface="Cambria" panose="02040503050406030204" pitchFamily="18" charset="0"/>
                    <a:ea typeface="Cambria Math"/>
                  </a:rPr>
                  <a:t>280</a:t>
                </a:r>
                <a:r>
                  <a:rPr lang="ro-RO" sz="2400" i="1" dirty="0">
                    <a:latin typeface="Cambria" panose="02040503050406030204" pitchFamily="18" charset="0"/>
                    <a:ea typeface="Cambria Math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b="0" dirty="0">
                    <a:effectLst/>
                    <a:latin typeface="Cambria" panose="02040503050406030204" pitchFamily="18" charset="0"/>
                    <a:ea typeface="Cambria Math"/>
                  </a:rPr>
                  <a:t>7</a:t>
                </a:r>
                <a:r>
                  <a:rPr lang="ro-RO" sz="2400" b="0" i="1" dirty="0">
                    <a:effectLst/>
                    <a:latin typeface="Cambria" panose="02040503050406030204" pitchFamily="18" charset="0"/>
                    <a:ea typeface="Cambria Math"/>
                  </a:rPr>
                  <a:t>h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o-RO" sz="2400" b="0" dirty="0">
                    <a:effectLst/>
                    <a:latin typeface="Cambria" panose="02040503050406030204" pitchFamily="18" charset="0"/>
                    <a:ea typeface="Cambria Math"/>
                  </a:rPr>
                  <a:t>280 </a:t>
                </a:r>
                <a:r>
                  <a:rPr lang="en-US" sz="2400" dirty="0">
                    <a:latin typeface="Cambria" panose="02040503050406030204" pitchFamily="18" charset="0"/>
                    <a:ea typeface="Cambria Math"/>
                  </a:rPr>
                  <a:t>     </a:t>
                </a:r>
                <a:r>
                  <a:rPr lang="hu-HU" sz="2400" dirty="0">
                    <a:latin typeface="Cambria"/>
                    <a:ea typeface="Cambria"/>
                  </a:rPr>
                  <a:t>∣ </a:t>
                </a:r>
                <a:r>
                  <a:rPr lang="ro-RO" sz="2400" b="0" dirty="0">
                    <a:effectLst/>
                    <a:latin typeface="Cambria" panose="02040503050406030204" pitchFamily="18" charset="0"/>
                    <a:ea typeface="Cambria Math"/>
                  </a:rPr>
                  <a:t>:7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i="1" dirty="0">
                    <a:latin typeface="Cambria" panose="02040503050406030204" pitchFamily="18" charset="0"/>
                    <a:ea typeface="Cambria Math"/>
                  </a:rPr>
                  <a:t>h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 Math"/>
                  </a:rPr>
                  <a:t> </a:t>
                </a:r>
                <a:r>
                  <a:rPr lang="ro-RO" sz="2400" dirty="0">
                    <a:latin typeface="Cambria" panose="02040503050406030204" pitchFamily="18" charset="0"/>
                    <a:ea typeface="Cambria Math"/>
                  </a:rPr>
                  <a:t>40 cm</a:t>
                </a:r>
                <a:r>
                  <a:rPr lang="ro-RO" sz="2400" i="1" dirty="0">
                    <a:latin typeface="Cambria" panose="02040503050406030204" pitchFamily="18" charset="0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endParaRPr lang="en-US" sz="2400" i="1" dirty="0">
                  <a:latin typeface="Cambria Math"/>
                  <a:ea typeface="Cambria Math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ro-RO" sz="2400" i="1">
                        <a:latin typeface="Cambria Math"/>
                        <a:ea typeface="Cambria Math"/>
                      </a:rPr>
                      <m:t>⟹ </m:t>
                    </m:r>
                    <m:r>
                      <a:rPr lang="ro-RO" sz="2400" b="0" i="1" smtClean="0">
                        <a:latin typeface="Cambria Math"/>
                        <a:ea typeface="Cambria Math"/>
                      </a:rPr>
                      <m:t>𝑠𝑧</m:t>
                    </m:r>
                  </m:oMath>
                </a14:m>
                <a:r>
                  <a:rPr lang="ro-RO" sz="24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o-RO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ro-RO" sz="2400" i="1">
                            <a:latin typeface="Cambria Math"/>
                            <a:ea typeface="Cambria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ro-RO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ro-RO" sz="2400" b="0" i="1" smtClean="0">
                        <a:latin typeface="Cambria Math"/>
                        <a:ea typeface="Cambria Math"/>
                      </a:rPr>
                      <m:t>40=16 </m:t>
                    </m:r>
                    <m:r>
                      <m:rPr>
                        <m:sty m:val="p"/>
                      </m:rPr>
                      <a:rPr lang="ro-RO" sz="2400" b="0" i="0" smtClean="0">
                        <a:latin typeface="Cambria Math"/>
                        <a:ea typeface="Cambria Math"/>
                      </a:rPr>
                      <m:t>cm</m:t>
                    </m:r>
                  </m:oMath>
                </a14:m>
                <a:endParaRPr lang="ro-RO" sz="2400" b="0" dirty="0">
                  <a:effectLst/>
                  <a:latin typeface="Cambria" panose="02040503050406030204" pitchFamily="18" charset="0"/>
                  <a:ea typeface="Cambria Math"/>
                </a:endParaRPr>
              </a:p>
              <a:p>
                <a:pPr marL="0" lvl="0" indent="0">
                  <a:buNone/>
                </a:pPr>
                <a:endParaRPr lang="ro-RO" sz="500" dirty="0">
                  <a:latin typeface="Cambria" panose="02040503050406030204" pitchFamily="18" charset="0"/>
                  <a:ea typeface="Cambria Math"/>
                </a:endParaRPr>
              </a:p>
              <a:p>
                <a:pPr marL="0" lvl="0" indent="0">
                  <a:buNone/>
                </a:pP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400" b="0" i="1" smtClean="0"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40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∙16=640 </m:t>
                    </m:r>
                    <m:sSup>
                      <m:sSupPr>
                        <m:ctrlPr>
                          <a:rPr lang="hu-HU" sz="24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 Math"/>
                          </a:rPr>
                          <m:t>cm</m:t>
                        </m:r>
                      </m:e>
                      <m:sup>
                        <m:r>
                          <a:rPr lang="hu-HU" sz="2400" b="0" i="0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ro-RO" sz="2400" b="0" dirty="0">
                  <a:effectLst/>
                  <a:latin typeface="Cambria" panose="02040503050406030204" pitchFamily="18" charset="0"/>
                  <a:ea typeface="Cambria Math"/>
                </a:endParaRPr>
              </a:p>
              <a:p>
                <a:pPr marL="0" lvl="0" indent="0">
                  <a:buNone/>
                </a:pPr>
                <a:endParaRPr lang="ro-RO" sz="2400" b="0" i="1" dirty="0">
                  <a:effectLst/>
                  <a:latin typeface="Cambria" panose="02040503050406030204" pitchFamily="18" charset="0"/>
                  <a:ea typeface="Cambria Math"/>
                </a:endParaRPr>
              </a:p>
              <a:p>
                <a:pPr marL="0" lvl="0" indent="0">
                  <a:buNone/>
                </a:pPr>
                <a:endParaRPr lang="ro-RO" sz="2400" b="0" i="1" dirty="0">
                  <a:effectLst/>
                  <a:latin typeface="Cambria" panose="02040503050406030204" pitchFamily="18" charset="0"/>
                  <a:ea typeface="Cambria Math"/>
                </a:endParaRPr>
              </a:p>
              <a:p>
                <a:pPr marL="0" indent="0">
                  <a:buNone/>
                </a:pPr>
                <a:endParaRPr lang="ro-RO" sz="2400" b="0" i="1" dirty="0">
                  <a:effectLst/>
                  <a:latin typeface="Cambria" panose="02040503050406030204" pitchFamily="18" charset="0"/>
                  <a:ea typeface="Cambria Math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294"/>
                <a:ext cx="10734675" cy="5274324"/>
              </a:xfrm>
              <a:blipFill>
                <a:blip r:embed="rId3"/>
                <a:stretch>
                  <a:fillRect l="-1193" t="-28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8341742" y="1580662"/>
            <a:ext cx="3276079" cy="2011680"/>
            <a:chOff x="8344744" y="2358523"/>
            <a:chExt cx="2774950" cy="1703962"/>
          </a:xfrm>
        </p:grpSpPr>
        <p:grpSp>
          <p:nvGrpSpPr>
            <p:cNvPr id="22" name="Canvas 67"/>
            <p:cNvGrpSpPr/>
            <p:nvPr/>
          </p:nvGrpSpPr>
          <p:grpSpPr>
            <a:xfrm>
              <a:off x="8344744" y="2447309"/>
              <a:ext cx="2774950" cy="1615176"/>
              <a:chOff x="0" y="0"/>
              <a:chExt cx="2774950" cy="161517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0" y="0"/>
                <a:ext cx="2774950" cy="1614805"/>
              </a:xfrm>
              <a:prstGeom prst="rect">
                <a:avLst/>
              </a:prstGeom>
            </p:spPr>
          </p:sp>
          <p:sp>
            <p:nvSpPr>
              <p:cNvPr id="24" name="Rectangle 23"/>
              <p:cNvSpPr/>
              <p:nvPr/>
            </p:nvSpPr>
            <p:spPr>
              <a:xfrm>
                <a:off x="482600" y="226476"/>
                <a:ext cx="1816100" cy="107315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5" name="Text Box 53"/>
              <p:cNvSpPr txBox="1"/>
              <p:nvPr/>
            </p:nvSpPr>
            <p:spPr>
              <a:xfrm>
                <a:off x="2243750" y="1171946"/>
                <a:ext cx="474980" cy="4432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B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6" name="Text Box 53"/>
              <p:cNvSpPr txBox="1"/>
              <p:nvPr/>
            </p:nvSpPr>
            <p:spPr>
              <a:xfrm>
                <a:off x="2270644" y="38135"/>
                <a:ext cx="474980" cy="4432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C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7" name="Text Box 53"/>
              <p:cNvSpPr txBox="1"/>
              <p:nvPr/>
            </p:nvSpPr>
            <p:spPr>
              <a:xfrm>
                <a:off x="235656" y="1145799"/>
                <a:ext cx="474980" cy="4432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A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8" name="Text Box 53"/>
              <p:cNvSpPr txBox="1"/>
              <p:nvPr/>
            </p:nvSpPr>
            <p:spPr>
              <a:xfrm>
                <a:off x="203159" y="8768"/>
                <a:ext cx="474980" cy="4432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D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82600" y="1185064"/>
                <a:ext cx="116179" cy="116179"/>
              </a:xfrm>
              <a:prstGeom prst="rect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32" name="Text Box 53"/>
            <p:cNvSpPr txBox="1"/>
            <p:nvPr/>
          </p:nvSpPr>
          <p:spPr>
            <a:xfrm>
              <a:off x="8492138" y="2969015"/>
              <a:ext cx="474980" cy="4432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i="1" dirty="0" err="1">
                  <a:effectLst/>
                  <a:latin typeface="Cambria Math" panose="02040503050406030204" pitchFamily="18" charset="0"/>
                  <a:ea typeface="Cambria Math" panose="02040503050406030204" pitchFamily="18" charset="0"/>
                </a:rPr>
                <a:t>sz</a:t>
              </a:r>
              <a:endParaRPr lang="en-US" i="1" dirty="0">
                <a:effectLst/>
                <a:latin typeface="Cambria Math" panose="02040503050406030204" pitchFamily="18" charset="0"/>
                <a:ea typeface="Cambria Math" panose="02040503050406030204" pitchFamily="18" charset="0"/>
              </a:endParaRPr>
            </a:p>
          </p:txBody>
        </p:sp>
        <p:sp>
          <p:nvSpPr>
            <p:cNvPr id="33" name="Text Box 53"/>
            <p:cNvSpPr txBox="1"/>
            <p:nvPr/>
          </p:nvSpPr>
          <p:spPr>
            <a:xfrm>
              <a:off x="9569126" y="2358523"/>
              <a:ext cx="474980" cy="4432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latin typeface="Cambria"/>
                  <a:ea typeface="Times New Roman"/>
                </a:rPr>
                <a:t>h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8F6D32AC-62EE-4371-B899-807CF1E19DA5}"/>
              </a:ext>
            </a:extLst>
          </p:cNvPr>
          <p:cNvGrpSpPr/>
          <p:nvPr/>
        </p:nvGrpSpPr>
        <p:grpSpPr>
          <a:xfrm>
            <a:off x="838200" y="612508"/>
            <a:ext cx="10582275" cy="575310"/>
            <a:chOff x="2651857" y="452944"/>
            <a:chExt cx="10582275" cy="57531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48535DC-6DAC-4C6A-9F57-738E536C4E85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54EE915-413B-4DD0-889F-8F4D736ADB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B2E39E80-5C7B-43E7-8D04-C45BF467F71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2524DADE-15FF-4AC2-B6DA-C213016E652E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A1342CA5-D06E-45FA-ACDC-E91CD81721F1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0404394E-821C-4C5A-A14D-1680B0C241D2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0BA2C530-CB0F-4CD1-81EA-D387E5A1E0F2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E65E6176-F200-4D8B-B36D-483BC67C3389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81A2887-A3D3-49A8-B8D9-04626AC08592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C88EA3AE-C8D1-45DE-BD06-F6A1B7FAC0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17F34E61-82B9-4D1F-B3A2-7464EE0222C5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2E3A957-2DF0-48B0-AD9F-4D7D5AD8FE4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5561B98-6D2B-4798-AF74-95EA4D23C3BF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F136A84E-5E85-4183-8088-BAAAE1E73E89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7DF0FB55-EA31-4229-9335-2653BC7C88EE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BED70EB4-9EA0-40D3-BEBA-51930195C8F2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944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rombusz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EA294-A354-44A1-89DA-F5607108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8757"/>
            <a:ext cx="10734675" cy="5381467"/>
          </a:xfrm>
          <a:noFill/>
          <a:ln>
            <a:noFill/>
          </a:ln>
        </p:spPr>
        <p:txBody>
          <a:bodyPr lIns="91440" rIns="9144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Értelmezés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Rombusz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nak nevezzük azt a paralelogrammát, amelynek két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szomszédos oldala kongruens.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Tulajdons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ágok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 rombuszra érvényesek a paralelogramma tulajdonságai</a:t>
            </a: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Sajátos tulajdonságok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>
              <a:lnSpc>
                <a:spcPct val="10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 rombusz minden oldala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kongruens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85800">
              <a:lnSpc>
                <a:spcPct val="10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rombusz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át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l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ó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mer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ő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legesek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egym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sra.</a:t>
            </a: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>
              <a:lnSpc>
                <a:spcPct val="10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rombusz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tl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ó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sz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ö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gfelez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k.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400" dirty="0"/>
          </a:p>
          <a:p>
            <a:pPr marL="0" indent="0">
              <a:lnSpc>
                <a:spcPct val="100000"/>
              </a:lnSpc>
              <a:buNone/>
            </a:pPr>
            <a:endParaRPr lang="hu-HU" sz="2400" dirty="0"/>
          </a:p>
        </p:txBody>
      </p:sp>
      <p:grpSp>
        <p:nvGrpSpPr>
          <p:cNvPr id="47" name="Canvas 79"/>
          <p:cNvGrpSpPr>
            <a:grpSpLocks noChangeAspect="1"/>
          </p:cNvGrpSpPr>
          <p:nvPr/>
        </p:nvGrpSpPr>
        <p:grpSpPr>
          <a:xfrm>
            <a:off x="8838755" y="3449750"/>
            <a:ext cx="2157835" cy="2743200"/>
            <a:chOff x="0" y="0"/>
            <a:chExt cx="1858135" cy="2362200"/>
          </a:xfrm>
        </p:grpSpPr>
        <p:sp>
          <p:nvSpPr>
            <p:cNvPr id="48" name="Rectangle 47"/>
            <p:cNvSpPr/>
            <p:nvPr/>
          </p:nvSpPr>
          <p:spPr>
            <a:xfrm>
              <a:off x="0" y="0"/>
              <a:ext cx="1858010" cy="2362200"/>
            </a:xfrm>
            <a:prstGeom prst="rect">
              <a:avLst/>
            </a:prstGeom>
          </p:spPr>
        </p:sp>
        <p:sp>
          <p:nvSpPr>
            <p:cNvPr id="49" name="Diamond 48"/>
            <p:cNvSpPr/>
            <p:nvPr/>
          </p:nvSpPr>
          <p:spPr>
            <a:xfrm>
              <a:off x="533425" y="349250"/>
              <a:ext cx="927100" cy="1587500"/>
            </a:xfrm>
            <a:prstGeom prst="diamond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50" name="Straight Connector 49"/>
            <p:cNvCxnSpPr>
              <a:stCxn id="49" idx="0"/>
              <a:endCxn id="49" idx="2"/>
            </p:cNvCxnSpPr>
            <p:nvPr/>
          </p:nvCxnSpPr>
          <p:spPr>
            <a:xfrm>
              <a:off x="996975" y="349250"/>
              <a:ext cx="0" cy="15875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9" idx="1"/>
              <a:endCxn id="49" idx="3"/>
            </p:cNvCxnSpPr>
            <p:nvPr/>
          </p:nvCxnSpPr>
          <p:spPr>
            <a:xfrm>
              <a:off x="533425" y="1143000"/>
              <a:ext cx="9271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 Box 53"/>
            <p:cNvSpPr txBox="1"/>
            <p:nvPr/>
          </p:nvSpPr>
          <p:spPr>
            <a:xfrm>
              <a:off x="229107" y="961756"/>
              <a:ext cx="474980" cy="4425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M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3" name="Text Box 53"/>
            <p:cNvSpPr txBox="1"/>
            <p:nvPr/>
          </p:nvSpPr>
          <p:spPr>
            <a:xfrm>
              <a:off x="832565" y="1875450"/>
              <a:ext cx="474980" cy="4425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N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4" name="Text Box 53"/>
            <p:cNvSpPr txBox="1"/>
            <p:nvPr/>
          </p:nvSpPr>
          <p:spPr>
            <a:xfrm>
              <a:off x="1383155" y="950509"/>
              <a:ext cx="474980" cy="4425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P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5" name="Text Box 53"/>
            <p:cNvSpPr txBox="1"/>
            <p:nvPr/>
          </p:nvSpPr>
          <p:spPr>
            <a:xfrm>
              <a:off x="844518" y="17515"/>
              <a:ext cx="474980" cy="4425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Q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Text Box 53"/>
            <p:cNvSpPr txBox="1"/>
            <p:nvPr/>
          </p:nvSpPr>
          <p:spPr>
            <a:xfrm>
              <a:off x="931615" y="828365"/>
              <a:ext cx="474980" cy="4425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O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889025" y="1035300"/>
              <a:ext cx="108000" cy="108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645059" y="1210176"/>
            <a:ext cx="2813850" cy="2324100"/>
            <a:chOff x="8645059" y="1210176"/>
            <a:chExt cx="2813850" cy="2324100"/>
          </a:xfrm>
        </p:grpSpPr>
        <p:grpSp>
          <p:nvGrpSpPr>
            <p:cNvPr id="35" name="Canvas 73"/>
            <p:cNvGrpSpPr/>
            <p:nvPr/>
          </p:nvGrpSpPr>
          <p:grpSpPr>
            <a:xfrm>
              <a:off x="8645059" y="1210176"/>
              <a:ext cx="2813850" cy="2324100"/>
              <a:chOff x="0" y="0"/>
              <a:chExt cx="2813850" cy="2324100"/>
            </a:xfrm>
          </p:grpSpPr>
          <p:sp>
            <p:nvSpPr>
              <p:cNvPr id="36" name="Rectangle 35"/>
              <p:cNvSpPr/>
              <p:nvPr/>
            </p:nvSpPr>
            <p:spPr>
              <a:xfrm>
                <a:off x="0" y="0"/>
                <a:ext cx="2787650" cy="2324100"/>
              </a:xfrm>
              <a:prstGeom prst="rect">
                <a:avLst/>
              </a:prstGeom>
            </p:spPr>
          </p:sp>
          <p:sp>
            <p:nvSpPr>
              <p:cNvPr id="37" name="Parallelogram 36"/>
              <p:cNvSpPr/>
              <p:nvPr/>
            </p:nvSpPr>
            <p:spPr>
              <a:xfrm>
                <a:off x="620790" y="406400"/>
                <a:ext cx="1749677" cy="1352550"/>
              </a:xfrm>
              <a:prstGeom prst="parallelogram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38" name="Straight Connector 37"/>
              <p:cNvCxnSpPr/>
              <p:nvPr/>
            </p:nvCxnSpPr>
            <p:spPr>
              <a:xfrm>
                <a:off x="962650" y="419100"/>
                <a:ext cx="1073260" cy="133985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V="1">
                <a:off x="620790" y="406400"/>
                <a:ext cx="1750267" cy="135255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Text Box 53"/>
              <p:cNvSpPr txBox="1"/>
              <p:nvPr/>
            </p:nvSpPr>
            <p:spPr>
              <a:xfrm>
                <a:off x="2034880" y="1648465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B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3" name="Text Box 53"/>
              <p:cNvSpPr txBox="1"/>
              <p:nvPr/>
            </p:nvSpPr>
            <p:spPr>
              <a:xfrm>
                <a:off x="359616" y="1605623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A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4" name="Text Box 53"/>
              <p:cNvSpPr txBox="1"/>
              <p:nvPr/>
            </p:nvSpPr>
            <p:spPr>
              <a:xfrm>
                <a:off x="2338870" y="243390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C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5" name="Text Box 53"/>
              <p:cNvSpPr txBox="1"/>
              <p:nvPr/>
            </p:nvSpPr>
            <p:spPr>
              <a:xfrm>
                <a:off x="660205" y="200361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D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6" name="Text Box 53"/>
              <p:cNvSpPr txBox="1"/>
              <p:nvPr/>
            </p:nvSpPr>
            <p:spPr>
              <a:xfrm>
                <a:off x="1450436" y="681546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O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 rot="3120000">
              <a:off x="9972209" y="2219691"/>
              <a:ext cx="137160" cy="137160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D34E6C7B-96B4-4B45-B6AE-A4805427FF97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018A9086-A6B7-419F-9011-B2AB5DF7F826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7366ABCE-CEDC-41E1-AB89-E4C9A02A28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4DB45924-D7BB-42F5-BA90-AD74BC61BCAF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73EF7848-9EFE-41E7-843B-18F6D7E0030C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07D17453-768E-4332-8971-B825B6FAFA13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6441259B-756F-4391-942C-D010BF15B828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5B80623F-9ABB-45C2-AC17-662A5A8601E8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DA580C4C-5BFB-4500-AB74-0E576A33755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73ABBE7F-1349-4410-88AF-D0180D767E56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xmlns="" id="{7FC9477C-1BE9-4031-80C1-575F9616FD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0DDF6849-279D-4052-9C73-14BE1C71FF48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B191BE4-A250-4E12-91D8-4E153CC9A530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48FF3FF9-0E3B-4FFE-B12A-0DD9889C2A00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972A4381-50BA-4963-8C53-4721C54F5C2F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56F7390E-DA3A-4730-8360-E41BAC2448EE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4D3F2E16-978E-4502-AFB6-6E44B7EFE4DA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75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ombusz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EA294-A354-44A1-89DA-F5607108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293"/>
            <a:ext cx="10734675" cy="5381467"/>
          </a:xfrm>
          <a:noFill/>
          <a:ln>
            <a:noFill/>
          </a:ln>
        </p:spPr>
        <p:txBody>
          <a:bodyPr lIns="91440" rIns="91440">
            <a:normAutofit/>
          </a:bodyPr>
          <a:lstStyle/>
          <a:p>
            <a:pPr marL="0" indent="0">
              <a:lnSpc>
                <a:spcPct val="125000"/>
              </a:lnSpc>
              <a:buNone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Hogyan bizonyíthatom egy </a:t>
            </a:r>
            <a:r>
              <a:rPr lang="hu-HU" sz="24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paralelorammáról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hogy rombusz?</a:t>
            </a:r>
            <a:endParaRPr lang="hu-HU" sz="2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Egy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paralelogramma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rombusz, ha eleget tesz a következő feltételek egyikének:</a:t>
            </a:r>
          </a:p>
          <a:p>
            <a:pPr marL="685800" lvl="0">
              <a:lnSpc>
                <a:spcPct val="125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két egymásmelletti oldala kongruens;</a:t>
            </a:r>
          </a:p>
          <a:p>
            <a:pPr marL="685800" lvl="0">
              <a:lnSpc>
                <a:spcPct val="125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átlói merőlegesek egymásra; </a:t>
            </a:r>
          </a:p>
          <a:p>
            <a:pPr marL="685800" lvl="0">
              <a:lnSpc>
                <a:spcPct val="125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egyik átlója egyik szögének szögfelezője.</a:t>
            </a:r>
          </a:p>
          <a:p>
            <a:pPr marL="0" lvl="0" indent="0"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sz="2400" dirty="0"/>
          </a:p>
        </p:txBody>
      </p:sp>
      <p:grpSp>
        <p:nvGrpSpPr>
          <p:cNvPr id="23" name="Canvas 79"/>
          <p:cNvGrpSpPr>
            <a:grpSpLocks noChangeAspect="1"/>
          </p:cNvGrpSpPr>
          <p:nvPr/>
        </p:nvGrpSpPr>
        <p:grpSpPr>
          <a:xfrm>
            <a:off x="7751119" y="2426016"/>
            <a:ext cx="2318345" cy="2926080"/>
            <a:chOff x="0" y="0"/>
            <a:chExt cx="1871582" cy="23622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1858010" cy="2362200"/>
            </a:xfrm>
            <a:prstGeom prst="rect">
              <a:avLst/>
            </a:prstGeom>
          </p:spPr>
        </p:sp>
        <p:sp>
          <p:nvSpPr>
            <p:cNvPr id="25" name="Diamond 24"/>
            <p:cNvSpPr/>
            <p:nvPr/>
          </p:nvSpPr>
          <p:spPr>
            <a:xfrm>
              <a:off x="533425" y="349250"/>
              <a:ext cx="927100" cy="1587500"/>
            </a:xfrm>
            <a:prstGeom prst="diamond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6" name="Straight Connector 25"/>
            <p:cNvCxnSpPr>
              <a:stCxn id="25" idx="0"/>
              <a:endCxn id="25" idx="2"/>
            </p:cNvCxnSpPr>
            <p:nvPr/>
          </p:nvCxnSpPr>
          <p:spPr>
            <a:xfrm>
              <a:off x="996975" y="349250"/>
              <a:ext cx="0" cy="15875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5" idx="1"/>
              <a:endCxn id="25" idx="3"/>
            </p:cNvCxnSpPr>
            <p:nvPr/>
          </p:nvCxnSpPr>
          <p:spPr>
            <a:xfrm>
              <a:off x="533425" y="1143000"/>
              <a:ext cx="9271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 Box 53"/>
            <p:cNvSpPr txBox="1"/>
            <p:nvPr/>
          </p:nvSpPr>
          <p:spPr>
            <a:xfrm>
              <a:off x="242554" y="921415"/>
              <a:ext cx="474980" cy="4425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M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9" name="Text Box 53"/>
            <p:cNvSpPr txBox="1"/>
            <p:nvPr/>
          </p:nvSpPr>
          <p:spPr>
            <a:xfrm>
              <a:off x="832565" y="1875450"/>
              <a:ext cx="474980" cy="4425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N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Text Box 53"/>
            <p:cNvSpPr txBox="1"/>
            <p:nvPr/>
          </p:nvSpPr>
          <p:spPr>
            <a:xfrm>
              <a:off x="1396602" y="950509"/>
              <a:ext cx="474980" cy="4425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P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Text Box 53"/>
            <p:cNvSpPr txBox="1"/>
            <p:nvPr/>
          </p:nvSpPr>
          <p:spPr>
            <a:xfrm>
              <a:off x="844518" y="4068"/>
              <a:ext cx="474980" cy="4425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Q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Text Box 53"/>
            <p:cNvSpPr txBox="1"/>
            <p:nvPr/>
          </p:nvSpPr>
          <p:spPr>
            <a:xfrm>
              <a:off x="958509" y="828365"/>
              <a:ext cx="474980" cy="4425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O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89025" y="1035300"/>
              <a:ext cx="108000" cy="108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90FF30B1-6E11-49D0-AEB1-BB8D62B16E14}"/>
              </a:ext>
            </a:extLst>
          </p:cNvPr>
          <p:cNvGrpSpPr/>
          <p:nvPr/>
        </p:nvGrpSpPr>
        <p:grpSpPr>
          <a:xfrm>
            <a:off x="838200" y="612508"/>
            <a:ext cx="10582275" cy="575310"/>
            <a:chOff x="2651857" y="452944"/>
            <a:chExt cx="10582275" cy="57531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9D71B122-12EF-4839-8C46-21B1014712A6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9A76E2C-4DED-4F5D-9442-D38F8E7253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DD032EC-97CF-429D-840F-7E085170469F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230CA43-D9EE-42D1-AD57-4D3780C32DC5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CA035849-2560-4F18-86EE-59D7092ADCC0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EAA80130-6B3E-4682-ACC3-D02B497E5C43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50733B28-7C74-4E77-966D-9BEC2C622FCC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2BC366E7-7509-4AF1-81D2-0C1AF61C4F3C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967302D6-1134-4402-80BC-3669C37E69AB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7CCF6311-A81B-4C2F-B8BB-6F61DDF193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6733BFE8-BDC4-4BB2-96E1-E63CD88B37E7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8D6F31F2-F1FD-4172-8D3F-07EF09C58A6A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0A4F3EEE-F55D-4EDE-8BFB-0301160CFE2F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69EE89B6-B8C0-4BA6-8345-36BCD78D6D90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55282EF9-D4EF-4683-8EF7-7D6EE8358438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C4BCE243-954C-4C63-AB1E-63A8CB603DC3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01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ombusz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293"/>
                <a:ext cx="10734675" cy="494367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lvl="0" indent="0"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Kerület és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ter</a:t>
                </a: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let</a:t>
                </a:r>
                <a:endParaRPr lang="hu-HU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rombusz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kerü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let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egyenl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ő az egyik oldal hosszának négyszeresével.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effectLst/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rombusz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ter</a:t>
                </a:r>
                <a:r>
                  <a:rPr lang="hu-HU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ü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let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egyenl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ő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tl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hossz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nak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a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fé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lszorzat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val.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effectLst/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i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hu-HU" sz="2400" baseline="-250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hu-HU" sz="2400" b="0" i="1" baseline="-25000" dirty="0" smtClean="0">
                            <a:effectLst/>
                            <a:latin typeface="Cambria Math"/>
                          </a:rPr>
                          <m:t>  </m:t>
                        </m:r>
                        <m:r>
                          <a:rPr lang="hu-HU" sz="2400" i="1">
                            <a:effectLst/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m:rPr>
                            <m:nor/>
                          </m:rPr>
                          <a:rPr lang="hu-HU" sz="2400" b="0" i="1" smtClean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 i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hu-HU" sz="2400" baseline="-25000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endParaRPr lang="ro-RO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ro-RO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ro-RO" sz="1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32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Megjegyz</a:t>
                </a:r>
                <a:r>
                  <a:rPr lang="hu-HU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</a:t>
                </a:r>
                <a:r>
                  <a:rPr lang="en-US" sz="32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</a:t>
                </a:r>
                <a:endParaRPr lang="ro-RO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30000"/>
                  </a:lnSpc>
                  <a:buNone/>
                </a:pP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Mivel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rombusz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paralelogramma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ter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ü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let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 a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paralelogramma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ter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ü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let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nek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k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plet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vel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is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kisz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í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thatjuk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hu-HU" sz="2400" i="1" baseline="-25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ABCD</m:t>
                    </m:r>
                  </m:oMath>
                </a14:m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effectLst/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AB </a:t>
                </a:r>
                <a14:m>
                  <m:oMath xmlns:m="http://schemas.openxmlformats.org/officeDocument/2006/math">
                    <m:r>
                      <a:rPr lang="hu-HU" sz="2400" i="1">
                        <a:effectLst/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DE</a:t>
                </a:r>
              </a:p>
              <a:p>
                <a:pPr marL="0" lvl="0" indent="0">
                  <a:buNone/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– a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rombusz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oldala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– a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rombusz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magass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a, 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hu-HU" sz="2400" baseline="-2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hu-HU" sz="2400" baseline="-2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baseline="-25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–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rombusz átlója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293"/>
                <a:ext cx="10734675" cy="4943677"/>
              </a:xfrm>
              <a:blipFill>
                <a:blip r:embed="rId2"/>
                <a:stretch>
                  <a:fillRect l="-1477" t="-2219" r="-909" b="-17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CB8032ED-EF88-4993-87D1-935B71CEF66E}"/>
              </a:ext>
            </a:extLst>
          </p:cNvPr>
          <p:cNvGrpSpPr/>
          <p:nvPr/>
        </p:nvGrpSpPr>
        <p:grpSpPr>
          <a:xfrm>
            <a:off x="7993040" y="2664878"/>
            <a:ext cx="1642035" cy="2327424"/>
            <a:chOff x="7993040" y="2664878"/>
            <a:chExt cx="1642035" cy="2327424"/>
          </a:xfrm>
        </p:grpSpPr>
        <p:grpSp>
          <p:nvGrpSpPr>
            <p:cNvPr id="34" name="Group 33"/>
            <p:cNvGrpSpPr/>
            <p:nvPr/>
          </p:nvGrpSpPr>
          <p:grpSpPr>
            <a:xfrm>
              <a:off x="7993040" y="2664878"/>
              <a:ext cx="1642035" cy="2327424"/>
              <a:chOff x="-53804" y="-94129"/>
              <a:chExt cx="1642494" cy="2327424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549670" y="865759"/>
                <a:ext cx="1039020" cy="1367536"/>
                <a:chOff x="549670" y="865759"/>
                <a:chExt cx="1039020" cy="1367536"/>
              </a:xfrm>
            </p:grpSpPr>
            <p:sp>
              <p:nvSpPr>
                <p:cNvPr id="49" name="Text Box 53"/>
                <p:cNvSpPr txBox="1"/>
                <p:nvPr/>
              </p:nvSpPr>
              <p:spPr>
                <a:xfrm>
                  <a:off x="549670" y="1790700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</a:t>
                  </a:r>
                  <a:endParaRPr lang="en-US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" name="Text Box 53"/>
                <p:cNvSpPr txBox="1"/>
                <p:nvPr/>
              </p:nvSpPr>
              <p:spPr>
                <a:xfrm>
                  <a:off x="1113710" y="865759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-53804" y="-94129"/>
                <a:ext cx="1231434" cy="1946129"/>
                <a:chOff x="-53804" y="-94129"/>
                <a:chExt cx="1231434" cy="1946129"/>
              </a:xfrm>
            </p:grpSpPr>
            <p:sp>
              <p:nvSpPr>
                <p:cNvPr id="37" name="Text Box 53"/>
                <p:cNvSpPr txBox="1"/>
                <p:nvPr/>
              </p:nvSpPr>
              <p:spPr>
                <a:xfrm>
                  <a:off x="-53804" y="863559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grpSp>
              <p:nvGrpSpPr>
                <p:cNvPr id="38" name="Group 37"/>
                <p:cNvGrpSpPr/>
                <p:nvPr/>
              </p:nvGrpSpPr>
              <p:grpSpPr>
                <a:xfrm>
                  <a:off x="250530" y="-94129"/>
                  <a:ext cx="927100" cy="1946129"/>
                  <a:chOff x="250530" y="-94129"/>
                  <a:chExt cx="927100" cy="1946129"/>
                </a:xfrm>
              </p:grpSpPr>
              <p:sp>
                <p:nvSpPr>
                  <p:cNvPr id="39" name="Diamond 38"/>
                  <p:cNvSpPr/>
                  <p:nvPr/>
                </p:nvSpPr>
                <p:spPr>
                  <a:xfrm>
                    <a:off x="250530" y="264500"/>
                    <a:ext cx="927100" cy="1587500"/>
                  </a:xfrm>
                  <a:prstGeom prst="diamond">
                    <a:avLst/>
                  </a:prstGeom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i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cxnSp>
                <p:nvCxnSpPr>
                  <p:cNvPr id="40" name="Straight Connector 39"/>
                  <p:cNvCxnSpPr/>
                  <p:nvPr/>
                </p:nvCxnSpPr>
                <p:spPr>
                  <a:xfrm>
                    <a:off x="714080" y="264500"/>
                    <a:ext cx="0" cy="15875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250530" y="1058250"/>
                    <a:ext cx="9271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2" name="Text Box 53"/>
                  <p:cNvSpPr txBox="1"/>
                  <p:nvPr/>
                </p:nvSpPr>
                <p:spPr>
                  <a:xfrm>
                    <a:off x="575070" y="-94129"/>
                    <a:ext cx="474980" cy="44259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o-RO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Q</a:t>
                    </a:r>
                    <a:endParaRPr lang="en-US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43" name="Text Box 53"/>
                  <p:cNvSpPr txBox="1"/>
                  <p:nvPr/>
                </p:nvSpPr>
                <p:spPr>
                  <a:xfrm>
                    <a:off x="662171" y="743615"/>
                    <a:ext cx="474980" cy="44259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o-RO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O</a:t>
                    </a:r>
                    <a:endParaRPr lang="en-US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607924" y="952597"/>
                    <a:ext cx="108000" cy="108000"/>
                  </a:xfrm>
                  <a:prstGeom prst="rect">
                    <a:avLst/>
                  </a:prstGeom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i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8" name="Text Box 53"/>
                      <p:cNvSpPr txBox="1"/>
                      <p:nvPr/>
                    </p:nvSpPr>
                    <p:spPr>
                      <a:xfrm>
                        <a:off x="629739" y="956577"/>
                        <a:ext cx="474345" cy="44259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hu-HU" i="1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lang="hu-HU" b="0" i="0" baseline="-25000" dirty="0" smtClean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1</m:t>
                              </m:r>
                            </m:oMath>
                          </m:oMathPara>
                        </a14:m>
                        <a:endParaRPr lang="en-US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48" name="Text Box 5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29739" y="956577"/>
                        <a:ext cx="474345" cy="442595"/>
                      </a:xfrm>
                      <a:prstGeom prst="rect">
                        <a:avLst/>
                      </a:prstGeom>
                      <a:blipFill rotWithShape="1">
                        <a:blip r:embed="rId3"/>
                        <a:stretch>
                          <a:fillRect/>
                        </a:stretch>
                      </a:blipFill>
                      <a:ln w="6350">
                        <a:noFill/>
                      </a:ln>
                      <a:effectLst/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 Box 53"/>
                <p:cNvSpPr txBox="1"/>
                <p:nvPr/>
              </p:nvSpPr>
              <p:spPr>
                <a:xfrm>
                  <a:off x="8415679" y="3273909"/>
                  <a:ext cx="474213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hu-HU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hu-HU" baseline="-25000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3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15679" y="3273909"/>
                  <a:ext cx="474213" cy="44259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 w="6350"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9AEE1D3C-1D89-4812-AD58-6B2C37145A61}"/>
              </a:ext>
            </a:extLst>
          </p:cNvPr>
          <p:cNvGrpSpPr/>
          <p:nvPr/>
        </p:nvGrpSpPr>
        <p:grpSpPr>
          <a:xfrm>
            <a:off x="4803978" y="2726600"/>
            <a:ext cx="2787650" cy="2324100"/>
            <a:chOff x="4803978" y="2726600"/>
            <a:chExt cx="2787650" cy="2324100"/>
          </a:xfrm>
        </p:grpSpPr>
        <p:grpSp>
          <p:nvGrpSpPr>
            <p:cNvPr id="65" name="Canvas 176"/>
            <p:cNvGrpSpPr/>
            <p:nvPr/>
          </p:nvGrpSpPr>
          <p:grpSpPr>
            <a:xfrm>
              <a:off x="4803978" y="2726600"/>
              <a:ext cx="2787650" cy="2324100"/>
              <a:chOff x="0" y="0"/>
              <a:chExt cx="2787650" cy="23241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0" y="0"/>
                <a:ext cx="2787650" cy="2324100"/>
              </a:xfrm>
              <a:prstGeom prst="rect">
                <a:avLst/>
              </a:prstGeom>
            </p:spPr>
          </p:sp>
          <p:sp>
            <p:nvSpPr>
              <p:cNvPr id="67" name="Parallelogram 66"/>
              <p:cNvSpPr/>
              <p:nvPr/>
            </p:nvSpPr>
            <p:spPr>
              <a:xfrm>
                <a:off x="620790" y="406400"/>
                <a:ext cx="1749677" cy="1352550"/>
              </a:xfrm>
              <a:prstGeom prst="parallelogram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68" name="Straight Connector 67"/>
              <p:cNvCxnSpPr/>
              <p:nvPr/>
            </p:nvCxnSpPr>
            <p:spPr>
              <a:xfrm>
                <a:off x="962650" y="419100"/>
                <a:ext cx="1073260" cy="133985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V="1">
                <a:off x="620790" y="406400"/>
                <a:ext cx="1750267" cy="135255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 flipV="1">
                <a:off x="1305642" y="1054395"/>
                <a:ext cx="95250" cy="1143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1312010" y="984250"/>
                <a:ext cx="95250" cy="762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2" name="Text Box 53"/>
              <p:cNvSpPr txBox="1"/>
              <p:nvPr/>
            </p:nvSpPr>
            <p:spPr>
              <a:xfrm>
                <a:off x="1959830" y="1621700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B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3" name="Text Box 53"/>
              <p:cNvSpPr txBox="1"/>
              <p:nvPr/>
            </p:nvSpPr>
            <p:spPr>
              <a:xfrm>
                <a:off x="373480" y="1610950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A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4" name="Text Box 53"/>
              <p:cNvSpPr txBox="1"/>
              <p:nvPr/>
            </p:nvSpPr>
            <p:spPr>
              <a:xfrm>
                <a:off x="2311160" y="271100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C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5" name="Text Box 53"/>
              <p:cNvSpPr txBox="1"/>
              <p:nvPr/>
            </p:nvSpPr>
            <p:spPr>
              <a:xfrm>
                <a:off x="664692" y="179212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D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6" name="Text Box 53"/>
              <p:cNvSpPr txBox="1"/>
              <p:nvPr/>
            </p:nvSpPr>
            <p:spPr>
              <a:xfrm>
                <a:off x="1369142" y="699576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O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77" name="Straight Connector 76"/>
              <p:cNvCxnSpPr/>
              <p:nvPr/>
            </p:nvCxnSpPr>
            <p:spPr>
              <a:xfrm flipH="1">
                <a:off x="957738" y="406400"/>
                <a:ext cx="0" cy="135255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8" name="Rectangle 77"/>
              <p:cNvSpPr/>
              <p:nvPr/>
            </p:nvSpPr>
            <p:spPr>
              <a:xfrm>
                <a:off x="957738" y="1621688"/>
                <a:ext cx="137160" cy="13716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9" name="Text Box 53"/>
              <p:cNvSpPr txBox="1"/>
              <p:nvPr/>
            </p:nvSpPr>
            <p:spPr>
              <a:xfrm>
                <a:off x="791047" y="1705455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</a:rPr>
                  <a:t>E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77A0F225-2F17-4003-A251-F7A1A1942A6B}"/>
                </a:ext>
              </a:extLst>
            </p:cNvPr>
            <p:cNvGrpSpPr/>
            <p:nvPr/>
          </p:nvGrpSpPr>
          <p:grpSpPr>
            <a:xfrm>
              <a:off x="5710424" y="2802209"/>
              <a:ext cx="1067814" cy="1337411"/>
              <a:chOff x="5710424" y="2802209"/>
              <a:chExt cx="1067814" cy="1337411"/>
            </a:xfrm>
          </p:grpSpPr>
          <p:sp>
            <p:nvSpPr>
              <p:cNvPr id="54" name="Text Box 53"/>
              <p:cNvSpPr txBox="1"/>
              <p:nvPr/>
            </p:nvSpPr>
            <p:spPr>
              <a:xfrm>
                <a:off x="6303258" y="2802209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latin typeface="Cambria"/>
                    <a:ea typeface="Times New Roman"/>
                  </a:rPr>
                  <a:t>a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5" name="Text Box 53"/>
              <p:cNvSpPr txBox="1"/>
              <p:nvPr/>
            </p:nvSpPr>
            <p:spPr>
              <a:xfrm>
                <a:off x="5710424" y="3697025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latin typeface="Cambria"/>
                    <a:ea typeface="Times New Roman"/>
                  </a:rPr>
                  <a:t>h</a:t>
                </a:r>
                <a:endParaRPr lang="en-US" sz="1600" dirty="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FC3B8EDE-2561-4A21-9637-39BA0E0F4DD4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xmlns="" id="{74BEF50A-9B28-42B5-95D9-50F5094AE23B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63120B35-4E0E-4479-BBDD-210F3998D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09A624FD-4CB1-4D64-BEC8-55A4D9252F36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273E9A00-1894-41E4-8724-755F33461E4C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4C891866-7C98-4301-ADDE-841388180DF9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0216C5A5-50E2-45B2-9466-08F3AB4AEEF9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CFBA4DCD-EC9C-42F9-8D7D-579C364C82BB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xmlns="" id="{02F3994F-DF53-4001-A982-8F5C6D6CAA31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xmlns="" id="{4940E6D1-E4F0-4E66-9308-ACFA8854558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>
              <a:extLst>
                <a:ext uri="{FF2B5EF4-FFF2-40B4-BE49-F238E27FC236}">
                  <a16:creationId xmlns:a16="http://schemas.microsoft.com/office/drawing/2014/main" xmlns="" id="{FB62DB56-CFA2-4EB5-A646-54BAB1160D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xmlns="" id="{4FC9E49D-DC9D-40A1-BBCE-A76C87D12A6F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xmlns="" id="{104EDC22-4254-4D51-8D9B-444096CB7AC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xmlns="" id="{77810819-2C2D-48A2-BCB2-BCEB8408C812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xmlns="" id="{61641DDD-2F3A-43BD-93E1-0B109E0CD1E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xmlns="" id="{9DBDE7BD-6473-4F1C-A96A-28CEC9FBA762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xmlns="" id="{06481DF6-FCFD-4C98-958E-972DD6B62C53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0437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ombusz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8225" y="1232695"/>
                <a:ext cx="11236404" cy="5255191"/>
              </a:xfrm>
              <a:noFill/>
              <a:ln>
                <a:noFill/>
              </a:ln>
            </p:spPr>
            <p:txBody>
              <a:bodyPr lIns="91440" rIns="91440">
                <a:normAutofit lnSpcReduction="10000"/>
              </a:bodyPr>
              <a:lstStyle/>
              <a:p>
                <a:pPr marL="0" lvl="0" indent="0">
                  <a:buNone/>
                </a:pPr>
                <a:r>
                  <a:rPr lang="hu-HU" sz="3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Feladat</a:t>
                </a:r>
                <a:endParaRPr lang="ro-RO" sz="30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Egy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rombusz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átlóinak hossza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8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cm és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0,6 dm.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rombusz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magasságának hossza egyenlő… cm.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hu-HU" sz="3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sz="30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r>
                      <a:rPr lang="hu-HU" sz="2300" b="0" i="1" smtClean="0">
                        <a:latin typeface="Cambria Math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230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0,6 dm</a:t>
                </a:r>
                <a:r>
                  <a:rPr lang="en-US" sz="23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6 cm</a:t>
                </a:r>
                <a14:m>
                  <m:oMath xmlns:m="http://schemas.openxmlformats.org/officeDocument/2006/math">
                    <m:r>
                      <a:rPr lang="hu-HU" sz="2300" b="0" i="0" smtClean="0">
                        <a:latin typeface="Cambria Math"/>
                        <a:cs typeface="Times New Roman" panose="02020603050405020304" pitchFamily="18" charset="0"/>
                      </a:rPr>
                      <m:t> é</m:t>
                    </m:r>
                    <m:r>
                      <m:rPr>
                        <m:sty m:val="p"/>
                      </m:rPr>
                      <a:rPr lang="hu-HU" sz="2300" b="0" i="0" smtClean="0">
                        <a:latin typeface="Cambria Math"/>
                        <a:cs typeface="Times New Roman" panose="02020603050405020304" pitchFamily="18" charset="0"/>
                      </a:rPr>
                      <m:t>s</m:t>
                    </m:r>
                    <m:r>
                      <a:rPr lang="hu-HU" sz="23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300" i="1">
                        <a:latin typeface="Cambria Math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230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8 cm</a:t>
                </a:r>
              </a:p>
              <a:p>
                <a:pPr marL="0" lvl="0" indent="0">
                  <a:buNone/>
                </a:pPr>
                <a:r>
                  <a:rPr lang="hu-HU" sz="23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en-US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0">
                        <a:effectLst/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30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  <a:ea typeface="Cambria Math"/>
                            <a:cs typeface="Times New Roman" panose="02020603050405020304" pitchFamily="18" charset="0"/>
                          </a:rPr>
                          <m:t>𝐵𝐷</m:t>
                        </m:r>
                      </m:num>
                      <m:den>
                        <m:r>
                          <a:rPr lang="hu-HU" sz="230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300" dirty="0"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3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3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a:rPr lang="hu-HU" sz="2300" i="0" baseline="-25000" dirty="0">
                            <a:latin typeface="Cambria Math"/>
                          </a:rPr>
                          <m:t> </m:t>
                        </m:r>
                        <m:r>
                          <a:rPr lang="hu-HU" sz="2300" i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hu-HU" sz="2300" b="0" i="0" smtClean="0"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en-US" sz="2300" i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30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300" b="0" i="0" smtClean="0">
                            <a:latin typeface="Cambria Math"/>
                            <a:ea typeface="Cambria Math"/>
                          </a:rPr>
                          <m:t>48</m:t>
                        </m:r>
                      </m:num>
                      <m:den>
                        <m:r>
                          <a:rPr lang="hu-HU" sz="2300" i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30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3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24</a:t>
                </a:r>
                <a:r>
                  <a:rPr lang="en-US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cm</a:t>
                </a:r>
                <a:endParaRPr lang="hu-HU" sz="23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hu-HU" sz="2300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Felhasználjuk a rombusznak azt a tulajdonságát, hogy az átlói</a:t>
                </a:r>
                <a:r>
                  <a:rPr lang="en-US" sz="2300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300" spc="-1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mer</a:t>
                </a:r>
                <a:r>
                  <a:rPr lang="hu-HU" sz="2300" spc="-1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őlegesek</a:t>
                </a:r>
                <a:r>
                  <a:rPr lang="hu-HU" sz="2300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felezik egymást. </a:t>
                </a:r>
                <a:endParaRPr lang="en-US" sz="2300" i="1" spc="-10" dirty="0">
                  <a:latin typeface="Cambria Math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3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300" i="1">
                            <a:latin typeface="Cambria Math"/>
                            <a:ea typeface="Cambria" panose="02040503050406030204" pitchFamily="18" charset="0"/>
                          </a:rPr>
                          <m:t>𝐴𝑂</m:t>
                        </m:r>
                      </m:e>
                    </m:d>
                    <m:r>
                      <a:rPr lang="en-US" sz="2300" i="1">
                        <a:latin typeface="Cambria Math"/>
                        <a:ea typeface="Cambria Math"/>
                      </a:rPr>
                      <m:t>≡[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𝑂𝐶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:r>
                  <a:rPr lang="en-US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BO</a:t>
                </a:r>
                <a:r>
                  <a:rPr lang="en-US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:r>
                  <a:rPr lang="en-US" sz="23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OD</a:t>
                </a:r>
                <a:r>
                  <a:rPr lang="en-US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3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ahol</a:t>
                </a:r>
                <a:r>
                  <a:rPr lang="en-US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ea typeface="Cambria" panose="02040503050406030204" pitchFamily="18" charset="0"/>
                      </a:rPr>
                      <m:t>𝐴𝐶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𝐵𝐷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={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2300" i="1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hu-HU" sz="23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AO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30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300" b="0" i="1" smtClean="0">
                            <a:latin typeface="Cambria Math"/>
                            <a:ea typeface="Cambria Math"/>
                          </a:rPr>
                          <m:t>𝐴𝐶</m:t>
                        </m:r>
                      </m:num>
                      <m:den>
                        <m:r>
                          <a:rPr lang="hu-HU" sz="23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300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num>
                      <m:den>
                        <m:r>
                          <a:rPr lang="hu-HU" sz="23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300" b="0" i="1" smtClean="0">
                        <a:latin typeface="Cambria Math"/>
                        <a:ea typeface="Cambria Math"/>
                      </a:rPr>
                      <m:t>3</m:t>
                    </m:r>
                  </m:oMath>
                </a14:m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</a:t>
                </a:r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DO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300" b="0" i="1" smtClean="0">
                            <a:latin typeface="Cambria Math"/>
                            <a:ea typeface="Cambria Math"/>
                          </a:rPr>
                          <m:t>𝐵𝐷</m:t>
                        </m:r>
                      </m:num>
                      <m:den>
                        <m:r>
                          <a:rPr lang="hu-HU" sz="23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hu-HU" sz="23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num>
                      <m:den>
                        <m:r>
                          <a:rPr lang="hu-HU" sz="2300" i="1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3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hu-HU" sz="2300" b="0" i="1" smtClean="0">
                        <a:latin typeface="Cambria Math"/>
                        <a:ea typeface="Cambria Math"/>
                      </a:rPr>
                      <m:t>4</m:t>
                    </m:r>
                  </m:oMath>
                </a14:m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3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200" i="1" spc="-10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200" i="1" spc="-10" dirty="0">
                            <a:latin typeface="Cambria Math"/>
                            <a:sym typeface="Symbol"/>
                          </a:rPr>
                          <m:t>𝐴</m:t>
                        </m:r>
                        <m:r>
                          <a:rPr lang="hu-HU" sz="2200" b="0" i="1" spc="-10" dirty="0" smtClean="0">
                            <a:latin typeface="Cambria Math"/>
                            <a:sym typeface="Symbol"/>
                          </a:rPr>
                          <m:t>𝑂</m:t>
                        </m:r>
                        <m:r>
                          <a:rPr lang="hu-HU" sz="2200" i="1" spc="-10" dirty="0">
                            <a:latin typeface="Cambria Math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hu-HU" sz="2200" i="1" spc="-10" dirty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200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-ben </a:t>
                </a:r>
                <a14:m>
                  <m:oMath xmlns:m="http://schemas.openxmlformats.org/officeDocument/2006/math">
                    <m:r>
                      <a:rPr lang="en-US" sz="2200" i="1" spc="-10">
                        <a:latin typeface="Cambria Math"/>
                        <a:ea typeface="Cambria" panose="02040503050406030204" pitchFamily="18" charset="0"/>
                      </a:rPr>
                      <m:t>𝑚</m:t>
                    </m:r>
                    <m:d>
                      <m:dPr>
                        <m:ctrlPr>
                          <a:rPr lang="en-US" sz="2200" i="1" spc="-1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200" i="1" spc="-1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hu-HU" sz="2200" b="0" i="1" spc="-10" smtClean="0">
                                <a:latin typeface="Cambria Math"/>
                                <a:ea typeface="Cambria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sz="2200" i="1" spc="-1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200" b="0" i="1" spc="-10" smtClean="0">
                        <a:latin typeface="Cambria Math"/>
                        <a:ea typeface="Cambria" panose="02040503050406030204" pitchFamily="18" charset="0"/>
                      </a:rPr>
                      <m:t>9</m:t>
                    </m:r>
                    <m:r>
                      <a:rPr lang="en-US" sz="2200" b="0" i="1" spc="-10" smtClean="0">
                        <a:latin typeface="Cambria Math"/>
                        <a:ea typeface="Cambria" panose="02040503050406030204" pitchFamily="18" charset="0"/>
                      </a:rPr>
                      <m:t>0</m:t>
                    </m:r>
                    <m:r>
                      <a:rPr lang="en-US" sz="2200" b="0" i="1" spc="-10" smtClean="0">
                        <a:latin typeface="Cambria Math"/>
                        <a:ea typeface="Cambria Math"/>
                      </a:rPr>
                      <m:t>°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200" i="1" spc="-1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hu-HU" sz="2200" i="1" spc="-10">
                            <a:latin typeface="Cambria Math"/>
                            <a:ea typeface="Cambria" panose="02040503050406030204" pitchFamily="18" charset="0"/>
                          </a:rPr>
                          <m:t>𝑃</m:t>
                        </m:r>
                        <m:r>
                          <a:rPr lang="hu-HU" sz="2200" i="1" spc="-10">
                            <a:latin typeface="Cambria Math"/>
                            <a:ea typeface="Cambria" panose="02040503050406030204" pitchFamily="18" charset="0"/>
                          </a:rPr>
                          <m:t>.</m:t>
                        </m:r>
                        <m:r>
                          <a:rPr lang="en-US" sz="2200" b="0" i="1" spc="-10" smtClean="0">
                            <a:latin typeface="Cambria Math"/>
                            <a:ea typeface="Cambria" panose="02040503050406030204" pitchFamily="18" charset="0"/>
                          </a:rPr>
                          <m:t>𝑡</m:t>
                        </m:r>
                        <m:r>
                          <a:rPr lang="hu-HU" sz="2200" i="1" spc="-10">
                            <a:latin typeface="Cambria Math"/>
                            <a:ea typeface="Cambria" panose="02040503050406030204" pitchFamily="18" charset="0"/>
                          </a:rPr>
                          <m:t>.</m:t>
                        </m:r>
                      </m:e>
                    </m:groupChr>
                    <m:sSup>
                      <m:sSupPr>
                        <m:ctrlPr>
                          <a:rPr lang="en-US" sz="2200" i="1" spc="-1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200" i="1" spc="-10">
                            <a:latin typeface="Cambria Math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200" b="0" i="1" spc="-10" smtClean="0">
                            <a:latin typeface="Cambria Math"/>
                            <a:ea typeface="Cambria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hu-HU" sz="2200" i="1" spc="-1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spc="-1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pc="-1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pc="-10">
                            <a:latin typeface="Cambria Math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200" b="0" i="1" spc="-10" smtClean="0">
                            <a:latin typeface="Cambria Math"/>
                            <a:ea typeface="Cambria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200" i="1" spc="-1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pc="-1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 spc="-1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spc="-10">
                            <a:latin typeface="Cambria Math"/>
                            <a:ea typeface="Cambria" panose="02040503050406030204" pitchFamily="18" charset="0"/>
                          </a:rPr>
                          <m:t>𝐷</m:t>
                        </m:r>
                        <m:r>
                          <a:rPr lang="hu-HU" sz="2200" b="0" i="1" spc="-10" smtClean="0">
                            <a:latin typeface="Cambria Math"/>
                            <a:ea typeface="Cambria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200" i="1" spc="-1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pc="-10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  <m:sSup>
                      <m:sSupPr>
                        <m:ctrlPr>
                          <a:rPr lang="en-US" sz="2200" i="1" spc="-1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200" b="0" i="1" spc="-10" smtClean="0">
                            <a:latin typeface="Cambria Math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200" i="1" spc="-10">
                            <a:latin typeface="Cambria Math"/>
                            <a:ea typeface="Cambria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200" i="1" spc="-1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200" i="1" spc="-1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200" i="1" spc="-10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0" spc="-10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200" i="0" spc="-10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200" b="0" i="0" spc="-10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200" i="1" spc="-10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0" spc="-10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200" i="0" spc="-10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200" spc="-1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 spc="-1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200" spc="-1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sz="2200" spc="-10" dirty="0"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 spc="-10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200" b="0" i="0" spc="-10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16</m:t>
                    </m:r>
                  </m:oMath>
                </a14:m>
                <a:r>
                  <a:rPr lang="en-US" sz="2200" spc="-1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 spc="-1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200" spc="-1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25</a:t>
                </a:r>
                <a:r>
                  <a:rPr lang="en-US" sz="2200" spc="-1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 spc="-10" smtClean="0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en-US" sz="2200" i="1" spc="-1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AD </a:t>
                </a:r>
                <a14:m>
                  <m:oMath xmlns:m="http://schemas.openxmlformats.org/officeDocument/2006/math">
                    <m:r>
                      <a:rPr lang="en-US" sz="2200" i="1" spc="-1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0" spc="-10" smtClean="0">
                        <a:latin typeface="Cambria Math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en-US" sz="2200" spc="-1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cm</a:t>
                </a:r>
                <a:endParaRPr lang="hu-HU" sz="2200" spc="-1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 </a:t>
                </a:r>
                <a14:m>
                  <m:oMath xmlns:m="http://schemas.openxmlformats.org/officeDocument/2006/math">
                    <m:r>
                      <a:rPr lang="en-US" sz="230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</a:t>
                </a:r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300" dirty="0">
                    <a:latin typeface="Cambria"/>
                    <a:ea typeface="Cambria"/>
                  </a:rPr>
                  <a:t>⟹</a:t>
                </a:r>
                <a:r>
                  <a:rPr lang="hu-HU" sz="2300" dirty="0">
                    <a:latin typeface="Cambria"/>
                    <a:ea typeface="Cambria"/>
                  </a:rPr>
                  <a:t> 24</a:t>
                </a:r>
                <a:r>
                  <a:rPr lang="en-US" sz="23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hu-HU" sz="2300" i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r>
                  <a:rPr lang="en-US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</a:t>
                </a:r>
                <a:r>
                  <a:rPr lang="en-US" sz="2300" dirty="0">
                    <a:latin typeface="Cambria"/>
                    <a:ea typeface="Cambria"/>
                  </a:rPr>
                  <a:t>∣</a:t>
                </a:r>
                <a:r>
                  <a:rPr lang="en-US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5</a:t>
                </a:r>
                <a:r>
                  <a:rPr lang="en-US" sz="2300" dirty="0">
                    <a:latin typeface="Cambria"/>
                    <a:ea typeface="Cambria"/>
                  </a:rPr>
                  <a:t> ⟹</a:t>
                </a:r>
                <a:r>
                  <a:rPr lang="en-US" sz="23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3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300" b="0" i="0" smtClean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3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3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300" dirty="0">
                    <a:latin typeface="Cambria"/>
                    <a:ea typeface="Cambria"/>
                  </a:rPr>
                  <a:t> ⟹</a:t>
                </a:r>
                <a:r>
                  <a:rPr lang="en-US" sz="2300" dirty="0">
                    <a:cs typeface="Times New Roman" panose="02020603050405020304" pitchFamily="18" charset="0"/>
                  </a:rPr>
                  <a:t> </a:t>
                </a:r>
                <a:r>
                  <a:rPr lang="en-US" sz="2300" i="1" dirty="0">
                    <a:cs typeface="Times New Roman" panose="02020603050405020304" pitchFamily="18" charset="0"/>
                  </a:rPr>
                  <a:t>CE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300" i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3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300" i="0">
                            <a:latin typeface="Cambria Math"/>
                            <a:cs typeface="Times New Roman" panose="02020603050405020304" pitchFamily="18" charset="0"/>
                          </a:rPr>
                          <m:t>24</m:t>
                        </m:r>
                      </m:num>
                      <m:den>
                        <m:r>
                          <a:rPr lang="en-US" sz="2300" i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cm</a:t>
                </a:r>
                <a:endParaRPr lang="hu-HU" sz="23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8225" y="1232695"/>
                <a:ext cx="11236404" cy="5255191"/>
              </a:xfrm>
              <a:blipFill>
                <a:blip r:embed="rId3"/>
                <a:stretch>
                  <a:fillRect l="-1302" t="-3248" r="-76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940819" y="1193023"/>
            <a:ext cx="2107063" cy="2848089"/>
            <a:chOff x="7940819" y="1193023"/>
            <a:chExt cx="2107063" cy="2848089"/>
          </a:xfrm>
        </p:grpSpPr>
        <p:grpSp>
          <p:nvGrpSpPr>
            <p:cNvPr id="45" name="Group 44"/>
            <p:cNvGrpSpPr>
              <a:grpSpLocks noChangeAspect="1"/>
            </p:cNvGrpSpPr>
            <p:nvPr/>
          </p:nvGrpSpPr>
          <p:grpSpPr>
            <a:xfrm>
              <a:off x="7940819" y="1193023"/>
              <a:ext cx="2107063" cy="2848089"/>
              <a:chOff x="0" y="-10594"/>
              <a:chExt cx="1660528" cy="2243891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613252" y="948476"/>
                <a:ext cx="1047276" cy="1284821"/>
                <a:chOff x="613252" y="948476"/>
                <a:chExt cx="1047276" cy="1284821"/>
              </a:xfrm>
            </p:grpSpPr>
            <p:sp>
              <p:nvSpPr>
                <p:cNvPr id="62" name="Text Box 53"/>
                <p:cNvSpPr txBox="1"/>
                <p:nvPr/>
              </p:nvSpPr>
              <p:spPr>
                <a:xfrm>
                  <a:off x="613252" y="1790702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i="1" dirty="0">
                      <a:effectLst/>
                      <a:latin typeface="Times New Roman"/>
                      <a:ea typeface="Times New Roman"/>
                    </a:rPr>
                    <a:t>B</a:t>
                  </a:r>
                </a:p>
              </p:txBody>
            </p:sp>
            <p:sp>
              <p:nvSpPr>
                <p:cNvPr id="63" name="Text Box 53"/>
                <p:cNvSpPr txBox="1"/>
                <p:nvPr/>
              </p:nvSpPr>
              <p:spPr>
                <a:xfrm>
                  <a:off x="1185548" y="948476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i="1" dirty="0">
                      <a:effectLst/>
                      <a:latin typeface="Times New Roman"/>
                      <a:ea typeface="Times New Roman"/>
                    </a:rPr>
                    <a:t>C</a:t>
                  </a:r>
                </a:p>
              </p:txBody>
            </p:sp>
          </p:grpSp>
          <p:grpSp>
            <p:nvGrpSpPr>
              <p:cNvPr id="47" name="Group 46"/>
              <p:cNvGrpSpPr/>
              <p:nvPr/>
            </p:nvGrpSpPr>
            <p:grpSpPr>
              <a:xfrm>
                <a:off x="0" y="-10594"/>
                <a:ext cx="1177630" cy="1867833"/>
                <a:chOff x="0" y="-10594"/>
                <a:chExt cx="1177630" cy="1867833"/>
              </a:xfrm>
            </p:grpSpPr>
            <p:sp>
              <p:nvSpPr>
                <p:cNvPr id="48" name="Text Box 53"/>
                <p:cNvSpPr txBox="1"/>
                <p:nvPr/>
              </p:nvSpPr>
              <p:spPr>
                <a:xfrm>
                  <a:off x="0" y="903900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en-US" i="1" dirty="0">
                      <a:effectLst/>
                      <a:latin typeface="Times New Roman"/>
                      <a:ea typeface="Times New Roman"/>
                    </a:rPr>
                    <a:t>A</a:t>
                  </a:r>
                </a:p>
              </p:txBody>
            </p:sp>
            <p:grpSp>
              <p:nvGrpSpPr>
                <p:cNvPr id="51" name="Group 50"/>
                <p:cNvGrpSpPr/>
                <p:nvPr/>
              </p:nvGrpSpPr>
              <p:grpSpPr>
                <a:xfrm>
                  <a:off x="250530" y="-10594"/>
                  <a:ext cx="927100" cy="1867833"/>
                  <a:chOff x="250530" y="-10594"/>
                  <a:chExt cx="927100" cy="1867833"/>
                </a:xfrm>
              </p:grpSpPr>
              <p:sp>
                <p:nvSpPr>
                  <p:cNvPr id="52" name="Diamond 51"/>
                  <p:cNvSpPr/>
                  <p:nvPr/>
                </p:nvSpPr>
                <p:spPr>
                  <a:xfrm>
                    <a:off x="250530" y="269739"/>
                    <a:ext cx="927100" cy="1587500"/>
                  </a:xfrm>
                  <a:prstGeom prst="diamond">
                    <a:avLst/>
                  </a:prstGeom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3" name="Straight Connector 52"/>
                  <p:cNvCxnSpPr/>
                  <p:nvPr/>
                </p:nvCxnSpPr>
                <p:spPr>
                  <a:xfrm>
                    <a:off x="714080" y="264500"/>
                    <a:ext cx="0" cy="15875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Connector 53"/>
                  <p:cNvCxnSpPr/>
                  <p:nvPr/>
                </p:nvCxnSpPr>
                <p:spPr>
                  <a:xfrm>
                    <a:off x="250530" y="1058250"/>
                    <a:ext cx="927100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5" name="Text Box 53"/>
                  <p:cNvSpPr txBox="1"/>
                  <p:nvPr/>
                </p:nvSpPr>
                <p:spPr>
                  <a:xfrm>
                    <a:off x="596266" y="-10594"/>
                    <a:ext cx="474980" cy="44259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i="1" dirty="0">
                        <a:effectLst/>
                        <a:latin typeface="Times New Roman"/>
                        <a:ea typeface="Times New Roman"/>
                      </a:rPr>
                      <a:t>D</a:t>
                    </a:r>
                  </a:p>
                </p:txBody>
              </p:sp>
              <p:sp>
                <p:nvSpPr>
                  <p:cNvPr id="56" name="Text Box 53"/>
                  <p:cNvSpPr txBox="1"/>
                  <p:nvPr/>
                </p:nvSpPr>
                <p:spPr>
                  <a:xfrm>
                    <a:off x="648720" y="810850"/>
                    <a:ext cx="474980" cy="44259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o-RO" i="1" dirty="0">
                        <a:effectLst/>
                        <a:latin typeface="Cambria"/>
                        <a:ea typeface="Calibri"/>
                      </a:rPr>
                      <a:t>O</a:t>
                    </a:r>
                    <a:endParaRPr lang="en-US" i="1" dirty="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  <p:sp>
                <p:nvSpPr>
                  <p:cNvPr id="57" name="Rectangle 56"/>
                  <p:cNvSpPr/>
                  <p:nvPr/>
                </p:nvSpPr>
                <p:spPr>
                  <a:xfrm>
                    <a:off x="606130" y="950486"/>
                    <a:ext cx="108000" cy="108000"/>
                  </a:xfrm>
                  <a:prstGeom prst="rect">
                    <a:avLst/>
                  </a:prstGeom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cxnSp>
                <p:nvCxnSpPr>
                  <p:cNvPr id="58" name="Straight Connector 57"/>
                  <p:cNvCxnSpPr/>
                  <p:nvPr/>
                </p:nvCxnSpPr>
                <p:spPr>
                  <a:xfrm flipH="1">
                    <a:off x="497162" y="1062884"/>
                    <a:ext cx="680340" cy="39947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1" name="Text Box 53"/>
                  <p:cNvSpPr txBox="1"/>
                  <p:nvPr/>
                </p:nvSpPr>
                <p:spPr>
                  <a:xfrm>
                    <a:off x="260539" y="1357915"/>
                    <a:ext cx="474345" cy="44259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en-US" i="1" dirty="0">
                        <a:effectLst/>
                        <a:latin typeface="Times New Roman"/>
                        <a:ea typeface="Times New Roman"/>
                      </a:rPr>
                      <a:t>E</a:t>
                    </a:r>
                  </a:p>
                </p:txBody>
              </p:sp>
            </p:grpSp>
          </p:grpSp>
        </p:grpSp>
        <p:sp>
          <p:nvSpPr>
            <p:cNvPr id="38" name="Rectangle 37"/>
            <p:cNvSpPr/>
            <p:nvPr/>
          </p:nvSpPr>
          <p:spPr>
            <a:xfrm rot="3600000">
              <a:off x="8516010" y="2908070"/>
              <a:ext cx="137042" cy="13708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79452568-7D6D-49B9-82F3-824DAAA23D7E}"/>
              </a:ext>
            </a:extLst>
          </p:cNvPr>
          <p:cNvGrpSpPr/>
          <p:nvPr/>
        </p:nvGrpSpPr>
        <p:grpSpPr>
          <a:xfrm>
            <a:off x="685800" y="587108"/>
            <a:ext cx="10734675" cy="575310"/>
            <a:chOff x="2499457" y="452944"/>
            <a:chExt cx="10734675" cy="575310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BDDDCD09-C5BB-4ED9-A5B1-DC224D9E6906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8992895D-2E5F-4FC7-9561-86EF82853D40}"/>
                </a:ext>
              </a:extLst>
            </p:cNvPr>
            <p:cNvCxnSpPr>
              <a:cxnSpLocks/>
            </p:cNvCxnSpPr>
            <p:nvPr/>
          </p:nvCxnSpPr>
          <p:spPr>
            <a:xfrm>
              <a:off x="2499457" y="1015430"/>
              <a:ext cx="67350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1CADA75E-D78A-407D-81B5-41DE209AD700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58B100D1-3BAA-49F5-9967-DE20B643AFD5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358546FA-C558-47BA-8100-06010CC1E369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A08C973D-AC1C-42BB-91B0-B279B8730824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0F08183D-7B3E-405F-A3B3-04E934A00FBE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1E8B8F16-F443-4BF3-860A-85D562591A3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1BEE2049-0D90-4C4A-A14C-55B79CCBB9E2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5F536BDE-7A83-4302-B1D4-5A1BCA47F9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E7EC6EEB-5767-4489-9A80-AB21F6C9311E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A38A2078-9EDA-4BF3-A6A5-B947BA1F77B4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361E36A7-17A5-494E-8F6C-17B6595C6CF4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3E886567-4D44-4121-9FE4-CD8023CCFA0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16FA0708-CEB6-48EB-A5F1-48F89E3ACE7C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ACE8E3E8-59B4-42A0-B248-19810D5935A8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049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négyzet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67229" y="1131093"/>
                <a:ext cx="10734675" cy="5153593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Értelmezés</a:t>
                </a:r>
                <a:endParaRPr lang="hu-HU" sz="33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négyzet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 olyan paralelogramma, amely téglalap is és rombusz is.</a:t>
                </a: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Font typeface="Arial" panose="020B0604020202020204" pitchFamily="34" charset="0"/>
                  <a:buNone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Feladatokban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gyakran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ükségünk van a 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négyzet átlójára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ennek gyors számítási képlete: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ahol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en-US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négyzet oldala.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67229" y="1131093"/>
                <a:ext cx="10734675" cy="5153593"/>
              </a:xfrm>
              <a:blipFill rotWithShape="1">
                <a:blip r:embed="rId2"/>
                <a:stretch>
                  <a:fillRect l="-1136" t="-1183" r="-13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Canvas 195"/>
          <p:cNvGrpSpPr/>
          <p:nvPr/>
        </p:nvGrpSpPr>
        <p:grpSpPr>
          <a:xfrm>
            <a:off x="7726129" y="2198041"/>
            <a:ext cx="2031589" cy="2161411"/>
            <a:chOff x="-26894" y="-59561"/>
            <a:chExt cx="2031589" cy="2161411"/>
          </a:xfrm>
        </p:grpSpPr>
        <p:sp>
          <p:nvSpPr>
            <p:cNvPr id="35" name="Rectangle 34"/>
            <p:cNvSpPr/>
            <p:nvPr/>
          </p:nvSpPr>
          <p:spPr>
            <a:xfrm>
              <a:off x="0" y="0"/>
              <a:ext cx="2004695" cy="2101850"/>
            </a:xfrm>
            <a:prstGeom prst="rect">
              <a:avLst/>
            </a:prstGeom>
          </p:spPr>
        </p:sp>
        <p:sp>
          <p:nvSpPr>
            <p:cNvPr id="36" name="Diamond 35"/>
            <p:cNvSpPr/>
            <p:nvPr/>
          </p:nvSpPr>
          <p:spPr>
            <a:xfrm>
              <a:off x="206147" y="268939"/>
              <a:ext cx="1368000" cy="1440000"/>
            </a:xfrm>
            <a:prstGeom prst="diamond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7" name="Straight Connector 36"/>
            <p:cNvCxnSpPr>
              <a:stCxn id="36" idx="0"/>
            </p:cNvCxnSpPr>
            <p:nvPr/>
          </p:nvCxnSpPr>
          <p:spPr>
            <a:xfrm>
              <a:off x="890147" y="268939"/>
              <a:ext cx="1434" cy="1440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1"/>
              <a:endCxn id="36" idx="3"/>
            </p:cNvCxnSpPr>
            <p:nvPr/>
          </p:nvCxnSpPr>
          <p:spPr>
            <a:xfrm>
              <a:off x="206147" y="988939"/>
              <a:ext cx="1368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779671" y="881295"/>
              <a:ext cx="108000" cy="108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0" name="Text Box 53"/>
            <p:cNvSpPr txBox="1"/>
            <p:nvPr/>
          </p:nvSpPr>
          <p:spPr>
            <a:xfrm>
              <a:off x="760228" y="1646778"/>
              <a:ext cx="474345" cy="4419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US" sz="160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Text Box 53"/>
            <p:cNvSpPr txBox="1"/>
            <p:nvPr/>
          </p:nvSpPr>
          <p:spPr>
            <a:xfrm>
              <a:off x="-26894" y="784359"/>
              <a:ext cx="474345" cy="4419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Text Box 53"/>
            <p:cNvSpPr txBox="1"/>
            <p:nvPr/>
          </p:nvSpPr>
          <p:spPr>
            <a:xfrm>
              <a:off x="1494634" y="795775"/>
              <a:ext cx="474345" cy="4419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Text Box 53"/>
            <p:cNvSpPr txBox="1"/>
            <p:nvPr/>
          </p:nvSpPr>
          <p:spPr>
            <a:xfrm>
              <a:off x="760228" y="-59561"/>
              <a:ext cx="474345" cy="4419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Text Box 53"/>
            <p:cNvSpPr txBox="1"/>
            <p:nvPr/>
          </p:nvSpPr>
          <p:spPr>
            <a:xfrm>
              <a:off x="814633" y="932269"/>
              <a:ext cx="474345" cy="4419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O</a:t>
              </a:r>
              <a:endParaRPr lang="en-US" sz="160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178608" y="2172268"/>
            <a:ext cx="2200204" cy="2148283"/>
            <a:chOff x="3178608" y="2172268"/>
            <a:chExt cx="2200204" cy="2148283"/>
          </a:xfrm>
        </p:grpSpPr>
        <p:grpSp>
          <p:nvGrpSpPr>
            <p:cNvPr id="22" name="Canvas 179"/>
            <p:cNvGrpSpPr/>
            <p:nvPr/>
          </p:nvGrpSpPr>
          <p:grpSpPr>
            <a:xfrm>
              <a:off x="3187427" y="2172268"/>
              <a:ext cx="2191385" cy="2148283"/>
              <a:chOff x="0" y="0"/>
              <a:chExt cx="2191385" cy="2148283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0" y="0"/>
                <a:ext cx="2191385" cy="2146935"/>
              </a:xfrm>
              <a:prstGeom prst="rect">
                <a:avLst/>
              </a:prstGeom>
            </p:spPr>
          </p:sp>
          <p:sp>
            <p:nvSpPr>
              <p:cNvPr id="24" name="Rectangle 23"/>
              <p:cNvSpPr/>
              <p:nvPr/>
            </p:nvSpPr>
            <p:spPr>
              <a:xfrm>
                <a:off x="312020" y="381360"/>
                <a:ext cx="1440000" cy="14400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312020" y="381360"/>
                <a:ext cx="1440000" cy="1440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12020" y="381360"/>
                <a:ext cx="1440000" cy="1440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837896" y="1078045"/>
                <a:ext cx="108000" cy="108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839912" y="1008195"/>
                <a:ext cx="95250" cy="792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9" name="Text Box 53"/>
              <p:cNvSpPr txBox="1"/>
              <p:nvPr/>
            </p:nvSpPr>
            <p:spPr>
              <a:xfrm>
                <a:off x="884060" y="778058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endParaRPr lang="en-US" sz="160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Text Box 53"/>
              <p:cNvSpPr txBox="1"/>
              <p:nvPr/>
            </p:nvSpPr>
            <p:spPr>
              <a:xfrm>
                <a:off x="84836" y="1669521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en-US" sz="160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Text Box 53"/>
              <p:cNvSpPr txBox="1"/>
              <p:nvPr/>
            </p:nvSpPr>
            <p:spPr>
              <a:xfrm>
                <a:off x="1669519" y="1705688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en-US" sz="160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Text Box 53"/>
              <p:cNvSpPr txBox="1"/>
              <p:nvPr/>
            </p:nvSpPr>
            <p:spPr>
              <a:xfrm>
                <a:off x="1694345" y="192108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lang="en-US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Text Box 53"/>
              <p:cNvSpPr txBox="1"/>
              <p:nvPr/>
            </p:nvSpPr>
            <p:spPr>
              <a:xfrm>
                <a:off x="24475" y="178986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endParaRPr lang="en-US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5" name="Text Box 53"/>
            <p:cNvSpPr txBox="1"/>
            <p:nvPr/>
          </p:nvSpPr>
          <p:spPr>
            <a:xfrm>
              <a:off x="3178608" y="2998765"/>
              <a:ext cx="474980" cy="4425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xmlns="" id="{94AE79C1-FFEA-4A75-89D7-39B58704CA9D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64DFAB18-2F7F-4067-8FC0-D5FDDE07AAD2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4A93E5A2-B238-4DB9-BFD0-028D4E986C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7B5D8D1B-05AC-4CF7-A1DF-29BE254982BD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9C166256-4B12-4402-8758-6FC4A571C8FD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8E8A17D1-6BB5-4ACC-8552-5F29188CE2E3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EC0959ED-2923-41BF-801A-214CE7F52F1B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58DBE678-4034-42BE-89FA-E0A587A123EB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2776CCA8-6A0D-4E53-9545-0BAEAD51CB59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77832CC8-A370-4DA6-BE9C-1FFD504CB40B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xmlns="" id="{C70F33C6-45BB-4A4C-B478-144BB3F527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0BCD5DED-ED63-40DB-803E-DC94A622646F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B87B5DCD-3AA6-4173-858A-8FAE1C7CBC52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97B65284-1644-490B-8DA4-C843E7313835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B8DCB1A7-E197-4208-AC2A-105396A45FD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2ED85153-2FB5-4130-BAA8-B2C08ACBF365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02C6C90A-ECD1-4C41-B2B4-B188F75411B4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1100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négyzet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EA294-A354-44A1-89DA-F5607108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9" y="1131093"/>
            <a:ext cx="10734675" cy="5153593"/>
          </a:xfrm>
          <a:noFill/>
          <a:ln>
            <a:noFill/>
          </a:ln>
        </p:spPr>
        <p:txBody>
          <a:bodyPr lIns="91440" rIns="9144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Tulajdons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ágok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négyzet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re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é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rv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é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nyesek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  <a:r>
              <a:rPr lang="sv-SE" sz="2400" dirty="0">
                <a:latin typeface="Cambria" panose="02040503050406030204" pitchFamily="18" charset="0"/>
                <a:ea typeface="Cambria" panose="02040503050406030204" pitchFamily="18" charset="0"/>
              </a:rPr>
              <a:t> paralelogramma tulajdons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r>
              <a:rPr lang="sv-SE" sz="2400" dirty="0">
                <a:latin typeface="Cambria" panose="02040503050406030204" pitchFamily="18" charset="0"/>
                <a:ea typeface="Cambria" panose="02040503050406030204" pitchFamily="18" charset="0"/>
              </a:rPr>
              <a:t>gai mellett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sv-SE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téglalap és a rombusz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tulajdons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gai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1">
              <a:lnSpc>
                <a:spcPct val="120000"/>
              </a:lnSpc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minden oldala kongruens; </a:t>
            </a:r>
          </a:p>
          <a:p>
            <a:pPr lvl="1">
              <a:lnSpc>
                <a:spcPct val="120000"/>
              </a:lnSpc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minden szöge derékszög; </a:t>
            </a:r>
          </a:p>
          <a:p>
            <a:pPr lvl="1">
              <a:lnSpc>
                <a:spcPct val="120000"/>
              </a:lnSpc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átlói kongruensek; </a:t>
            </a:r>
          </a:p>
          <a:p>
            <a:pPr lvl="1">
              <a:lnSpc>
                <a:spcPct val="120000"/>
              </a:lnSpc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átlói egymásra merőlegesek; </a:t>
            </a:r>
          </a:p>
          <a:p>
            <a:pPr lvl="1">
              <a:lnSpc>
                <a:spcPct val="120000"/>
              </a:lnSpc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</a:rPr>
              <a:t>átlói szögfelezők.</a:t>
            </a:r>
          </a:p>
          <a:p>
            <a:pPr marL="0" lvl="1" indent="0">
              <a:lnSpc>
                <a:spcPct val="100000"/>
              </a:lnSpc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5" name="Canvas 195"/>
          <p:cNvGrpSpPr/>
          <p:nvPr/>
        </p:nvGrpSpPr>
        <p:grpSpPr>
          <a:xfrm>
            <a:off x="9007327" y="2545617"/>
            <a:ext cx="2031589" cy="2161411"/>
            <a:chOff x="-26894" y="-59561"/>
            <a:chExt cx="2031589" cy="2161411"/>
          </a:xfrm>
        </p:grpSpPr>
        <p:sp>
          <p:nvSpPr>
            <p:cNvPr id="46" name="Rectangle 45"/>
            <p:cNvSpPr/>
            <p:nvPr/>
          </p:nvSpPr>
          <p:spPr>
            <a:xfrm>
              <a:off x="0" y="0"/>
              <a:ext cx="2004695" cy="2101850"/>
            </a:xfrm>
            <a:prstGeom prst="rect">
              <a:avLst/>
            </a:prstGeom>
          </p:spPr>
        </p:sp>
        <p:sp>
          <p:nvSpPr>
            <p:cNvPr id="47" name="Diamond 46"/>
            <p:cNvSpPr/>
            <p:nvPr/>
          </p:nvSpPr>
          <p:spPr>
            <a:xfrm>
              <a:off x="206147" y="268939"/>
              <a:ext cx="1368000" cy="1440000"/>
            </a:xfrm>
            <a:prstGeom prst="diamond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48" name="Straight Connector 47"/>
            <p:cNvCxnSpPr>
              <a:stCxn id="47" idx="0"/>
            </p:cNvCxnSpPr>
            <p:nvPr/>
          </p:nvCxnSpPr>
          <p:spPr>
            <a:xfrm>
              <a:off x="890147" y="268939"/>
              <a:ext cx="1434" cy="1440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7" idx="1"/>
              <a:endCxn id="47" idx="3"/>
            </p:cNvCxnSpPr>
            <p:nvPr/>
          </p:nvCxnSpPr>
          <p:spPr>
            <a:xfrm>
              <a:off x="206147" y="988939"/>
              <a:ext cx="136800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779671" y="881295"/>
              <a:ext cx="108000" cy="1080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1" name="Text Box 53"/>
            <p:cNvSpPr txBox="1"/>
            <p:nvPr/>
          </p:nvSpPr>
          <p:spPr>
            <a:xfrm>
              <a:off x="760228" y="1646778"/>
              <a:ext cx="474345" cy="4419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US" sz="160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2" name="Text Box 53"/>
            <p:cNvSpPr txBox="1"/>
            <p:nvPr/>
          </p:nvSpPr>
          <p:spPr>
            <a:xfrm>
              <a:off x="-26894" y="784359"/>
              <a:ext cx="474345" cy="4419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" name="Text Box 53"/>
            <p:cNvSpPr txBox="1"/>
            <p:nvPr/>
          </p:nvSpPr>
          <p:spPr>
            <a:xfrm>
              <a:off x="1494634" y="795775"/>
              <a:ext cx="474345" cy="4419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Text Box 53"/>
            <p:cNvSpPr txBox="1"/>
            <p:nvPr/>
          </p:nvSpPr>
          <p:spPr>
            <a:xfrm>
              <a:off x="760228" y="-59561"/>
              <a:ext cx="474345" cy="4419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 Box 53"/>
            <p:cNvSpPr txBox="1"/>
            <p:nvPr/>
          </p:nvSpPr>
          <p:spPr>
            <a:xfrm>
              <a:off x="814633" y="932269"/>
              <a:ext cx="474345" cy="44196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O</a:t>
              </a:r>
              <a:endParaRPr lang="en-US" sz="160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26672" y="2538928"/>
            <a:ext cx="2200204" cy="2148283"/>
            <a:chOff x="3178608" y="2172268"/>
            <a:chExt cx="2200204" cy="2148283"/>
          </a:xfrm>
        </p:grpSpPr>
        <p:grpSp>
          <p:nvGrpSpPr>
            <p:cNvPr id="57" name="Canvas 179"/>
            <p:cNvGrpSpPr/>
            <p:nvPr/>
          </p:nvGrpSpPr>
          <p:grpSpPr>
            <a:xfrm>
              <a:off x="3187427" y="2172268"/>
              <a:ext cx="2191385" cy="2148283"/>
              <a:chOff x="0" y="0"/>
              <a:chExt cx="2191385" cy="2148283"/>
            </a:xfrm>
          </p:grpSpPr>
          <p:sp>
            <p:nvSpPr>
              <p:cNvPr id="59" name="Rectangle 58"/>
              <p:cNvSpPr/>
              <p:nvPr/>
            </p:nvSpPr>
            <p:spPr>
              <a:xfrm>
                <a:off x="0" y="0"/>
                <a:ext cx="2191385" cy="2146935"/>
              </a:xfrm>
              <a:prstGeom prst="rect">
                <a:avLst/>
              </a:prstGeom>
            </p:spPr>
          </p:sp>
          <p:sp>
            <p:nvSpPr>
              <p:cNvPr id="60" name="Rectangle 59"/>
              <p:cNvSpPr/>
              <p:nvPr/>
            </p:nvSpPr>
            <p:spPr>
              <a:xfrm>
                <a:off x="312020" y="381360"/>
                <a:ext cx="1440000" cy="1440000"/>
              </a:xfrm>
              <a:prstGeom prst="rect">
                <a:avLst/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312020" y="381360"/>
                <a:ext cx="1440000" cy="1440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V="1">
                <a:off x="312020" y="381360"/>
                <a:ext cx="1440000" cy="1440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 flipV="1">
                <a:off x="837896" y="1078045"/>
                <a:ext cx="108000" cy="108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V="1">
                <a:off x="839912" y="1008195"/>
                <a:ext cx="95250" cy="792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5" name="Text Box 53"/>
              <p:cNvSpPr txBox="1"/>
              <p:nvPr/>
            </p:nvSpPr>
            <p:spPr>
              <a:xfrm>
                <a:off x="897507" y="710823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endParaRPr lang="en-US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6" name="Text Box 53"/>
              <p:cNvSpPr txBox="1"/>
              <p:nvPr/>
            </p:nvSpPr>
            <p:spPr>
              <a:xfrm>
                <a:off x="84836" y="1669521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en-US" sz="160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7" name="Text Box 53"/>
              <p:cNvSpPr txBox="1"/>
              <p:nvPr/>
            </p:nvSpPr>
            <p:spPr>
              <a:xfrm>
                <a:off x="1669519" y="1705688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en-US" sz="160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8" name="Text Box 53"/>
              <p:cNvSpPr txBox="1"/>
              <p:nvPr/>
            </p:nvSpPr>
            <p:spPr>
              <a:xfrm>
                <a:off x="1694345" y="192108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lang="en-US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69" name="Text Box 53"/>
              <p:cNvSpPr txBox="1"/>
              <p:nvPr/>
            </p:nvSpPr>
            <p:spPr>
              <a:xfrm>
                <a:off x="24475" y="178986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endParaRPr lang="en-US" sz="16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58" name="Text Box 53"/>
            <p:cNvSpPr txBox="1"/>
            <p:nvPr/>
          </p:nvSpPr>
          <p:spPr>
            <a:xfrm>
              <a:off x="3178608" y="2998765"/>
              <a:ext cx="474980" cy="4425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US" sz="160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43182C47-B00D-4FBE-88D9-D08EE6AA9530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E74522BB-2177-4A50-9B10-E7717BA0907C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C278D68D-3C19-4CEF-829D-364730AEA2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B7DADB85-4CC5-4761-AEB9-4FFC7515E7FF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264DFF48-9617-48BA-80FB-7884A7EFD5E3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AAD4B0C5-FB2B-4C76-BBFF-344573BD6CB5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F084C572-AA05-4DE7-BAFC-38903536C7D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11E557AF-3A2B-4BD9-9095-1ED53AB12FC0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C5C95261-16B1-4ECD-845E-D245DA8C3202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5AFC38A2-DEA3-471D-BFFF-26BEE18FBBA0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xmlns="" id="{E96D0ED2-70BC-4ACB-AF7E-D647DC2B27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2CD68C2F-804F-4103-B0A4-A9024334AB37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AF755955-F600-4903-B83C-F9E08DA68E79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05BE7302-726B-4ACD-B55D-907A06FBC8F9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xmlns="" id="{FD44902D-732E-4CA8-BCE9-0EA69F42EA8B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xmlns="" id="{0978605C-4719-45FF-8E01-F93E8AFBFE98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xmlns="" id="{26CDC58A-08DC-4582-9A1C-CF8247ED4B68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96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négyzet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Hogyan bizonyíthatom egy négyszögről, hogy négyzet?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téglalap négyzet, ha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két szomszédos oldala kongruens.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rombusz négyzet, ha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egyik szöge derékszög.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hu-HU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erület és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ter</a:t>
                </a:r>
                <a:r>
                  <a:rPr lang="hu-HU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let</a:t>
                </a:r>
                <a:endParaRPr lang="hu-HU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négyzet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kerü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let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egyenl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ő az egyik oldal hosszának négyszeresével. </a:t>
                </a:r>
                <a:endParaRPr lang="hu-HU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404813">
                  <a:buNone/>
                </a:pP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hu-HU" sz="2400" i="0">
                        <a:effectLst/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</a:p>
              <a:p>
                <a:pPr marL="0" lvl="0" indent="0">
                  <a:buNone/>
                </a:pP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gyzet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ter</a:t>
                </a:r>
                <a:r>
                  <a:rPr lang="hu-HU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ü</a:t>
                </a:r>
                <a:r>
                  <a:rPr lang="en-US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let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egyenl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ő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oldalhossz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nak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gyzet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vel.</a:t>
                </a:r>
              </a:p>
              <a:p>
                <a:pPr marL="0" lvl="0" indent="457200"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hu-HU" sz="2400" i="1" baseline="-25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ABCD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sz="2400" baseline="300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en-US" sz="2400" baseline="30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endParaRPr lang="hu-HU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blipFill>
                <a:blip r:embed="rId2"/>
                <a:stretch>
                  <a:fillRect l="-909" t="-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/>
          <p:cNvGrpSpPr/>
          <p:nvPr/>
        </p:nvGrpSpPr>
        <p:grpSpPr>
          <a:xfrm>
            <a:off x="9004263" y="1461921"/>
            <a:ext cx="2191385" cy="2148283"/>
            <a:chOff x="9004263" y="1461921"/>
            <a:chExt cx="2191385" cy="2148283"/>
          </a:xfrm>
        </p:grpSpPr>
        <p:grpSp>
          <p:nvGrpSpPr>
            <p:cNvPr id="35" name="Group 34"/>
            <p:cNvGrpSpPr/>
            <p:nvPr/>
          </p:nvGrpSpPr>
          <p:grpSpPr>
            <a:xfrm>
              <a:off x="9004263" y="1461921"/>
              <a:ext cx="2191385" cy="2148283"/>
              <a:chOff x="3187427" y="2172268"/>
              <a:chExt cx="2191385" cy="2148283"/>
            </a:xfrm>
          </p:grpSpPr>
          <p:grpSp>
            <p:nvGrpSpPr>
              <p:cNvPr id="36" name="Canvas 179"/>
              <p:cNvGrpSpPr/>
              <p:nvPr/>
            </p:nvGrpSpPr>
            <p:grpSpPr>
              <a:xfrm>
                <a:off x="3187427" y="2172268"/>
                <a:ext cx="2191385" cy="2148283"/>
                <a:chOff x="0" y="0"/>
                <a:chExt cx="2191385" cy="2148283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0" y="0"/>
                  <a:ext cx="2191385" cy="2146935"/>
                </a:xfrm>
                <a:prstGeom prst="rect">
                  <a:avLst/>
                </a:prstGeom>
              </p:spPr>
            </p:sp>
            <p:sp>
              <p:nvSpPr>
                <p:cNvPr id="39" name="Rectangle 38"/>
                <p:cNvSpPr/>
                <p:nvPr/>
              </p:nvSpPr>
              <p:spPr>
                <a:xfrm>
                  <a:off x="312020" y="381360"/>
                  <a:ext cx="1440000" cy="1440000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i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312020" y="381360"/>
                  <a:ext cx="1440000" cy="1440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312020" y="381360"/>
                  <a:ext cx="1440000" cy="1440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4" name="Text Box 53"/>
                <p:cNvSpPr txBox="1"/>
                <p:nvPr/>
              </p:nvSpPr>
              <p:spPr>
                <a:xfrm>
                  <a:off x="897507" y="710823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O</a:t>
                  </a:r>
                  <a:endParaRPr lang="en-US" sz="1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5" name="Text Box 53"/>
                <p:cNvSpPr txBox="1"/>
                <p:nvPr/>
              </p:nvSpPr>
              <p:spPr>
                <a:xfrm>
                  <a:off x="84836" y="1669521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  <a:endParaRPr lang="en-US" sz="1600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6" name="Text Box 53"/>
                <p:cNvSpPr txBox="1"/>
                <p:nvPr/>
              </p:nvSpPr>
              <p:spPr>
                <a:xfrm>
                  <a:off x="1669519" y="1705688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  <a:endParaRPr lang="en-US" sz="1600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7" name="Text Box 53"/>
                <p:cNvSpPr txBox="1"/>
                <p:nvPr/>
              </p:nvSpPr>
              <p:spPr>
                <a:xfrm>
                  <a:off x="1694345" y="192108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  <a:endParaRPr lang="en-US" sz="1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8" name="Text Box 53"/>
                <p:cNvSpPr txBox="1"/>
                <p:nvPr/>
              </p:nvSpPr>
              <p:spPr>
                <a:xfrm>
                  <a:off x="24475" y="178986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</a:t>
                  </a:r>
                  <a:endParaRPr lang="en-US" sz="16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37" name="Text Box 53"/>
              <p:cNvSpPr txBox="1"/>
              <p:nvPr/>
            </p:nvSpPr>
            <p:spPr>
              <a:xfrm>
                <a:off x="3232396" y="2998765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en-US" sz="16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" name="Rectangle 3"/>
            <p:cNvSpPr/>
            <p:nvPr/>
          </p:nvSpPr>
          <p:spPr>
            <a:xfrm rot="2760000">
              <a:off x="9869412" y="2494156"/>
              <a:ext cx="137160" cy="1371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1AEDF669-9EF4-4455-8E20-EEE14D321137}"/>
              </a:ext>
            </a:extLst>
          </p:cNvPr>
          <p:cNvGrpSpPr/>
          <p:nvPr/>
        </p:nvGrpSpPr>
        <p:grpSpPr>
          <a:xfrm>
            <a:off x="838200" y="612508"/>
            <a:ext cx="10582275" cy="575310"/>
            <a:chOff x="2651857" y="452944"/>
            <a:chExt cx="10582275" cy="57531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86E93E3-193D-4BB0-BB50-073E2D76FD65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CBAC49AA-39F2-4ED6-96A0-6727D276DD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2AABD893-08DD-42C5-9A19-4E26C656D865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71D7AEF-B6D0-4F4B-B9F7-5C8D0082831C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04EDC5A5-538A-4143-9BA3-4298A1CE4D85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2F436B2A-5B1B-40D5-920D-D8F2310DA592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FD12ECFB-E987-4769-9A7A-AC4C3AD2D2A6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7763C3BC-540F-4B90-92B7-70390924572D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C579E7A3-5608-4FC4-AB0F-6AF04D83CA5E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99D3883B-44B6-40CB-9C99-AEE2588B8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C4869119-4A14-40D7-B59A-82B829339BEA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0BD125E9-9776-479F-94F1-423AFE1A208D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2F7AB3A6-DBC5-4DC1-ABC4-4A3AB4765127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9239E910-7A90-49ED-BB43-BD13E0736324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B00ACDEA-9CDF-4589-8BD9-0DAA1B39FFA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9DD4D743-8880-49E5-A04A-66EBB543DE52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32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négyzet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lvl="0" indent="0"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Feladat</a:t>
                </a:r>
                <a:endParaRPr lang="ro-RO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ro-RO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ro-RO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MNPQ</a:t>
                </a:r>
                <a:r>
                  <a:rPr lang="ro-RO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négyzet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kerü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lete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egyenl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ő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24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cm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ro-RO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MP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átló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hossza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egyenlő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… cm.</a:t>
                </a:r>
              </a:p>
              <a:p>
                <a:pPr marL="0" indent="0"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hu-HU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hu-HU" sz="2400" i="1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K</m:t>
                              </m:r>
                              <m:r>
                                <a:rPr lang="ro-RO" sz="2400" i="0">
                                  <a:latin typeface="Cambria Math"/>
                                  <a:ea typeface="Cambria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nor/>
                                </m:rPr>
                                <a:rPr lang="hu-HU" sz="2400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4 </m:t>
                              </m:r>
                              <m:r>
                                <a:rPr lang="hu-HU" sz="2400" i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m:rPr>
                                  <m:nor/>
                                </m:rPr>
                                <a:rPr lang="hu-HU" sz="2400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hu-HU" sz="2400" b="0" i="1" dirty="0" smtClean="0">
                                  <a:latin typeface="Cambria Math"/>
                                  <a:ea typeface="Cambria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ro-RO" sz="2400" i="1">
                                  <a:latin typeface="Cambria Math"/>
                                  <a:ea typeface="Cambria" panose="02040503050406030204" pitchFamily="18" charset="0"/>
                                </a:rPr>
                                <m:t>𝐾</m:t>
                              </m:r>
                              <m:r>
                                <a:rPr lang="ro-RO" sz="2400" i="0">
                                  <a:latin typeface="Cambria Math"/>
                                  <a:ea typeface="Cambria" panose="02040503050406030204" pitchFamily="18" charset="0"/>
                                </a:rPr>
                                <m:t>=24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⟹ </a:t>
                </a:r>
                <a14:m>
                  <m:oMath xmlns:m="http://schemas.openxmlformats.org/officeDocument/2006/math">
                    <m:r>
                      <a:rPr lang="hu-HU" sz="2400" b="0" i="0" dirty="0" smtClean="0">
                        <a:latin typeface="Cambria Math"/>
                        <a:ea typeface="Cambria" panose="020405030504060302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i="0">
                        <a:latin typeface="Cambria Math"/>
                        <a:ea typeface="Cambria Math"/>
                      </a:rPr>
                      <m:t>∙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u-HU" sz="2400" b="0" i="1" dirty="0" smtClean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</m:t>
                    </m:r>
                    <m:r>
                      <a:rPr lang="ro-RO" sz="2400" i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24     </a:t>
                </a:r>
                <a:r>
                  <a:rPr lang="hu-HU" sz="2400" dirty="0">
                    <a:latin typeface="Cambria"/>
                    <a:ea typeface="Cambria"/>
                  </a:rPr>
                  <a:t>∣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:4  ⟹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ro-RO" sz="2400" i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6 ⟹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MP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latin typeface="Cambria Math"/>
                        <a:ea typeface="Cambria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0" dirty="0" smtClean="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⟹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MP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o-RO" sz="2400" i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6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0" dirty="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b="0" i="0" dirty="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dirty="0" smtClean="0">
                        <a:latin typeface="Cambria Math"/>
                        <a:ea typeface="Cambria" panose="02040503050406030204" pitchFamily="18" charset="0"/>
                      </a:rPr>
                      <m:t>cm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endParaRPr lang="hu-HU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blipFill rotWithShape="1">
                <a:blip r:embed="rId3"/>
                <a:stretch>
                  <a:fillRect l="-1193" t="-19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8199194" y="2412078"/>
            <a:ext cx="2192310" cy="2146935"/>
            <a:chOff x="9003338" y="1461921"/>
            <a:chExt cx="2192310" cy="2146935"/>
          </a:xfrm>
        </p:grpSpPr>
        <p:grpSp>
          <p:nvGrpSpPr>
            <p:cNvPr id="36" name="Group 35"/>
            <p:cNvGrpSpPr/>
            <p:nvPr/>
          </p:nvGrpSpPr>
          <p:grpSpPr>
            <a:xfrm>
              <a:off x="9003338" y="1461921"/>
              <a:ext cx="2192310" cy="2146935"/>
              <a:chOff x="3186502" y="2172268"/>
              <a:chExt cx="2192310" cy="2146935"/>
            </a:xfrm>
          </p:grpSpPr>
          <p:grpSp>
            <p:nvGrpSpPr>
              <p:cNvPr id="38" name="Canvas 179"/>
              <p:cNvGrpSpPr/>
              <p:nvPr/>
            </p:nvGrpSpPr>
            <p:grpSpPr>
              <a:xfrm>
                <a:off x="3186502" y="2172268"/>
                <a:ext cx="2192310" cy="2146935"/>
                <a:chOff x="-925" y="0"/>
                <a:chExt cx="2192310" cy="2146935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0" y="0"/>
                  <a:ext cx="2191385" cy="2146935"/>
                </a:xfrm>
                <a:prstGeom prst="rect">
                  <a:avLst/>
                </a:prstGeom>
              </p:spPr>
            </p:sp>
            <p:sp>
              <p:nvSpPr>
                <p:cNvPr id="41" name="Rectangle 40"/>
                <p:cNvSpPr/>
                <p:nvPr/>
              </p:nvSpPr>
              <p:spPr>
                <a:xfrm>
                  <a:off x="312020" y="381360"/>
                  <a:ext cx="1440000" cy="1440000"/>
                </a:xfrm>
                <a:prstGeom prst="rect">
                  <a:avLst/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i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312020" y="381360"/>
                  <a:ext cx="1440000" cy="1440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V="1">
                  <a:off x="312020" y="381360"/>
                  <a:ext cx="1440000" cy="144000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5" name="Text Box 53"/>
                <p:cNvSpPr txBox="1"/>
                <p:nvPr/>
              </p:nvSpPr>
              <p:spPr>
                <a:xfrm>
                  <a:off x="8636" y="1656821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u-HU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N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6" name="Text Box 53"/>
                <p:cNvSpPr txBox="1"/>
                <p:nvPr/>
              </p:nvSpPr>
              <p:spPr>
                <a:xfrm>
                  <a:off x="1707619" y="1680288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u-HU" i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P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7" name="Text Box 53"/>
                <p:cNvSpPr txBox="1"/>
                <p:nvPr/>
              </p:nvSpPr>
              <p:spPr>
                <a:xfrm>
                  <a:off x="1694345" y="115908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u-HU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8" name="Text Box 53"/>
                <p:cNvSpPr txBox="1"/>
                <p:nvPr/>
              </p:nvSpPr>
              <p:spPr>
                <a:xfrm>
                  <a:off x="-925" y="178986"/>
                  <a:ext cx="474980" cy="44259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M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39" name="Text Box 53"/>
              <p:cNvSpPr txBox="1"/>
              <p:nvPr/>
            </p:nvSpPr>
            <p:spPr>
              <a:xfrm>
                <a:off x="3232396" y="2998765"/>
                <a:ext cx="474980" cy="44259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7" name="Rectangle 36"/>
            <p:cNvSpPr/>
            <p:nvPr/>
          </p:nvSpPr>
          <p:spPr>
            <a:xfrm rot="2760000">
              <a:off x="9869412" y="2500506"/>
              <a:ext cx="137160" cy="13716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8EE941B-F455-4AA4-8003-3A12FEC66CED}"/>
              </a:ext>
            </a:extLst>
          </p:cNvPr>
          <p:cNvGrpSpPr/>
          <p:nvPr/>
        </p:nvGrpSpPr>
        <p:grpSpPr>
          <a:xfrm>
            <a:off x="838200" y="612508"/>
            <a:ext cx="10582275" cy="575310"/>
            <a:chOff x="2651857" y="452944"/>
            <a:chExt cx="10582275" cy="575310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76AC9A16-90A5-4033-B7A7-D6899137B218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E5193153-9B7B-4E51-8326-2D3D8356B4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B447BFF4-F804-45E6-A104-5A8B38AA5977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5312CC25-5D52-4AA7-9BC8-C33093C878FE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40DE6277-609F-4ECF-BBCC-389677BBA7DC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09C36B7B-9B34-47D4-B890-73F16EFE5D40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C8349A16-1481-4F8A-B320-C7F3530613C1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A00546C9-6A0B-4854-A675-298E3974C042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11DAEA8-25D5-4B40-B031-5691B94BF98B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D8897B6A-3742-41D3-AC17-86E2F8DC37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9D8A93DC-C6C6-4BE4-807C-D7DC24C304AF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17576DFC-5DB6-47A5-9C47-7DE245D1E595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8C22680A-38EE-4D95-B3CB-C651AFACB430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9883E02C-D0A5-406E-BDA8-BCA0067E06DB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7284722B-326A-4CDD-B674-C11B6A40C55A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ADA7C416-2447-4760-87E3-1FF6972D539F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110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Tartalom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EA294-A354-44A1-89DA-F5607108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9482"/>
            <a:ext cx="10734675" cy="5381467"/>
          </a:xfrm>
          <a:noFill/>
          <a:ln>
            <a:noFill/>
          </a:ln>
        </p:spPr>
        <p:txBody>
          <a:bodyPr lIns="91440" rIns="91440">
            <a:noAutofit/>
          </a:bodyPr>
          <a:lstStyle/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Négyszögek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paralelogramma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téglalap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rombusz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négyzet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hu-HU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trapéz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Megoldott feladat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ok</a:t>
            </a:r>
            <a:endParaRPr lang="hu-HU" sz="32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2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hu-HU" sz="32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Házi feladat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62AFC19D-C422-48CC-9F4F-B3330A11E43F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6FA7F38A-CA1F-4487-B52B-E1085C59791F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4575325F-7A41-425B-8F39-7ED23943A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9C096280-9462-47F0-9B61-20741C604A63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2A1D4FD0-9888-44F6-8177-10CAC9F3DDCE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DA609FAA-28FB-40EB-8943-89C3DC0DFA7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F702C3CC-4DDC-4EB4-B618-A2E57BE6424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41A05F9C-E0D8-4B69-B2B1-2DCB7FBB36AF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43814792-ED05-434F-94DE-D345E6125ADF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6C1A26BF-9F51-45A7-B37C-B89011ED064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DF7E19FC-372C-4780-8C29-7B82F1B7E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13348A90-E734-4AFB-B1CF-6EEA83C768D3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DFE18726-2A86-4894-BA25-3E9E5A513CA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8650B78C-201F-4779-9369-AA7E8B17A11E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5ADB375-368B-4B74-9CB8-00547118FAA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65C7D3C0-8683-4E00-80F6-BDDC41D5BFF5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D310913C-5E51-44D3-B6B0-DA29692A8BD8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966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trapéz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62844" y="1385094"/>
                <a:ext cx="10734675" cy="4776220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Értelmezés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hu-HU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Trapéz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nak nevezzük azt a konvex négyszöget, amelynek két szemben fekvő oldala párhuzamos, a másik két oldala pedig nem párhuzamos. </a:t>
                </a:r>
              </a:p>
              <a:p>
                <a:pPr marL="457200" indent="0">
                  <a:lnSpc>
                    <a:spcPct val="120000"/>
                  </a:lnSpc>
                  <a:buNone/>
                </a:pP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AB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∥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CD 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és  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BC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∦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AD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457200" indent="0">
                  <a:lnSpc>
                    <a:spcPct val="120000"/>
                  </a:lnSpc>
                  <a:buNone/>
                </a:pP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a trapéz nagyalapja</a:t>
                </a:r>
              </a:p>
              <a:p>
                <a:pPr marL="457200" indent="0">
                  <a:lnSpc>
                    <a:spcPct val="120000"/>
                  </a:lnSpc>
                  <a:buNone/>
                </a:pP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CD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trapéz kisalapja</a:t>
                </a:r>
                <a:endParaRPr lang="hu-HU" sz="24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indent="0">
                  <a:lnSpc>
                    <a:spcPct val="120000"/>
                  </a:lnSpc>
                  <a:buNone/>
                </a:pP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AC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BD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a trapéz átlói</a:t>
                </a:r>
              </a:p>
              <a:p>
                <a:pPr marL="457200" indent="0">
                  <a:lnSpc>
                    <a:spcPct val="120000"/>
                  </a:lnSpc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effectLst/>
                        <a:latin typeface="Cambria Math"/>
                        <a:sym typeface="Symbol"/>
                      </a:rPr>
                      <m:t>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AB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 trapéz magassága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844" y="1385094"/>
                <a:ext cx="10734675" cy="4776220"/>
              </a:xfrm>
              <a:blipFill rotWithShape="1">
                <a:blip r:embed="rId3"/>
                <a:stretch>
                  <a:fillRect l="-1136" t="-12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6793050" y="3108807"/>
            <a:ext cx="3896170" cy="1831649"/>
            <a:chOff x="6793050" y="3108807"/>
            <a:chExt cx="3896170" cy="1831649"/>
          </a:xfrm>
        </p:grpSpPr>
        <p:grpSp>
          <p:nvGrpSpPr>
            <p:cNvPr id="48" name="Group 47"/>
            <p:cNvGrpSpPr/>
            <p:nvPr/>
          </p:nvGrpSpPr>
          <p:grpSpPr>
            <a:xfrm>
              <a:off x="6793050" y="3108807"/>
              <a:ext cx="3896170" cy="1831649"/>
              <a:chOff x="7236888" y="3130775"/>
              <a:chExt cx="3896170" cy="1831649"/>
            </a:xfrm>
          </p:grpSpPr>
          <p:grpSp>
            <p:nvGrpSpPr>
              <p:cNvPr id="35" name="Canvas 1076"/>
              <p:cNvGrpSpPr>
                <a:grpSpLocks noChangeAspect="1"/>
              </p:cNvGrpSpPr>
              <p:nvPr/>
            </p:nvGrpSpPr>
            <p:grpSpPr>
              <a:xfrm>
                <a:off x="7236888" y="3130775"/>
                <a:ext cx="3896170" cy="1737361"/>
                <a:chOff x="0" y="0"/>
                <a:chExt cx="2670072" cy="1190625"/>
              </a:xfrm>
            </p:grpSpPr>
            <p:sp>
              <p:nvSpPr>
                <p:cNvPr id="36" name="Rectangle 35"/>
                <p:cNvSpPr/>
                <p:nvPr/>
              </p:nvSpPr>
              <p:spPr>
                <a:xfrm>
                  <a:off x="0" y="0"/>
                  <a:ext cx="2663825" cy="1190625"/>
                </a:xfrm>
                <a:prstGeom prst="rect">
                  <a:avLst/>
                </a:prstGeom>
              </p:spPr>
            </p:sp>
            <p:cxnSp>
              <p:nvCxnSpPr>
                <p:cNvPr id="37" name="Straight Connector 36"/>
                <p:cNvCxnSpPr/>
                <p:nvPr/>
              </p:nvCxnSpPr>
              <p:spPr>
                <a:xfrm>
                  <a:off x="224568" y="1003301"/>
                  <a:ext cx="219240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V="1">
                  <a:off x="230919" y="189093"/>
                  <a:ext cx="818984" cy="81103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1043553" y="192268"/>
                  <a:ext cx="928800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1964276" y="192268"/>
                  <a:ext cx="445273" cy="81103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flipV="1">
                  <a:off x="237269" y="192268"/>
                  <a:ext cx="1717482" cy="81103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cxnSpLocks noChangeAspect="1"/>
                </p:cNvCxnSpPr>
                <p:nvPr/>
              </p:nvCxnSpPr>
              <p:spPr>
                <a:xfrm>
                  <a:off x="1046728" y="189093"/>
                  <a:ext cx="1343771" cy="811033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 Box 1070"/>
                <p:cNvSpPr txBox="1"/>
                <p:nvPr/>
              </p:nvSpPr>
              <p:spPr>
                <a:xfrm>
                  <a:off x="49733" y="885825"/>
                  <a:ext cx="304165" cy="3048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kern="12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4" name="Text Box 1070"/>
                <p:cNvSpPr txBox="1"/>
                <p:nvPr/>
              </p:nvSpPr>
              <p:spPr>
                <a:xfrm>
                  <a:off x="2365907" y="876191"/>
                  <a:ext cx="304165" cy="3048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kern="12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5" name="Text Box 1070"/>
                <p:cNvSpPr txBox="1"/>
                <p:nvPr/>
              </p:nvSpPr>
              <p:spPr>
                <a:xfrm>
                  <a:off x="867879" y="61"/>
                  <a:ext cx="304165" cy="3048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hu-HU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46" name="Text Box 1070"/>
                <p:cNvSpPr txBox="1"/>
                <p:nvPr/>
              </p:nvSpPr>
              <p:spPr>
                <a:xfrm>
                  <a:off x="1938876" y="29840"/>
                  <a:ext cx="304165" cy="30480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solidFill>
                        <a:srgbClr val="00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cxnSp>
            <p:nvCxnSpPr>
              <p:cNvPr id="6" name="Straight Connector 5"/>
              <p:cNvCxnSpPr/>
              <p:nvPr/>
            </p:nvCxnSpPr>
            <p:spPr>
              <a:xfrm>
                <a:off x="8773088" y="3422575"/>
                <a:ext cx="0" cy="117043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7" name="Text Box 1070"/>
              <p:cNvSpPr txBox="1"/>
              <p:nvPr/>
            </p:nvSpPr>
            <p:spPr>
              <a:xfrm>
                <a:off x="8607178" y="4517660"/>
                <a:ext cx="443838" cy="44476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hu-HU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9" name="Rectangle 48"/>
            <p:cNvSpPr/>
            <p:nvPr/>
          </p:nvSpPr>
          <p:spPr>
            <a:xfrm>
              <a:off x="8330177" y="4435745"/>
              <a:ext cx="137042" cy="13708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59F2E194-035D-4A5A-B9F5-E3C8572DF714}"/>
              </a:ext>
            </a:extLst>
          </p:cNvPr>
          <p:cNvGrpSpPr/>
          <p:nvPr/>
        </p:nvGrpSpPr>
        <p:grpSpPr>
          <a:xfrm>
            <a:off x="838200" y="625208"/>
            <a:ext cx="10582275" cy="575310"/>
            <a:chOff x="2651857" y="452944"/>
            <a:chExt cx="10582275" cy="57531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425F322E-4ECA-470C-953F-8EB72E7814A5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E6844DB6-5B9E-4456-806F-5665491F0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F2260FE4-61FE-4CCC-BA07-6E96306130A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0DC9FA07-F3ED-4CFF-822C-7242142EA0A2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43D6A884-1E13-4908-832F-D7C4D7715A98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ED7CE690-0DFA-4F54-A0AF-5B3766604F2C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B734344E-2956-47BC-8821-DF4939245523}"/>
                </a:ext>
              </a:extLst>
            </p:cNvPr>
            <p:cNvCxnSpPr/>
            <p:nvPr/>
          </p:nvCxnSpPr>
          <p:spPr>
            <a:xfrm>
              <a:off x="9779855" y="465189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7D93BF97-F034-4A06-8097-AA436EC2D62E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7FFA6E3F-2892-4D8E-817E-CCECD44F7BC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xmlns="" id="{07C7AB9F-4BAC-4DD1-9B4C-FF9C130712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537DEC47-5BC7-4BF0-A1AA-6CE95DB19E8C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075B1BC0-4AEB-4BBE-8D1F-A30930DBCA37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08E8A09B-7AF5-441B-BF6E-93C8B1D7C8AA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024A8C4C-6DAF-4D13-87D7-33D493860094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DC512019-3FC5-457B-BCA2-5AA1C26F8AC2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EE397992-F9EE-44DC-AFC9-0F9442F513E0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784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315"/>
            <a:ext cx="10515600" cy="1325563"/>
          </a:xfrm>
        </p:spPr>
        <p:txBody>
          <a:bodyPr/>
          <a:lstStyle/>
          <a:p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Sajátos trapézok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169" y="1534679"/>
            <a:ext cx="10515600" cy="49492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derékszögű trapéz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egyik nem párhuzamos oldala merőleges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az alapokra.</a:t>
            </a:r>
          </a:p>
          <a:p>
            <a:pPr marL="457200" indent="0">
              <a:lnSpc>
                <a:spcPct val="100000"/>
              </a:lnSpc>
              <a:buNone/>
            </a:pPr>
            <a:r>
              <a:rPr lang="hu-HU" sz="2400" i="1" dirty="0">
                <a:latin typeface="Cambria" panose="02040503050406030204" pitchFamily="18" charset="0"/>
                <a:ea typeface="Cambria" panose="02040503050406030204" pitchFamily="18" charset="0"/>
              </a:rPr>
              <a:t>AB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∥ </a:t>
            </a:r>
            <a:r>
              <a:rPr lang="hu-HU" sz="2400" i="1" dirty="0">
                <a:latin typeface="Cambria" panose="02040503050406030204" pitchFamily="18" charset="0"/>
                <a:ea typeface="Cambria" panose="02040503050406030204" pitchFamily="18" charset="0"/>
              </a:rPr>
              <a:t>CD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hu-HU" sz="2400" i="1" dirty="0">
                <a:latin typeface="Cambria" panose="02040503050406030204" pitchFamily="18" charset="0"/>
                <a:ea typeface="Cambria" panose="02040503050406030204" pitchFamily="18" charset="0"/>
              </a:rPr>
              <a:t>AD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∦ 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hu-HU" sz="2400" i="1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</a:p>
          <a:p>
            <a:pPr marL="457200" indent="0">
              <a:lnSpc>
                <a:spcPct val="100000"/>
              </a:lnSpc>
              <a:buNone/>
            </a:pPr>
            <a:r>
              <a:rPr lang="hu-HU" sz="2400" i="1" dirty="0">
                <a:latin typeface="Cambria" panose="02040503050406030204" pitchFamily="18" charset="0"/>
                <a:ea typeface="Cambria" panose="02040503050406030204" pitchFamily="18" charset="0"/>
              </a:rPr>
              <a:t>AD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  <a:sym typeface="Symbol"/>
              </a:rPr>
              <a:t>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Symbol"/>
              </a:rPr>
              <a:t> 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hu-HU" sz="2400" i="1" dirty="0">
                <a:latin typeface="Cambria" panose="02040503050406030204" pitchFamily="18" charset="0"/>
                <a:ea typeface="Cambria" panose="02040503050406030204" pitchFamily="18" charset="0"/>
              </a:rPr>
              <a:t>B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 és   </a:t>
            </a:r>
            <a:r>
              <a:rPr lang="hu-HU" sz="2400" i="1" dirty="0">
                <a:latin typeface="Cambria" panose="02040503050406030204" pitchFamily="18" charset="0"/>
                <a:ea typeface="Cambria" panose="02040503050406030204" pitchFamily="18" charset="0"/>
              </a:rPr>
              <a:t>AD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  <a:sym typeface="Symbol"/>
              </a:rPr>
              <a:t>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  <a:sym typeface="Symbol"/>
              </a:rPr>
              <a:t> </a:t>
            </a:r>
            <a:r>
              <a:rPr lang="hu-HU" sz="2400" i="1" dirty="0">
                <a:latin typeface="Cambria" panose="02040503050406030204" pitchFamily="18" charset="0"/>
                <a:ea typeface="Cambria" panose="02040503050406030204" pitchFamily="18" charset="0"/>
                <a:sym typeface="Symbol"/>
              </a:rPr>
              <a:t>CD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Tulajdonságok</a:t>
            </a:r>
          </a:p>
          <a:p>
            <a:pPr marL="685800">
              <a:lnSpc>
                <a:spcPct val="10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két derékszöge van, </a:t>
            </a:r>
          </a:p>
          <a:p>
            <a:pPr marL="685800">
              <a:lnSpc>
                <a:spcPct val="10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 merőleges oldal egyben magasság is.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106151" y="2147235"/>
            <a:ext cx="2921707" cy="1828800"/>
            <a:chOff x="7106151" y="2147235"/>
            <a:chExt cx="2921707" cy="1828800"/>
          </a:xfrm>
        </p:grpSpPr>
        <p:grpSp>
          <p:nvGrpSpPr>
            <p:cNvPr id="25" name="Canvas 1072"/>
            <p:cNvGrpSpPr>
              <a:grpSpLocks noChangeAspect="1"/>
            </p:cNvGrpSpPr>
            <p:nvPr/>
          </p:nvGrpSpPr>
          <p:grpSpPr>
            <a:xfrm>
              <a:off x="7106151" y="2147235"/>
              <a:ext cx="2921707" cy="1828800"/>
              <a:chOff x="0" y="0"/>
              <a:chExt cx="2566670" cy="1606569"/>
            </a:xfrm>
            <a:noFill/>
          </p:grpSpPr>
          <p:sp>
            <p:nvSpPr>
              <p:cNvPr id="26" name="Rectangle 25"/>
              <p:cNvSpPr/>
              <p:nvPr/>
            </p:nvSpPr>
            <p:spPr>
              <a:xfrm>
                <a:off x="0" y="0"/>
                <a:ext cx="2566670" cy="1605915"/>
              </a:xfrm>
              <a:prstGeom prst="rect">
                <a:avLst/>
              </a:prstGeom>
              <a:grpFill/>
            </p:spPr>
          </p:sp>
          <p:sp>
            <p:nvSpPr>
              <p:cNvPr id="27" name="Flowchart: Manual Input 26"/>
              <p:cNvSpPr/>
              <p:nvPr/>
            </p:nvSpPr>
            <p:spPr>
              <a:xfrm rot="5400000">
                <a:off x="664339" y="-194601"/>
                <a:ext cx="1210646" cy="2041038"/>
              </a:xfrm>
              <a:prstGeom prst="flowChartManualInput">
                <a:avLst/>
              </a:prstGeom>
              <a:grp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i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 flipH="1">
                <a:off x="249143" y="220595"/>
                <a:ext cx="1637970" cy="1210646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249143" y="220595"/>
                <a:ext cx="2041038" cy="1210646"/>
              </a:xfrm>
              <a:prstGeom prst="line">
                <a:avLst/>
              </a:prstGeom>
              <a:grpFill/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Text Box 1070"/>
              <p:cNvSpPr txBox="1"/>
              <p:nvPr/>
            </p:nvSpPr>
            <p:spPr>
              <a:xfrm>
                <a:off x="2226139" y="1301134"/>
                <a:ext cx="304800" cy="305435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en-US" i="1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Text Box 1070"/>
              <p:cNvSpPr txBox="1"/>
              <p:nvPr/>
            </p:nvSpPr>
            <p:spPr>
              <a:xfrm>
                <a:off x="29650" y="1301134"/>
                <a:ext cx="304800" cy="305435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en-US" i="1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Text Box 1070"/>
              <p:cNvSpPr txBox="1"/>
              <p:nvPr/>
            </p:nvSpPr>
            <p:spPr>
              <a:xfrm>
                <a:off x="1839743" y="60735"/>
                <a:ext cx="304800" cy="305435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lang="en-US" i="1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Text Box 1070"/>
              <p:cNvSpPr txBox="1"/>
              <p:nvPr/>
            </p:nvSpPr>
            <p:spPr>
              <a:xfrm>
                <a:off x="0" y="52784"/>
                <a:ext cx="304800" cy="305435"/>
              </a:xfrm>
              <a:prstGeom prst="rect">
                <a:avLst/>
              </a:prstGeom>
              <a:grp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endParaRPr lang="en-US" i="1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7389757" y="3639374"/>
              <a:ext cx="137042" cy="137080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5652BD79-560B-4A90-A364-BE2DAAF66470}"/>
              </a:ext>
            </a:extLst>
          </p:cNvPr>
          <p:cNvGrpSpPr/>
          <p:nvPr/>
        </p:nvGrpSpPr>
        <p:grpSpPr>
          <a:xfrm>
            <a:off x="838200" y="786235"/>
            <a:ext cx="10582275" cy="575310"/>
            <a:chOff x="2651857" y="452944"/>
            <a:chExt cx="10582275" cy="57531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787C329B-055C-4AA9-84F4-C88CFF42B655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7B719731-51D0-484A-8367-CB03B988CA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AFD434E-77CF-4C9B-A207-D12CE74B6A9F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33008844-DA3E-4234-BD2F-D0167FC18EBF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43F3CCB9-F8DA-4C6A-B646-B2D2A94DB80B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E3AE3BD-DDB9-4FB3-B0FC-8AA86705C66F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B8776AB7-8500-4F39-B23E-9720AB98EA05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7E48AD5A-903C-49E7-BCDB-8494439A7F77}"/>
                </a:ext>
              </a:extLst>
            </p:cNvPr>
            <p:cNvCxnSpPr/>
            <p:nvPr/>
          </p:nvCxnSpPr>
          <p:spPr>
            <a:xfrm>
              <a:off x="10371688" y="608710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8D577ED3-138A-40CF-9D8B-CDEBB2D8B8F4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xmlns="" id="{12D2C746-7C11-40D2-8191-0F174ACE5E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55F486C5-80B9-4251-BDD5-DD861BA6540E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3F619836-D6C7-4AC2-8ADF-3F699414D98B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C326FE45-949A-421B-B26C-6739BB640685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9F6CF438-7213-494D-9B71-E683B05F2FB5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026E3531-2595-478D-8C50-0462A66C816A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1B15FAD9-488B-4B43-9BE5-1B4B2BC2CD01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586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Sajátos trapézok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8541" y="1263789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3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egyenlő szárú trapéz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nem párhuzamos oldalai kongruensek.</a:t>
                </a:r>
              </a:p>
              <a:p>
                <a:pPr marL="0" indent="457200">
                  <a:lnSpc>
                    <a:spcPct val="100000"/>
                  </a:lnSpc>
                  <a:buNone/>
                </a:pPr>
                <a:r>
                  <a:rPr lang="hu-HU" sz="23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AB </a:t>
                </a:r>
                <a:r>
                  <a:rPr lang="hu-HU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∥ </a:t>
                </a:r>
                <a:r>
                  <a:rPr lang="hu-HU" sz="23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CD</a:t>
                </a:r>
                <a:r>
                  <a:rPr lang="hu-HU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hu-HU" sz="23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AD </a:t>
                </a:r>
                <a:r>
                  <a:rPr lang="hu-HU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∦</a:t>
                </a:r>
                <a:r>
                  <a:rPr lang="hu-HU" sz="23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3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3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hu-HU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hu-HU" sz="23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AD</a:t>
                </a:r>
                <a:r>
                  <a:rPr lang="en-US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a:rPr lang="en-US" sz="2300" i="0" smtClean="0">
                        <a:effectLst/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hu-HU" sz="23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BC</a:t>
                </a:r>
                <a:r>
                  <a:rPr lang="en-US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:r>
                  <a:rPr lang="hu-HU" sz="23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23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ro-RO" sz="1100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hu-HU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ulajdonságok</a:t>
                </a:r>
                <a:endParaRPr lang="hu-HU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00000"/>
                  </a:lnSpc>
                </a:pPr>
                <a:r>
                  <a:rPr lang="en-US" sz="23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hu-HU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egyenlő szárú trapéz alapjain levő két-két szög kongruens.</a:t>
                </a:r>
              </a:p>
              <a:p>
                <a:pPr marL="685800">
                  <a:lnSpc>
                    <a:spcPct val="100000"/>
                  </a:lnSpc>
                </a:pPr>
                <a:r>
                  <a:rPr lang="hu-HU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Az egyenlő szárú trapéz átlói kongruensek.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3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Hogyan bizonyíthatom egy trapézról, hogy egyenlő szárú?</a:t>
                </a:r>
                <a:endParaRPr lang="hu-HU" sz="23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Egy trapéz egyenlő szárú, ha teljesül valamelyik az alábbi feltételek közül:</a:t>
                </a:r>
                <a:endParaRPr lang="hu-HU" sz="23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685800">
                  <a:lnSpc>
                    <a:spcPct val="100000"/>
                  </a:lnSpc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hu-HU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em párhuzamos 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oldalai kongruensek;</a:t>
                </a:r>
                <a:endParaRPr lang="hu-HU" sz="23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685800">
                  <a:lnSpc>
                    <a:spcPct val="100000"/>
                  </a:lnSpc>
                </a:pPr>
                <a:r>
                  <a:rPr lang="hu-HU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valamelyik alapon fekvő két szög kongruens;</a:t>
                </a:r>
              </a:p>
              <a:p>
                <a:pPr marL="685800">
                  <a:lnSpc>
                    <a:spcPct val="100000"/>
                  </a:lnSpc>
                </a:pPr>
                <a:r>
                  <a:rPr lang="hu-HU" sz="23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az átlói kongruensek.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8541" y="1263789"/>
                <a:ext cx="10734675" cy="5381467"/>
              </a:xfrm>
              <a:blipFill>
                <a:blip r:embed="rId2"/>
                <a:stretch>
                  <a:fillRect l="-1136" t="-79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Canvas 11"/>
          <p:cNvGrpSpPr/>
          <p:nvPr/>
        </p:nvGrpSpPr>
        <p:grpSpPr>
          <a:xfrm>
            <a:off x="8583691" y="1454122"/>
            <a:ext cx="2852755" cy="1885608"/>
            <a:chOff x="-40340" y="-56808"/>
            <a:chExt cx="2852755" cy="1885608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2812415" cy="1828800"/>
            </a:xfrm>
            <a:prstGeom prst="rect">
              <a:avLst/>
            </a:prstGeom>
          </p:spPr>
        </p:sp>
        <p:sp>
          <p:nvSpPr>
            <p:cNvPr id="25" name="Trapezoid 24"/>
            <p:cNvSpPr/>
            <p:nvPr/>
          </p:nvSpPr>
          <p:spPr>
            <a:xfrm>
              <a:off x="209018" y="165502"/>
              <a:ext cx="2343081" cy="1286780"/>
            </a:xfrm>
            <a:prstGeom prst="trapezoid">
              <a:avLst>
                <a:gd name="adj" fmla="val 41479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743987" y="165425"/>
              <a:ext cx="1808112" cy="12867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209018" y="165425"/>
              <a:ext cx="1813474" cy="12867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Text Box 1070"/>
            <p:cNvSpPr txBox="1"/>
            <p:nvPr/>
          </p:nvSpPr>
          <p:spPr>
            <a:xfrm>
              <a:off x="-40340" y="1313690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/>
                  <a:ea typeface="Calibri"/>
                </a:rPr>
                <a:t>A</a:t>
              </a:r>
              <a:endParaRPr lang="en-US" i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1" name="Text Box 1070"/>
            <p:cNvSpPr txBox="1"/>
            <p:nvPr/>
          </p:nvSpPr>
          <p:spPr>
            <a:xfrm>
              <a:off x="2471439" y="1323889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>
                  <a:solidFill>
                    <a:srgbClr val="000000"/>
                  </a:solidFill>
                  <a:effectLst/>
                  <a:latin typeface="Cambria"/>
                  <a:ea typeface="Calibri"/>
                </a:rPr>
                <a:t>B</a:t>
              </a:r>
              <a:endParaRPr lang="en-US" i="1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2" name="Text Box 1070"/>
            <p:cNvSpPr txBox="1"/>
            <p:nvPr/>
          </p:nvSpPr>
          <p:spPr>
            <a:xfrm>
              <a:off x="1993317" y="-42378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/>
                  <a:ea typeface="Calibri"/>
                </a:rPr>
                <a:t>C</a:t>
              </a:r>
              <a:endParaRPr lang="en-US" i="1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3" name="Text Box 1070"/>
            <p:cNvSpPr txBox="1"/>
            <p:nvPr/>
          </p:nvSpPr>
          <p:spPr>
            <a:xfrm>
              <a:off x="421193" y="-56808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/>
                  <a:ea typeface="Calibri"/>
                </a:rPr>
                <a:t>D</a:t>
              </a:r>
              <a:endParaRPr lang="en-US" i="1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4FC152B0-212D-4D46-B3DE-97145AABAC77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71D66152-A592-4258-9B2A-547482B837FE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CEF76B0-06B7-4793-B932-B07706BB79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2B2BE29D-E598-493A-AEB5-78B39360AD9C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90DE97D1-4E1B-4A8A-AFD4-AF904A834742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D439C58-1333-4F0A-850B-31DEC32F3B94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1C3D72CF-0C64-4F21-9364-654E70EFF23C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8CA0900-303D-4CF2-9828-84C26E0C4B44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BD8FE14F-5AB0-44A5-8D12-61C30C6CC1F7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E59B5375-0A40-49EA-AB55-DBDAFC5A6D66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B542A076-A83F-483F-A5A6-7D9713BF38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375B9DFE-CBBF-4D7F-B178-D206174D891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03073261-532C-4D4A-98A7-2470E928ED33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AAC6B4EC-B756-4DC8-BEE2-6943A928F25C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75868A5A-BA19-4EBB-99DA-F8DF6CEB89C5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93B580C4-B131-41C8-B851-BD6533DA573C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E797FDFC-C3E9-4FA5-A8CD-347C34095A04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578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trapéz középvonala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293"/>
                <a:ext cx="10734675" cy="5012719"/>
              </a:xfrm>
              <a:noFill/>
              <a:ln>
                <a:noFill/>
              </a:ln>
            </p:spPr>
            <p:txBody>
              <a:bodyPr lIns="91440" rIns="91440">
                <a:normAutofit lnSpcReduction="100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Értelmezés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trapéz nem párhuzamos oldalainak felezőpontját összekötő szakaszt a trapéz </a:t>
                </a:r>
                <a:r>
                  <a:rPr lang="hu-HU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középvonal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ának nevezzük.</a:t>
                </a:r>
              </a:p>
              <a:p>
                <a:pPr marL="0" indent="457200">
                  <a:lnSpc>
                    <a:spcPct val="100000"/>
                  </a:lnSpc>
                  <a:buNone/>
                </a:pP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EF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 sz="2400" i="1"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középvonal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Tétel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trapéz középvonala párhuzamos az alapokkal, és hossza egyenlő az alapok hosszának </a:t>
                </a:r>
                <a:r>
                  <a:rPr lang="hu-HU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félösszegével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EF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∥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AB 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EF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∥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DC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;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effectLst/>
                        <a:latin typeface="Cambria Math"/>
                        <a:cs typeface="Times New Roman" panose="02020603050405020304" pitchFamily="18" charset="0"/>
                      </a:rPr>
                      <m:t>𝐸𝐹</m:t>
                    </m:r>
                    <m:r>
                      <a:rPr lang="hu-HU" sz="2400" b="0" i="1" smtClean="0">
                        <a:effectLst/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i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hu-HU" sz="2400" i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hu-HU" sz="2400" i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 i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num>
                      <m:den>
                        <m:r>
                          <a:rPr lang="hu-HU" sz="2400" b="0" i="0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hu-HU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 trapéz középvonala az átlókat felezőpontjukban metszi, és a felezőpontok által meghatározott szakasz hossza egyenlő az alapok különbségének a felével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 algn="ctr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effectLst/>
                        <a:latin typeface="Cambria Math"/>
                        <a:cs typeface="Times New Roman" panose="02020603050405020304" pitchFamily="18" charset="0"/>
                      </a:rPr>
                      <m:t>𝐺𝐻</m:t>
                    </m:r>
                    <m:r>
                      <a:rPr lang="hu-HU" sz="2400" i="1">
                        <a:effectLst/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hu-HU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i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hu-HU" sz="2400" i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hu-HU" sz="2400" i="1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num>
                      <m:den>
                        <m:r>
                          <a:rPr lang="hu-HU" sz="2400" b="0" i="1" smtClean="0">
                            <a:effectLst/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293"/>
                <a:ext cx="10734675" cy="5012719"/>
              </a:xfrm>
              <a:blipFill rotWithShape="1">
                <a:blip r:embed="rId2"/>
                <a:stretch>
                  <a:fillRect l="-1193" t="-2068" r="-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Canvas 11"/>
          <p:cNvGrpSpPr>
            <a:grpSpLocks noChangeAspect="1"/>
          </p:cNvGrpSpPr>
          <p:nvPr/>
        </p:nvGrpSpPr>
        <p:grpSpPr>
          <a:xfrm>
            <a:off x="7472489" y="2138118"/>
            <a:ext cx="2584960" cy="1717679"/>
            <a:chOff x="-59763" y="-79731"/>
            <a:chExt cx="2872178" cy="1908531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2812415" cy="1828800"/>
            </a:xfrm>
            <a:prstGeom prst="rect">
              <a:avLst/>
            </a:prstGeom>
          </p:spPr>
        </p:sp>
        <p:sp>
          <p:nvSpPr>
            <p:cNvPr id="24" name="Trapezoid 23"/>
            <p:cNvSpPr/>
            <p:nvPr/>
          </p:nvSpPr>
          <p:spPr>
            <a:xfrm>
              <a:off x="209018" y="165502"/>
              <a:ext cx="2343081" cy="1286780"/>
            </a:xfrm>
            <a:prstGeom prst="trapezoid">
              <a:avLst>
                <a:gd name="adj" fmla="val 41479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743987" y="165425"/>
              <a:ext cx="1808112" cy="12867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209018" y="165425"/>
              <a:ext cx="1813474" cy="12867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7" name="Text Box 1070"/>
            <p:cNvSpPr txBox="1"/>
            <p:nvPr/>
          </p:nvSpPr>
          <p:spPr>
            <a:xfrm>
              <a:off x="179651" y="576822"/>
              <a:ext cx="305434" cy="30543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  <a:endParaRPr lang="hu-HU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8" name="Text Box 1070"/>
            <p:cNvSpPr txBox="1"/>
            <p:nvPr/>
          </p:nvSpPr>
          <p:spPr>
            <a:xfrm>
              <a:off x="-59763" y="1268867"/>
              <a:ext cx="305434" cy="30543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hu-HU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9" name="Text Box 1070"/>
            <p:cNvSpPr txBox="1"/>
            <p:nvPr/>
          </p:nvSpPr>
          <p:spPr>
            <a:xfrm>
              <a:off x="2501322" y="1279066"/>
              <a:ext cx="305434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hu-HU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0" name="Text Box 1070"/>
            <p:cNvSpPr txBox="1"/>
            <p:nvPr/>
          </p:nvSpPr>
          <p:spPr>
            <a:xfrm>
              <a:off x="1994812" y="-79731"/>
              <a:ext cx="305434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hu-HU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1" name="Text Box 1070"/>
            <p:cNvSpPr txBox="1"/>
            <p:nvPr/>
          </p:nvSpPr>
          <p:spPr>
            <a:xfrm>
              <a:off x="430158" y="-79219"/>
              <a:ext cx="305434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lang="hu-HU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2" name="Straight Connector 31"/>
            <p:cNvCxnSpPr>
              <a:stCxn id="24" idx="1"/>
              <a:endCxn id="24" idx="3"/>
            </p:cNvCxnSpPr>
            <p:nvPr/>
          </p:nvCxnSpPr>
          <p:spPr>
            <a:xfrm>
              <a:off x="475890" y="808892"/>
              <a:ext cx="18093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 Box 1070"/>
            <p:cNvSpPr txBox="1"/>
            <p:nvPr/>
          </p:nvSpPr>
          <p:spPr>
            <a:xfrm>
              <a:off x="2245081" y="576823"/>
              <a:ext cx="304800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F</a:t>
              </a:r>
              <a:endParaRPr lang="hu-HU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 Box 1070"/>
            <p:cNvSpPr txBox="1"/>
            <p:nvPr/>
          </p:nvSpPr>
          <p:spPr>
            <a:xfrm>
              <a:off x="950954" y="725240"/>
              <a:ext cx="304800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endParaRPr lang="hu-HU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Text Box 1070"/>
            <p:cNvSpPr txBox="1"/>
            <p:nvPr/>
          </p:nvSpPr>
          <p:spPr>
            <a:xfrm>
              <a:off x="1417128" y="725240"/>
              <a:ext cx="304800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hu-HU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1EE0017-6B9E-4AF4-A91F-948D58198E8E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C147E2B8-FA40-4693-8BFB-09C19C12A85D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0F1318E-EDD1-4A87-9692-60B5F2485B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47185C86-E712-43D6-88DA-29009107631D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EF9C8934-7B39-4243-B201-087F593186FA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91D5E7B9-622C-4848-9D0F-0DD17237F8C6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C2DCFE32-B0D2-475D-A427-C906B725F36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6688AA73-4E66-4CCF-AE84-E3C090D803C1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D8959632-B201-4930-AD60-8E9B8799E308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95226468-05CC-43E8-83C2-FF31F163AB05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DE65FB6B-8936-4B71-82D4-BB3AECDC19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3686E166-9E6D-4AFE-AC9A-E3C2E98A9CE9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1A41FB7F-1080-4F24-B9E8-9A4C856C354D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C4164978-7AAA-4AB8-9D59-A014070A1B74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7935A02D-A8E5-4212-8EBE-1E1EF6B4CAC3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EEAF9B01-3051-428C-8A3B-EEB34FF2EF22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CF27C2F2-2382-427B-861C-AE125D8C2CF7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3258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6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trapéz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45393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rmAutofit lnSpcReduction="10000"/>
              </a:bodyPr>
              <a:lstStyle/>
              <a:p>
                <a:pPr marL="0" lvl="0" indent="0">
                  <a:lnSpc>
                    <a:spcPct val="120000"/>
                  </a:lnSpc>
                  <a:buNone/>
                </a:pPr>
                <a:r>
                  <a:rPr lang="ro-RO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hu-HU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erület</a:t>
                </a:r>
                <a:r>
                  <a:rPr lang="hu-HU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:r>
                  <a:rPr lang="en-US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ter</a:t>
                </a:r>
                <a:r>
                  <a:rPr lang="hu-HU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</a:t>
                </a:r>
                <a:r>
                  <a:rPr lang="en-US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let</a:t>
                </a:r>
                <a:endParaRPr lang="hu-HU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20000"/>
                  </a:lnSpc>
                  <a:buNone/>
                </a:pP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 trapéz </a:t>
                </a:r>
                <a:r>
                  <a:rPr lang="en-US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hu-HU" sz="2400" b="1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erület</a:t>
                </a:r>
                <a:r>
                  <a:rPr lang="hu-HU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egyenlő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oldalak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hossz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nak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összegével.</a:t>
                </a:r>
              </a:p>
              <a:p>
                <a:pPr marL="457200" lvl="0" indent="0">
                  <a:lnSpc>
                    <a:spcPct val="120000"/>
                  </a:lnSpc>
                  <a:buNone/>
                </a:pP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BC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CD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AD</a:t>
                </a:r>
              </a:p>
              <a:p>
                <a:pPr marL="0" lvl="0" indent="0">
                  <a:lnSpc>
                    <a:spcPct val="120000"/>
                  </a:lnSpc>
                  <a:buNone/>
                </a:pP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 trapéz </a:t>
                </a:r>
                <a:r>
                  <a:rPr lang="hu-HU" sz="24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terület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 egyenlő az alapok </a:t>
                </a:r>
                <a:r>
                  <a:rPr lang="hu-HU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félösszegének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és a </a:t>
                </a:r>
              </a:p>
              <a:p>
                <a:pPr marL="0" lvl="0" indent="0">
                  <a:lnSpc>
                    <a:spcPct val="120000"/>
                  </a:lnSpc>
                  <a:buNone/>
                </a:pP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trapéz magasságának szorzatával . </a:t>
                </a:r>
              </a:p>
              <a:p>
                <a:pPr marL="457200" lvl="0" indent="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hu-HU" sz="2400" i="1" baseline="-25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ABCD</m:t>
                    </m:r>
                    <m:r>
                      <a:rPr lang="en-US" sz="2400" i="1">
                        <a:effectLst/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𝑛𝑎𝑔𝑦𝑎𝑙𝑎𝑝</m:t>
                        </m:r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𝑘𝑖𝑠𝑎𝑙𝑎𝑝</m:t>
                        </m:r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)∙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𝑚𝑎𝑔𝑎𝑠𝑠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á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𝐶𝐷</m:t>
                        </m:r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)∙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𝐷𝐺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hu-HU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lnSpc>
                    <a:spcPct val="120000"/>
                  </a:lnSpc>
                  <a:buNone/>
                </a:pPr>
                <a:r>
                  <a:rPr lang="hu-HU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Megjegyzés</a:t>
                </a:r>
                <a:endParaRPr lang="hu-HU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lnSpc>
                    <a:spcPct val="120000"/>
                  </a:lnSpc>
                  <a:buNone/>
                </a:pP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 trapéz területe egyenlő a középvonala és a magasságának szorzatával. </a:t>
                </a:r>
              </a:p>
              <a:p>
                <a:pPr marL="0" lvl="0" indent="457200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hu-HU" sz="2400" i="1" baseline="-250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ABCD</m:t>
                    </m:r>
                    <m:r>
                      <a:rPr lang="hu-HU" sz="2400" i="1" baseline="-25000" dirty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effectLst/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DG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endParaRPr lang="hu-H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45393"/>
                <a:ext cx="10734675" cy="5381467"/>
              </a:xfrm>
              <a:blipFill rotWithShape="1">
                <a:blip r:embed="rId2"/>
                <a:stretch>
                  <a:fillRect l="-1193" t="-10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8770655" y="1782576"/>
            <a:ext cx="2852755" cy="1899055"/>
            <a:chOff x="8770655" y="1782576"/>
            <a:chExt cx="2852755" cy="1899055"/>
          </a:xfrm>
        </p:grpSpPr>
        <p:grpSp>
          <p:nvGrpSpPr>
            <p:cNvPr id="22" name="Canvas 1067"/>
            <p:cNvGrpSpPr/>
            <p:nvPr/>
          </p:nvGrpSpPr>
          <p:grpSpPr>
            <a:xfrm>
              <a:off x="8770655" y="1782576"/>
              <a:ext cx="2852755" cy="1899055"/>
              <a:chOff x="1" y="-70255"/>
              <a:chExt cx="2852755" cy="189905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0341" y="0"/>
                <a:ext cx="2812415" cy="1828800"/>
              </a:xfrm>
              <a:prstGeom prst="rect">
                <a:avLst/>
              </a:prstGeom>
            </p:spPr>
          </p:sp>
          <p:sp>
            <p:nvSpPr>
              <p:cNvPr id="24" name="Trapezoid 23"/>
              <p:cNvSpPr/>
              <p:nvPr/>
            </p:nvSpPr>
            <p:spPr>
              <a:xfrm>
                <a:off x="209018" y="165502"/>
                <a:ext cx="2343081" cy="1286780"/>
              </a:xfrm>
              <a:prstGeom prst="trapezoid">
                <a:avLst>
                  <a:gd name="adj" fmla="val 41479"/>
                </a:avLst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i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5" name="Text Box 1070"/>
              <p:cNvSpPr txBox="1"/>
              <p:nvPr/>
            </p:nvSpPr>
            <p:spPr>
              <a:xfrm>
                <a:off x="187122" y="597740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Text Box 1070"/>
              <p:cNvSpPr txBox="1"/>
              <p:nvPr/>
            </p:nvSpPr>
            <p:spPr>
              <a:xfrm>
                <a:off x="1" y="1313690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en-US" i="1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7" name="Text Box 1070"/>
              <p:cNvSpPr txBox="1"/>
              <p:nvPr/>
            </p:nvSpPr>
            <p:spPr>
              <a:xfrm>
                <a:off x="2471439" y="1323889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en-US" i="1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8" name="Text Box 1070"/>
              <p:cNvSpPr txBox="1"/>
              <p:nvPr/>
            </p:nvSpPr>
            <p:spPr>
              <a:xfrm>
                <a:off x="2006764" y="-55825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9" name="Text Box 1070"/>
              <p:cNvSpPr txBox="1"/>
              <p:nvPr/>
            </p:nvSpPr>
            <p:spPr>
              <a:xfrm>
                <a:off x="448087" y="-70255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30" name="Straight Connector 29"/>
              <p:cNvCxnSpPr>
                <a:stCxn id="24" idx="1"/>
                <a:endCxn id="24" idx="3"/>
              </p:cNvCxnSpPr>
              <p:nvPr/>
            </p:nvCxnSpPr>
            <p:spPr>
              <a:xfrm>
                <a:off x="475890" y="808892"/>
                <a:ext cx="180933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1" name="Text Box 1070"/>
              <p:cNvSpPr txBox="1"/>
              <p:nvPr/>
            </p:nvSpPr>
            <p:spPr>
              <a:xfrm>
                <a:off x="2258528" y="570846"/>
                <a:ext cx="304800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F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Text Box 1070"/>
              <p:cNvSpPr txBox="1"/>
              <p:nvPr/>
            </p:nvSpPr>
            <p:spPr>
              <a:xfrm>
                <a:off x="570991" y="1395200"/>
                <a:ext cx="304800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G</a:t>
                </a:r>
                <a:endParaRPr lang="en-US" i="1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Text Box 1070"/>
              <p:cNvSpPr txBox="1"/>
              <p:nvPr/>
            </p:nvSpPr>
            <p:spPr>
              <a:xfrm>
                <a:off x="700276" y="850537"/>
                <a:ext cx="304800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34" name="Straight Connector 33"/>
              <p:cNvCxnSpPr/>
              <p:nvPr/>
            </p:nvCxnSpPr>
            <p:spPr>
              <a:xfrm flipH="1">
                <a:off x="740561" y="163145"/>
                <a:ext cx="100" cy="128913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5" name="Rectangle 34"/>
            <p:cNvSpPr/>
            <p:nvPr/>
          </p:nvSpPr>
          <p:spPr>
            <a:xfrm>
              <a:off x="9519563" y="3168033"/>
              <a:ext cx="137042" cy="137080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42774DE8-E77C-4A5B-AFEC-889148D8389F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4AE321DE-9FB7-4889-B594-DC2EAC541A9D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E4A631B-9B66-40B2-844C-86008ABF4A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31AF9B7-EF98-4C12-BFBD-74006AAAC48E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2068DD50-C333-4F33-86D9-30074EC44599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F6B6305B-C831-4F16-BE61-EC027A242905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5E8C1BB6-6F11-4D0A-87CA-874F9413AC2C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7B05B34D-C06E-42E6-9437-BD64BB0C5D3C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03A72143-C6E3-4F67-A6EA-74E524BC9801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D8FEBCC6-FC0A-4409-800C-3C41A9424EB2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1F0981F2-AAB0-46CB-AC15-88DFACAAD8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9D3836C2-8561-4793-A49D-7C289A380332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F0FBD5A8-9292-42C4-AB32-01F4315667F9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D482CAE5-37D5-4723-B63B-C3AF44701646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41662045-92AF-426D-8320-6CB8AE710F22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C2CE7815-13FC-4808-A44C-90359235A3CA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EC6101E3-FEF4-4D52-9FC1-FCCD429F0E34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973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3686" y="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trapéz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lvl="0" indent="0"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Feladat</a:t>
                </a:r>
                <a:endParaRPr lang="ro-RO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:r>
                  <a:rPr lang="en-US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Egy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trap</a:t>
                </a:r>
                <a:r>
                  <a:rPr lang="hu-HU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éz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nagyalapja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22</a:t>
                </a:r>
                <a:r>
                  <a:rPr lang="ro-RO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cm, k</a:t>
                </a:r>
                <a:r>
                  <a:rPr lang="hu-HU" sz="240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özépvonalának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hossza 19 cm. Az átlók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felez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ő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ontjai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ltal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meghat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rozott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szakasz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hossza</a:t>
                </a:r>
                <a:r>
                  <a:rPr lang="hu-HU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egyenlő … cm.</a:t>
                </a:r>
              </a:p>
              <a:p>
                <a:pPr marL="0" indent="0"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  <a:endParaRPr lang="hu-HU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EF </a:t>
                </a:r>
                <a14:m>
                  <m:oMath xmlns:m="http://schemas.openxmlformats.org/officeDocument/2006/math">
                    <m:r>
                      <a:rPr lang="en-US" sz="2400" i="1">
                        <a:effectLst/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hu-HU" sz="24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 + </m:t>
                        </m:r>
                        <m:r>
                          <a:rPr lang="en-US" sz="2400" b="0" i="1" smtClean="0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𝐷𝐶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effectLst/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19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22</m:t>
                        </m:r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𝐷𝐶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b="0" i="1" dirty="0" smtClean="0">
                        <a:effectLst/>
                        <a:latin typeface="Cambria Math"/>
                        <a:ea typeface="Cambria Math"/>
                      </a:rPr>
                      <m:t>     ∣</m:t>
                    </m:r>
                    <m:r>
                      <a:rPr lang="en-US" sz="2400" i="1" dirty="0" smtClean="0">
                        <a:effectLst/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dirty="0" smtClean="0">
                        <a:effectLst/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sz="2400" b="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>
                  <a:buNone/>
                </a:pPr>
                <a:r>
                  <a:rPr lang="en-US" sz="24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38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22+</m:t>
                    </m:r>
                    <m:r>
                      <a:rPr lang="hu-HU" sz="2400" b="0" i="1" smtClean="0">
                        <a:latin typeface="Cambria Math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⟹</m:t>
                    </m:r>
                    <m:r>
                      <a:rPr lang="hu-HU" sz="2400" b="0" i="1" smtClean="0">
                        <a:latin typeface="Cambria Math"/>
                        <a:cs typeface="Times New Roman" panose="02020603050405020304" pitchFamily="18" charset="0"/>
                      </a:rPr>
                      <m:t>𝐷𝐶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=38−22=16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cm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endParaRPr lang="en-US" sz="2400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cs typeface="Times New Roman" panose="02020603050405020304" pitchFamily="18" charset="0"/>
                      </a:rPr>
                      <m:t>⟹</m:t>
                    </m:r>
                    <m:r>
                      <a:rPr lang="hu-HU" sz="2400" i="1" smtClean="0">
                        <a:latin typeface="Cambria Math"/>
                        <a:cs typeface="Times New Roman" panose="02020603050405020304" pitchFamily="18" charset="0"/>
                      </a:rPr>
                      <m:t>𝐺</m:t>
                    </m:r>
                    <m:r>
                      <a:rPr lang="hu-HU" sz="2400" i="1">
                        <a:latin typeface="Cambria Math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𝐴𝐵</m:t>
                        </m:r>
                        <m:r>
                          <a:rPr lang="hu-HU" sz="2400" i="1">
                            <a:latin typeface="Cambria Math"/>
                            <a:cs typeface="Times New Roman" panose="02020603050405020304" pitchFamily="18" charset="0"/>
                          </a:rPr>
                          <m:t> − </m:t>
                        </m:r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𝐷𝐶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22−16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 cm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blipFill>
                <a:blip r:embed="rId3"/>
                <a:stretch>
                  <a:fillRect l="-1193" t="-20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Canvas 11"/>
          <p:cNvGrpSpPr>
            <a:grpSpLocks noChangeAspect="1"/>
          </p:cNvGrpSpPr>
          <p:nvPr/>
        </p:nvGrpSpPr>
        <p:grpSpPr>
          <a:xfrm>
            <a:off x="7553880" y="3147845"/>
            <a:ext cx="3603936" cy="2377440"/>
            <a:chOff x="-74704" y="-79220"/>
            <a:chExt cx="2892349" cy="1908020"/>
          </a:xfrm>
        </p:grpSpPr>
        <p:sp>
          <p:nvSpPr>
            <p:cNvPr id="36" name="Rectangle 35"/>
            <p:cNvSpPr/>
            <p:nvPr/>
          </p:nvSpPr>
          <p:spPr>
            <a:xfrm>
              <a:off x="0" y="0"/>
              <a:ext cx="2812415" cy="1828800"/>
            </a:xfrm>
            <a:prstGeom prst="rect">
              <a:avLst/>
            </a:prstGeom>
          </p:spPr>
        </p:sp>
        <p:sp>
          <p:nvSpPr>
            <p:cNvPr id="37" name="Trapezoid 36"/>
            <p:cNvSpPr>
              <a:spLocks noChangeAspect="1"/>
            </p:cNvSpPr>
            <p:nvPr/>
          </p:nvSpPr>
          <p:spPr>
            <a:xfrm>
              <a:off x="209018" y="165502"/>
              <a:ext cx="2343081" cy="1286780"/>
            </a:xfrm>
            <a:prstGeom prst="trapezoid">
              <a:avLst>
                <a:gd name="adj" fmla="val 41479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743987" y="165425"/>
              <a:ext cx="1808112" cy="12867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209018" y="165425"/>
              <a:ext cx="1813474" cy="128672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 Box 1070"/>
            <p:cNvSpPr txBox="1"/>
            <p:nvPr/>
          </p:nvSpPr>
          <p:spPr>
            <a:xfrm>
              <a:off x="148408" y="576369"/>
              <a:ext cx="305434" cy="30543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1" name="Text Box 1070"/>
            <p:cNvSpPr txBox="1"/>
            <p:nvPr/>
          </p:nvSpPr>
          <p:spPr>
            <a:xfrm>
              <a:off x="-74704" y="1313690"/>
              <a:ext cx="305434" cy="30543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2" name="Text Box 1070"/>
            <p:cNvSpPr txBox="1"/>
            <p:nvPr/>
          </p:nvSpPr>
          <p:spPr>
            <a:xfrm>
              <a:off x="2512210" y="1323889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3" name="Text Box 1070"/>
            <p:cNvSpPr txBox="1"/>
            <p:nvPr/>
          </p:nvSpPr>
          <p:spPr>
            <a:xfrm>
              <a:off x="2009753" y="-49849"/>
              <a:ext cx="305434" cy="30543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4" name="Text Box 1070"/>
            <p:cNvSpPr txBox="1"/>
            <p:nvPr/>
          </p:nvSpPr>
          <p:spPr>
            <a:xfrm>
              <a:off x="400275" y="-79220"/>
              <a:ext cx="305434" cy="30543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45" name="Straight Connector 44"/>
            <p:cNvCxnSpPr>
              <a:stCxn id="37" idx="1"/>
              <a:endCxn id="37" idx="3"/>
            </p:cNvCxnSpPr>
            <p:nvPr/>
          </p:nvCxnSpPr>
          <p:spPr>
            <a:xfrm>
              <a:off x="475890" y="808892"/>
              <a:ext cx="180933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 Box 1070"/>
            <p:cNvSpPr txBox="1"/>
            <p:nvPr/>
          </p:nvSpPr>
          <p:spPr>
            <a:xfrm>
              <a:off x="2245081" y="591763"/>
              <a:ext cx="304800" cy="30543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F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7" name="Text Box 1070"/>
            <p:cNvSpPr txBox="1"/>
            <p:nvPr/>
          </p:nvSpPr>
          <p:spPr>
            <a:xfrm>
              <a:off x="997167" y="755816"/>
              <a:ext cx="304800" cy="305436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Text Box 1070"/>
            <p:cNvSpPr txBox="1"/>
            <p:nvPr/>
          </p:nvSpPr>
          <p:spPr>
            <a:xfrm>
              <a:off x="1447010" y="755122"/>
              <a:ext cx="304800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</a:t>
              </a:r>
              <a:endParaRPr lang="en-US" i="1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7F478A54-B606-4C77-9C14-1BEC7A2F21DE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B814FCBA-E0CC-4D97-8AE8-70C4D65020AD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AFDCC50F-2CD5-408D-A7B0-196A88910B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2441E8E9-99C1-4BF1-9CBD-85FFF2FAFAAB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CA5E4C2E-C3E3-4057-87A7-EF7DD3CD9F49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764A3516-EF92-4F96-AA07-EACAA864592B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FE3E6AEA-45D1-42D8-A7E8-A9BA375D6D48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D976CFC0-1C9A-4ACF-935E-9B89064AD1C1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10C47243-B593-4F3A-A758-B43C16B0107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6DEAF4B6-D7AE-4705-B7DE-49D6B176AE8B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xmlns="" id="{8A5B036B-F3C6-4769-8AB1-DA93C3005B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4346BBB0-03FD-41F4-8611-DD8B52ABC93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6C619B26-32E4-4591-BAF6-1DFA3A634F89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xmlns="" id="{E1597E40-908C-4AF3-80A9-42166E475D35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B8E750C8-DCA4-45CC-B60F-A5E9C85A528D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xmlns="" id="{1559813F-BACD-4FC1-BF3A-0C9234958081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E1550E20-1212-452A-AE9C-B168CDB31722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138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Megoldott feladatok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3620" y="1334293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Autofit/>
              </a:bodyPr>
              <a:lstStyle/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1.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alábbi rajzon egy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egyenlő szárú trapéz látható,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∥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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b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8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pontok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CD,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illetve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oldalak felezőpontjai 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átlók metszéspontja.</a:t>
                </a:r>
              </a:p>
              <a:p>
                <a:pPr marL="914400" lvl="0" indent="-457200"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Mutas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trapéz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középvonalának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hossza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6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0" indent="-457200"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Mutassuk ki, hogy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0" smtClean="0">
                            <a:latin typeface="Cambria Math"/>
                          </a:rPr>
                          <m:t>10</m:t>
                        </m:r>
                      </m:e>
                    </m:rad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m</m:t>
                    </m:r>
                    <m:r>
                      <a:rPr lang="hu-HU" sz="2400" b="0" i="0" smtClean="0">
                        <a:latin typeface="Cambria Math"/>
                      </a:rPr>
                      <m:t>.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0" indent="-457200">
                  <a:buFont typeface="+mj-lt"/>
                  <a:buAutoNum type="alphaLcParenR"/>
                </a:pP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Bizonyíts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be,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MNPQ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négyszög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négyzet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</a:p>
              <a:p>
                <a:pPr marL="0" indent="0">
                  <a:buNone/>
                </a:pPr>
                <a:r>
                  <a:rPr lang="ro-RO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F: </a:t>
                </a:r>
                <a:r>
                  <a:rPr lang="ro-RO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egyenl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ő szárú trapéz,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∥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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8 cm,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DC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4 cm</a:t>
                </a:r>
                <a:endParaRPr lang="ro-RO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AM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≡</m:t>
                    </m:r>
                    <m:r>
                      <a:rPr lang="hu-HU" sz="2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BN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≡</m:t>
                    </m:r>
                    <m:r>
                      <a:rPr lang="en-US" sz="2400" b="0" i="1" smtClean="0">
                        <a:latin typeface="Cambria Math"/>
                      </a:rPr>
                      <m:t>𝑁𝐶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DC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CP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/>
                      </a:rPr>
                      <m:t>≡</m:t>
                    </m:r>
                    <m:r>
                      <a:rPr lang="en-US" sz="2400" b="0" i="1" smtClean="0">
                        <a:latin typeface="Cambria Math"/>
                      </a:rPr>
                      <m:t>𝑃𝐷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AD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DQ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≡</m:t>
                    </m:r>
                    <m:r>
                      <a:rPr lang="en-US" sz="2400" b="0" i="1" smtClean="0">
                        <a:latin typeface="Cambria Math"/>
                      </a:rPr>
                      <m:t>𝑄𝐴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QN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trap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éz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özépvonala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AD, N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BC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QN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 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6 m              b)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0">
                            <a:latin typeface="Cambria Math"/>
                          </a:rPr>
                          <m:t>10</m:t>
                        </m:r>
                      </m:e>
                    </m:rad>
                    <m:r>
                      <a:rPr lang="en-US" sz="2400" i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m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  c) 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MNPQ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gyzet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3620" y="1334293"/>
                <a:ext cx="10734675" cy="5381467"/>
              </a:xfrm>
              <a:blipFill>
                <a:blip r:embed="rId3"/>
                <a:stretch>
                  <a:fillRect l="-1193" t="-15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/>
          <p:cNvGrpSpPr/>
          <p:nvPr/>
        </p:nvGrpSpPr>
        <p:grpSpPr>
          <a:xfrm>
            <a:off x="8486895" y="2584335"/>
            <a:ext cx="2852755" cy="1995682"/>
            <a:chOff x="8486895" y="2584335"/>
            <a:chExt cx="2852755" cy="1995682"/>
          </a:xfrm>
        </p:grpSpPr>
        <p:grpSp>
          <p:nvGrpSpPr>
            <p:cNvPr id="47" name="Group 46"/>
            <p:cNvGrpSpPr/>
            <p:nvPr/>
          </p:nvGrpSpPr>
          <p:grpSpPr>
            <a:xfrm>
              <a:off x="8486895" y="2584335"/>
              <a:ext cx="2852755" cy="1995682"/>
              <a:chOff x="8462594" y="2201086"/>
              <a:chExt cx="2852755" cy="1995682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8462594" y="2201086"/>
                <a:ext cx="2852755" cy="1995682"/>
                <a:chOff x="8462594" y="2201086"/>
                <a:chExt cx="2852755" cy="1995682"/>
              </a:xfrm>
            </p:grpSpPr>
            <p:grpSp>
              <p:nvGrpSpPr>
                <p:cNvPr id="22" name="Canvas 11"/>
                <p:cNvGrpSpPr/>
                <p:nvPr/>
              </p:nvGrpSpPr>
              <p:grpSpPr>
                <a:xfrm>
                  <a:off x="8462594" y="2285249"/>
                  <a:ext cx="2852755" cy="1911519"/>
                  <a:chOff x="-40340" y="-82719"/>
                  <a:chExt cx="2852755" cy="1911519"/>
                </a:xfrm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0" y="0"/>
                    <a:ext cx="2812415" cy="1828800"/>
                  </a:xfrm>
                  <a:prstGeom prst="rect">
                    <a:avLst/>
                  </a:prstGeom>
                </p:spPr>
              </p:sp>
              <p:sp>
                <p:nvSpPr>
                  <p:cNvPr id="24" name="Trapezoid 23"/>
                  <p:cNvSpPr/>
                  <p:nvPr/>
                </p:nvSpPr>
                <p:spPr>
                  <a:xfrm>
                    <a:off x="209018" y="165502"/>
                    <a:ext cx="2343081" cy="1286780"/>
                  </a:xfrm>
                  <a:prstGeom prst="trapezoid">
                    <a:avLst>
                      <a:gd name="adj" fmla="val 41479"/>
                    </a:avLst>
                  </a:prstGeom>
                  <a:ln w="19050"/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i="1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cxnSp>
                <p:nvCxnSpPr>
                  <p:cNvPr id="25" name="Straight Connector 24"/>
                  <p:cNvCxnSpPr/>
                  <p:nvPr/>
                </p:nvCxnSpPr>
                <p:spPr>
                  <a:xfrm>
                    <a:off x="743987" y="165425"/>
                    <a:ext cx="1808112" cy="12867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Straight Connector 25"/>
                  <p:cNvCxnSpPr/>
                  <p:nvPr/>
                </p:nvCxnSpPr>
                <p:spPr>
                  <a:xfrm flipV="1">
                    <a:off x="209018" y="165425"/>
                    <a:ext cx="1813474" cy="12867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7" name="Text Box 1070"/>
                  <p:cNvSpPr txBox="1"/>
                  <p:nvPr/>
                </p:nvSpPr>
                <p:spPr>
                  <a:xfrm>
                    <a:off x="1228248" y="267802"/>
                    <a:ext cx="305435" cy="30543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o-RO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O</a:t>
                    </a:r>
                    <a:endParaRPr lang="en-US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8" name="Text Box 1070"/>
                  <p:cNvSpPr txBox="1"/>
                  <p:nvPr/>
                </p:nvSpPr>
                <p:spPr>
                  <a:xfrm>
                    <a:off x="-40340" y="1273349"/>
                    <a:ext cx="305435" cy="30543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o-RO" i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A</a:t>
                    </a:r>
                    <a:endParaRPr lang="en-US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29" name="Text Box 1070"/>
                  <p:cNvSpPr txBox="1"/>
                  <p:nvPr/>
                </p:nvSpPr>
                <p:spPr>
                  <a:xfrm>
                    <a:off x="2484886" y="1283548"/>
                    <a:ext cx="305435" cy="30543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o-RO" i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B</a:t>
                    </a:r>
                    <a:endParaRPr lang="en-US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0" name="Text Box 1070"/>
                  <p:cNvSpPr txBox="1"/>
                  <p:nvPr/>
                </p:nvSpPr>
                <p:spPr>
                  <a:xfrm>
                    <a:off x="1979870" y="-82719"/>
                    <a:ext cx="305435" cy="30543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o-RO" i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C</a:t>
                    </a:r>
                    <a:endParaRPr lang="en-US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  <p:sp>
                <p:nvSpPr>
                  <p:cNvPr id="31" name="Text Box 1070"/>
                  <p:cNvSpPr txBox="1"/>
                  <p:nvPr/>
                </p:nvSpPr>
                <p:spPr>
                  <a:xfrm>
                    <a:off x="474981" y="-70255"/>
                    <a:ext cx="305435" cy="305435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o-RO" i="1" kern="1200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D</a:t>
                    </a:r>
                    <a:endParaRPr lang="en-US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  <p:sp>
              <p:nvSpPr>
                <p:cNvPr id="35" name="Text Box 1070"/>
                <p:cNvSpPr txBox="1"/>
                <p:nvPr/>
              </p:nvSpPr>
              <p:spPr>
                <a:xfrm>
                  <a:off x="8685058" y="2943354"/>
                  <a:ext cx="305435" cy="3054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Q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6" name="Text Box 1070"/>
                <p:cNvSpPr txBox="1"/>
                <p:nvPr/>
              </p:nvSpPr>
              <p:spPr>
                <a:xfrm>
                  <a:off x="10753408" y="2927440"/>
                  <a:ext cx="305435" cy="3054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N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7" name="Text Box 1070"/>
                <p:cNvSpPr txBox="1"/>
                <p:nvPr/>
              </p:nvSpPr>
              <p:spPr>
                <a:xfrm>
                  <a:off x="9657957" y="2201086"/>
                  <a:ext cx="305435" cy="3054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P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38" name="Text Box 1070"/>
                <p:cNvSpPr txBox="1"/>
                <p:nvPr/>
              </p:nvSpPr>
              <p:spPr>
                <a:xfrm>
                  <a:off x="9732935" y="3779774"/>
                  <a:ext cx="305435" cy="3054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M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grpSp>
            <p:nvGrpSpPr>
              <p:cNvPr id="45" name="Group 44"/>
              <p:cNvGrpSpPr/>
              <p:nvPr/>
            </p:nvGrpSpPr>
            <p:grpSpPr>
              <a:xfrm>
                <a:off x="8978824" y="3176860"/>
                <a:ext cx="1809337" cy="693129"/>
                <a:chOff x="8978824" y="3176860"/>
                <a:chExt cx="1809337" cy="693129"/>
              </a:xfrm>
            </p:grpSpPr>
            <p:cxnSp>
              <p:nvCxnSpPr>
                <p:cNvPr id="32" name="Straight Connector 31"/>
                <p:cNvCxnSpPr>
                  <a:stCxn id="24" idx="1"/>
                  <a:endCxn id="24" idx="3"/>
                </p:cNvCxnSpPr>
                <p:nvPr/>
              </p:nvCxnSpPr>
              <p:spPr>
                <a:xfrm>
                  <a:off x="8978824" y="3176860"/>
                  <a:ext cx="1809337" cy="0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Flowchart: Connector 38"/>
                <p:cNvSpPr/>
                <p:nvPr/>
              </p:nvSpPr>
              <p:spPr>
                <a:xfrm>
                  <a:off x="9866093" y="3778549"/>
                  <a:ext cx="91440" cy="91440"/>
                </a:xfrm>
                <a:prstGeom prst="flowChartConnector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i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</p:grpSp>
        <p:sp>
          <p:nvSpPr>
            <p:cNvPr id="41" name="Flowchart: Connector 40"/>
            <p:cNvSpPr/>
            <p:nvPr/>
          </p:nvSpPr>
          <p:spPr>
            <a:xfrm>
              <a:off x="9867983" y="2861922"/>
              <a:ext cx="91440" cy="9144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001A64A-436C-4342-997F-D52A0F3D250C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4F9F7536-EA4E-49D6-B77A-BDD0EEFED392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0A7D1306-B39C-476F-80B0-2DD1E12178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F3E7A267-2744-499E-8776-46799349C562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4D41034-B55D-4AA7-8096-8C92EE5D49E8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C38E41CF-E16E-4934-9ADA-29D5AE21EF8D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6F1A346B-F467-4B24-87DE-A8BD5D4DC342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17C4EF73-B1C1-48AB-8EEF-08F214397523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E0C039D6-E661-490A-AAAE-D72931971AB1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C219D25C-0B49-44AB-BA04-A5181C2E045C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xmlns="" id="{397A9FA8-7E39-4362-9608-484348C7F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8844C562-5D93-4FFE-9EC1-1F2C8F9695BC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B6E6580E-B08C-4EE5-A9A5-C7F0CF71B0DB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AE98E6AF-671E-4AC2-A917-BB14867D0C16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CF4E9C02-D4D5-4EBF-8B56-9E1453DD2AF4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BDB2759E-6D01-4373-A4CB-A9840A7F3213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82092AAB-D722-47B8-A348-3B4F9E3D3944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940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Megoldás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72929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lvl="0" indent="0" algn="just">
                  <a:lnSpc>
                    <a:spcPct val="100000"/>
                  </a:lnSpc>
                  <a:buNone/>
                </a:pP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QN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középvonal, ezért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AB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CD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  <m:r>
                          <m:rPr>
                            <m:nor/>
                          </m:rPr>
                          <a:rPr lang="hu-HU" sz="2400" b="0" i="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hu-HU" sz="2400" b="0" i="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hu-HU" sz="240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}"/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𝐵𝐶𝐷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egyenl</m:t>
                              </m:r>
                              <m:r>
                                <a:rPr lang="hu-HU" sz="2400" b="0" i="0" smtClean="0">
                                  <a:latin typeface="Cambria Math"/>
                                </a:rPr>
                                <m:t>ő 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/>
                                </a:rPr>
                                <m:t>sz</m:t>
                              </m:r>
                              <m:r>
                                <a:rPr lang="hu-HU" sz="2400" b="0" i="0" smtClean="0">
                                  <a:latin typeface="Cambria Math"/>
                                </a:rPr>
                                <m:t>á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/>
                                </a:rPr>
                                <m:t>r</m:t>
                              </m:r>
                              <m:r>
                                <a:rPr lang="hu-HU" sz="2400" b="0" i="0" smtClean="0">
                                  <a:latin typeface="Cambria Math"/>
                                </a:rPr>
                                <m:t>ú 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/>
                                </a:rPr>
                                <m:t>trap</m:t>
                              </m:r>
                              <m:r>
                                <a:rPr lang="hu-HU" sz="2400" b="0" i="0" smtClean="0">
                                  <a:latin typeface="Cambria Math"/>
                                </a:rPr>
                                <m:t>é</m:t>
                              </m:r>
                              <m:r>
                                <m:rPr>
                                  <m:sty m:val="p"/>
                                </m:rPr>
                                <a:rPr lang="hu-HU" sz="2400" b="0" i="0" smtClean="0">
                                  <a:latin typeface="Cambria Math"/>
                                </a:rPr>
                                <m:t>z</m:t>
                              </m:r>
                            </m:e>
                          </m:mr>
                          <m:mr>
                            <m:e>
                              <m:r>
                                <a:rPr lang="hu-HU" sz="2400" b="0" i="1" dirty="0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hu-HU" sz="2400" b="0" i="1" dirty="0" smtClean="0">
                                  <a:latin typeface="Cambria Math"/>
                                </a:rPr>
                                <m:t>𝐷𝐵</m:t>
                              </m:r>
                              <m:r>
                                <a:rPr lang="hu-HU" sz="2400" b="0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hu-HU" sz="2400" dirty="0">
                                  <a:latin typeface="Cambria" panose="02040503050406030204" pitchFamily="18" charset="0"/>
                                  <a:ea typeface="Cambria" panose="02040503050406030204" pitchFamily="18" charset="0"/>
                                  <a:sym typeface="Symbol"/>
                                </a:rPr>
                                <m:t> </m:t>
                              </m:r>
                              <m:r>
                                <a:rPr lang="hu-HU" sz="2400" b="0" i="1" dirty="0" smtClean="0">
                                  <a:latin typeface="Cambria Math"/>
                                  <a:sym typeface="Symbol"/>
                                </a:rPr>
                                <m:t>𝐴𝐶</m:t>
                              </m:r>
                              <m:r>
                                <a:rPr lang="hu-HU" sz="2400" b="0" i="1" dirty="0" smtClean="0">
                                  <a:latin typeface="Cambria Math"/>
                                  <a:sym typeface="Symbol"/>
                                </a:rPr>
                                <m:t> é</m:t>
                              </m:r>
                              <m:r>
                                <a:rPr lang="hu-HU" sz="2400" b="0" i="1" dirty="0" smtClean="0">
                                  <a:latin typeface="Cambria Math"/>
                                  <a:sym typeface="Symbol"/>
                                </a:rPr>
                                <m:t>𝑠</m:t>
                              </m:r>
                              <m:r>
                                <a:rPr lang="hu-HU" sz="2400" b="0" i="1" dirty="0" smtClean="0">
                                  <a:latin typeface="Cambria Math"/>
                                  <a:sym typeface="Symbol"/>
                                </a:rPr>
                                <m:t> </m:t>
                              </m:r>
                              <m:r>
                                <a:rPr lang="ro-RO" sz="2400" b="0" i="1" dirty="0" smtClean="0">
                                  <a:latin typeface="Cambria Math"/>
                                  <a:sym typeface="Symbol"/>
                                </a:rPr>
                                <m:t>𝐴</m:t>
                              </m:r>
                              <m:r>
                                <a:rPr lang="hu-HU" sz="2400" b="0" i="1" dirty="0" smtClean="0">
                                  <a:latin typeface="Cambria Math"/>
                                  <a:sym typeface="Symbol"/>
                                </a:rPr>
                                <m:t>𝐶</m:t>
                              </m:r>
                              <m:r>
                                <a:rPr lang="hu-HU" sz="2400" b="0" i="1" dirty="0" smtClean="0">
                                  <a:latin typeface="Cambria Math"/>
                                  <a:ea typeface="Cambria Math"/>
                                  <a:sym typeface="Symbol"/>
                                </a:rPr>
                                <m:t>∩</m:t>
                              </m:r>
                              <m:r>
                                <a:rPr lang="hu-HU" sz="2400" b="0" i="1" dirty="0" smtClean="0">
                                  <a:latin typeface="Cambria Math"/>
                                  <a:sym typeface="Symbol"/>
                                </a:rPr>
                                <m:t>𝐴𝐵</m:t>
                              </m:r>
                              <m:r>
                                <a:rPr lang="ro-RO" sz="2400" b="0" i="1" dirty="0" smtClean="0">
                                  <a:latin typeface="Cambria Math"/>
                                  <a:sym typeface="Symbol"/>
                                </a:rPr>
                                <m:t>=</m:t>
                              </m:r>
                              <m:r>
                                <a:rPr lang="en-US" sz="2400" b="0" i="1" dirty="0" smtClean="0">
                                  <a:latin typeface="Cambria Math"/>
                                  <a:sym typeface="Symbol"/>
                                </a:rPr>
                                <m:t>{</m:t>
                              </m:r>
                              <m:r>
                                <a:rPr lang="en-US" sz="2400" b="0" i="1" dirty="0" smtClean="0">
                                  <a:latin typeface="Cambria Math"/>
                                  <a:sym typeface="Symbol"/>
                                </a:rPr>
                                <m:t>𝑂</m:t>
                              </m:r>
                              <m:r>
                                <a:rPr lang="en-US" sz="2400" b="0" i="1" dirty="0" smtClean="0">
                                  <a:latin typeface="Cambria Math"/>
                                  <a:sym typeface="Symbol"/>
                                </a:rPr>
                                <m:t>}</m:t>
                              </m:r>
                            </m:e>
                          </m:mr>
                        </m:m>
                      </m:e>
                    </m:d>
                    <m:r>
                      <a:rPr lang="hu-HU" sz="2400" b="0" i="1" dirty="0" smtClean="0">
                        <a:latin typeface="Cambria Math"/>
                        <a:sym typeface="Symbol"/>
                      </a:rPr>
                      <m:t>⟹</m:t>
                    </m:r>
                  </m:oMath>
                </a14:m>
                <a:endParaRPr lang="en-US" sz="2400" b="0" i="1" dirty="0">
                  <a:latin typeface="Cambria" panose="02040503050406030204" pitchFamily="18" charset="0"/>
                  <a:ea typeface="Cambria" panose="02040503050406030204" pitchFamily="18" charset="0"/>
                  <a:sym typeface="Symbol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b="0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sym typeface="Symbol"/>
                          </a:rPr>
                          <m:t>𝐴𝑂𝐵</m:t>
                        </m:r>
                      </m:e>
                      <m:sub>
                        <m:r>
                          <a:rPr lang="hu-HU" sz="2400" b="0" i="1" dirty="0" smtClean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  <a:ea typeface="Cambria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90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𝐴𝑂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𝑂𝐵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 smtClean="0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   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/>
                    <a:ea typeface="Cambria"/>
                  </a:rPr>
                  <a:t>∣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 smtClean="0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⟹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AO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Hasonl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óan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hu-HU" sz="2400" b="0" i="1" dirty="0" smtClean="0">
                            <a:latin typeface="Cambria Math"/>
                            <a:sym typeface="Symbol"/>
                          </a:rPr>
                          <m:t>𝐶</m:t>
                        </m:r>
                        <m:r>
                          <a:rPr lang="en-US" sz="2400" i="1" dirty="0">
                            <a:latin typeface="Cambria Math"/>
                            <a:sym typeface="Symbol"/>
                          </a:rPr>
                          <m:t>𝑂</m:t>
                        </m:r>
                        <m:r>
                          <a:rPr lang="hu-HU" sz="2400" b="0" i="1" dirty="0" smtClean="0">
                            <a:latin typeface="Cambria Math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hu-HU" sz="2400" i="1" dirty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90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𝑂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hu-HU" sz="2400" i="1">
                        <a:latin typeface="Cambria Math"/>
                        <a:ea typeface="Cambria Math"/>
                      </a:rPr>
                      <m:t>𝑂𝐷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 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/>
                    <a:ea typeface="Cambria"/>
                  </a:rPr>
                  <a:t>∣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𝑎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DO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hu-HU" sz="2400" i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sym typeface="Symbol"/>
                          </a:rPr>
                          <m:t>𝐴𝑂</m:t>
                        </m:r>
                        <m:r>
                          <a:rPr lang="hu-HU" sz="2400" b="0" i="1" dirty="0" smtClean="0">
                            <a:latin typeface="Cambria Math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hu-HU" sz="2400" i="1" dirty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90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°</m:t>
                    </m:r>
                    <m:groupChr>
                      <m:groupChrPr>
                        <m:chr m:val="⇒"/>
                        <m:vertJc m:val="bot"/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𝑃</m:t>
                        </m:r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.</m:t>
                        </m:r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𝑡</m:t>
                        </m:r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.</m:t>
                        </m:r>
                      </m:e>
                    </m:groupChr>
                    <m:sSup>
                      <m:sSupPr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𝐴𝑂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𝐷𝑂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(4</m:t>
                        </m:r>
                        <m:rad>
                          <m:radPr>
                            <m:degHide m:val="on"/>
                            <m:ctrlPr>
                              <a:rPr lang="en-US" sz="2400" b="0" i="1" dirty="0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dirty="0" smtClean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2)</m:t>
                            </m:r>
                          </m:e>
                        </m:rad>
                      </m:e>
                      <m:sup>
                        <m:r>
                          <a:rPr lang="en-US" sz="2400" b="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400" i="1" dirty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 dirty="0">
                                <a:latin typeface="Cambria Math"/>
                                <a:ea typeface="Cambria" panose="02040503050406030204" pitchFamily="18" charset="0"/>
                                <a:cs typeface="Times New Roman" panose="02020603050405020304" pitchFamily="18" charset="0"/>
                              </a:rPr>
                              <m:t>2)</m:t>
                            </m:r>
                          </m:e>
                        </m:rad>
                      </m:e>
                      <m:sup>
                        <m: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32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72929"/>
                <a:ext cx="10734675" cy="5381467"/>
              </a:xfrm>
              <a:blipFill>
                <a:blip r:embed="rId2"/>
                <a:stretch>
                  <a:fillRect l="-1193" t="-1133" r="-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Group 33"/>
          <p:cNvGrpSpPr/>
          <p:nvPr/>
        </p:nvGrpSpPr>
        <p:grpSpPr>
          <a:xfrm>
            <a:off x="8264238" y="1307882"/>
            <a:ext cx="2879649" cy="2022576"/>
            <a:chOff x="8435700" y="2174192"/>
            <a:chExt cx="2879649" cy="2022576"/>
          </a:xfrm>
        </p:grpSpPr>
        <p:grpSp>
          <p:nvGrpSpPr>
            <p:cNvPr id="35" name="Group 34"/>
            <p:cNvGrpSpPr/>
            <p:nvPr/>
          </p:nvGrpSpPr>
          <p:grpSpPr>
            <a:xfrm>
              <a:off x="8435700" y="2174192"/>
              <a:ext cx="2879649" cy="2022576"/>
              <a:chOff x="8435700" y="2174192"/>
              <a:chExt cx="2879649" cy="2022576"/>
            </a:xfrm>
          </p:grpSpPr>
          <p:grpSp>
            <p:nvGrpSpPr>
              <p:cNvPr id="40" name="Canvas 11"/>
              <p:cNvGrpSpPr/>
              <p:nvPr/>
            </p:nvGrpSpPr>
            <p:grpSpPr>
              <a:xfrm>
                <a:off x="8435700" y="2285249"/>
                <a:ext cx="2879649" cy="1911519"/>
                <a:chOff x="-67234" y="-82719"/>
                <a:chExt cx="2879649" cy="1911519"/>
              </a:xfrm>
            </p:grpSpPr>
            <p:sp>
              <p:nvSpPr>
                <p:cNvPr id="45" name="Rectangle 44"/>
                <p:cNvSpPr/>
                <p:nvPr/>
              </p:nvSpPr>
              <p:spPr>
                <a:xfrm>
                  <a:off x="0" y="0"/>
                  <a:ext cx="2812415" cy="1828800"/>
                </a:xfrm>
                <a:prstGeom prst="rect">
                  <a:avLst/>
                </a:prstGeom>
              </p:spPr>
            </p:sp>
            <p:sp>
              <p:nvSpPr>
                <p:cNvPr id="46" name="Trapezoid 45"/>
                <p:cNvSpPr/>
                <p:nvPr/>
              </p:nvSpPr>
              <p:spPr>
                <a:xfrm>
                  <a:off x="209018" y="165502"/>
                  <a:ext cx="2343081" cy="1286780"/>
                </a:xfrm>
                <a:prstGeom prst="trapezoid">
                  <a:avLst>
                    <a:gd name="adj" fmla="val 41479"/>
                  </a:avLst>
                </a:prstGeom>
                <a:ln w="190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i="1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743987" y="165425"/>
                  <a:ext cx="1808112" cy="128672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209018" y="165425"/>
                  <a:ext cx="1813474" cy="128672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Text Box 1070"/>
                <p:cNvSpPr txBox="1"/>
                <p:nvPr/>
              </p:nvSpPr>
              <p:spPr>
                <a:xfrm>
                  <a:off x="1241695" y="254355"/>
                  <a:ext cx="305435" cy="3054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O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0" name="Text Box 1070"/>
                <p:cNvSpPr txBox="1"/>
                <p:nvPr/>
              </p:nvSpPr>
              <p:spPr>
                <a:xfrm>
                  <a:off x="-67234" y="1259902"/>
                  <a:ext cx="305435" cy="3054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kern="120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A</a:t>
                  </a:r>
                  <a:endParaRPr lang="en-US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1" name="Text Box 1070"/>
                <p:cNvSpPr txBox="1"/>
                <p:nvPr/>
              </p:nvSpPr>
              <p:spPr>
                <a:xfrm>
                  <a:off x="2498333" y="1243207"/>
                  <a:ext cx="305435" cy="3054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kern="12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2" name="Text Box 1070"/>
                <p:cNvSpPr txBox="1"/>
                <p:nvPr/>
              </p:nvSpPr>
              <p:spPr>
                <a:xfrm>
                  <a:off x="1979870" y="-82719"/>
                  <a:ext cx="305435" cy="3054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kern="120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C</a:t>
                  </a:r>
                  <a:endParaRPr lang="en-US" i="1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  <p:sp>
              <p:nvSpPr>
                <p:cNvPr id="53" name="Text Box 1070"/>
                <p:cNvSpPr txBox="1"/>
                <p:nvPr/>
              </p:nvSpPr>
              <p:spPr>
                <a:xfrm>
                  <a:off x="448087" y="-43361"/>
                  <a:ext cx="305435" cy="30543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kern="1200" dirty="0">
                      <a:solidFill>
                        <a:srgbClr val="00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</a:t>
                  </a:r>
                  <a:endParaRPr lang="en-US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p:grpSp>
          <p:sp>
            <p:nvSpPr>
              <p:cNvPr id="41" name="Text Box 1070"/>
              <p:cNvSpPr txBox="1"/>
              <p:nvPr/>
            </p:nvSpPr>
            <p:spPr>
              <a:xfrm>
                <a:off x="8698505" y="2956801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2" name="Text Box 1070"/>
              <p:cNvSpPr txBox="1"/>
              <p:nvPr/>
            </p:nvSpPr>
            <p:spPr>
              <a:xfrm>
                <a:off x="10753408" y="2927440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3" name="Text Box 1070"/>
              <p:cNvSpPr txBox="1"/>
              <p:nvPr/>
            </p:nvSpPr>
            <p:spPr>
              <a:xfrm>
                <a:off x="9711745" y="2174192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44" name="Text Box 1070"/>
              <p:cNvSpPr txBox="1"/>
              <p:nvPr/>
            </p:nvSpPr>
            <p:spPr>
              <a:xfrm>
                <a:off x="9732935" y="3806668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8978824" y="2490029"/>
              <a:ext cx="1809337" cy="1379960"/>
              <a:chOff x="8978824" y="2490029"/>
              <a:chExt cx="1809337" cy="1379960"/>
            </a:xfrm>
          </p:grpSpPr>
          <p:cxnSp>
            <p:nvCxnSpPr>
              <p:cNvPr id="37" name="Straight Connector 36"/>
              <p:cNvCxnSpPr>
                <a:stCxn id="46" idx="1"/>
                <a:endCxn id="46" idx="3"/>
              </p:cNvCxnSpPr>
              <p:nvPr/>
            </p:nvCxnSpPr>
            <p:spPr>
              <a:xfrm>
                <a:off x="8978824" y="3176860"/>
                <a:ext cx="1809337" cy="0"/>
              </a:xfrm>
              <a:prstGeom prst="line">
                <a:avLst/>
              </a:prstGeom>
              <a:ln w="19050">
                <a:prstDash val="dash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8" name="Flowchart: Connector 37"/>
              <p:cNvSpPr/>
              <p:nvPr/>
            </p:nvSpPr>
            <p:spPr>
              <a:xfrm>
                <a:off x="9866094" y="3778549"/>
                <a:ext cx="58967" cy="9144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9" name="Flowchart: Connector 38"/>
              <p:cNvSpPr/>
              <p:nvPr/>
            </p:nvSpPr>
            <p:spPr>
              <a:xfrm>
                <a:off x="9838379" y="2490029"/>
                <a:ext cx="58967" cy="91440"/>
              </a:xfrm>
              <a:prstGeom prst="flowChartConnector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i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8600412" y="3320011"/>
            <a:ext cx="2871002" cy="1885608"/>
            <a:chOff x="8548952" y="4051218"/>
            <a:chExt cx="2871002" cy="1885608"/>
          </a:xfrm>
        </p:grpSpPr>
        <p:grpSp>
          <p:nvGrpSpPr>
            <p:cNvPr id="60" name="Canvas 11"/>
            <p:cNvGrpSpPr/>
            <p:nvPr/>
          </p:nvGrpSpPr>
          <p:grpSpPr>
            <a:xfrm>
              <a:off x="8548952" y="4051218"/>
              <a:ext cx="2871002" cy="1885608"/>
              <a:chOff x="-53787" y="-56808"/>
              <a:chExt cx="2871002" cy="1885608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0" y="0"/>
                <a:ext cx="2812415" cy="1828800"/>
              </a:xfrm>
              <a:prstGeom prst="rect">
                <a:avLst/>
              </a:prstGeom>
            </p:spPr>
          </p:sp>
          <p:sp>
            <p:nvSpPr>
              <p:cNvPr id="66" name="Trapezoid 65"/>
              <p:cNvSpPr/>
              <p:nvPr/>
            </p:nvSpPr>
            <p:spPr>
              <a:xfrm>
                <a:off x="209018" y="165502"/>
                <a:ext cx="2343081" cy="1286780"/>
              </a:xfrm>
              <a:prstGeom prst="trapezoid">
                <a:avLst>
                  <a:gd name="adj" fmla="val 41479"/>
                </a:avLst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i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>
                <a:off x="743987" y="165425"/>
                <a:ext cx="1808112" cy="128672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209018" y="165425"/>
                <a:ext cx="1813474" cy="1286722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9" name="Text Box 1070"/>
              <p:cNvSpPr txBox="1"/>
              <p:nvPr/>
            </p:nvSpPr>
            <p:spPr>
              <a:xfrm>
                <a:off x="1227841" y="227923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O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0" name="Text Box 1070"/>
              <p:cNvSpPr txBox="1"/>
              <p:nvPr/>
            </p:nvSpPr>
            <p:spPr>
              <a:xfrm>
                <a:off x="-53787" y="1273349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1" name="Text Box 1070"/>
              <p:cNvSpPr txBox="1"/>
              <p:nvPr/>
            </p:nvSpPr>
            <p:spPr>
              <a:xfrm>
                <a:off x="2511780" y="1270101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2" name="Text Box 1070"/>
              <p:cNvSpPr txBox="1"/>
              <p:nvPr/>
            </p:nvSpPr>
            <p:spPr>
              <a:xfrm>
                <a:off x="1979870" y="-55825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73" name="Text Box 1070"/>
              <p:cNvSpPr txBox="1"/>
              <p:nvPr/>
            </p:nvSpPr>
            <p:spPr>
              <a:xfrm>
                <a:off x="461534" y="-56808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kern="12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endParaRPr lang="en-US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cxnSp>
          <p:nvCxnSpPr>
            <p:cNvPr id="75" name="Straight Connector 74"/>
            <p:cNvCxnSpPr/>
            <p:nvPr/>
          </p:nvCxnSpPr>
          <p:spPr>
            <a:xfrm flipV="1">
              <a:off x="9755633" y="4646454"/>
              <a:ext cx="118872" cy="914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9755633" y="4727561"/>
              <a:ext cx="91440" cy="9144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A3998E74-02C5-4D61-A358-EC8E18E7477F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6E6C7ADF-456F-455D-A236-8E6EFFF24CC1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A0D85DF9-D53C-4825-97F0-9D8AA17DC0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E070A574-13E8-4C3C-839A-487104413B85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DB44AA22-25FB-43B6-93B5-21E6D7E1BBD8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11A2378C-6ED5-4538-BE01-A3E10CDEFC5C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4A92D92F-947C-4047-ABDF-8B667636DA75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4117AEC7-89D4-47BE-8264-30602EC7B9AD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1904DDB2-0694-41AA-BEFE-7D10A534C058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8B27E3C7-6206-4E34-892B-0A521EA040D8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xmlns="" id="{7182302F-40B4-42DA-B267-D153FD4F45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E9B1FDB1-CF5D-406F-A01A-72FCF15FAAD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028E17E1-7A8B-44C4-9661-9BE42413BE12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809BD740-8B99-484D-9931-B47C46D78C90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973A03F2-BA6C-4FBC-A6D3-6C894BF6CA7B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xmlns="" id="{070C12DF-CE08-4EEA-AB31-28691098543F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xmlns="" id="{C53E82F9-E67D-44C4-9016-D59089E3006D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632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Megoldás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99823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lvl="0" indent="0" algn="just"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sym typeface="Symbol"/>
                          </a:rPr>
                          <m:t>𝐴𝐵</m:t>
                        </m:r>
                        <m:r>
                          <a:rPr lang="en-US" sz="2400" b="0" i="1" dirty="0" smtClean="0">
                            <a:latin typeface="Cambria Math"/>
                            <a:sym typeface="Symbol"/>
                          </a:rPr>
                          <m:t>𝐶</m:t>
                        </m:r>
                      </m:e>
                      <m:sub>
                        <m:r>
                          <a:rPr lang="hu-HU" sz="2400" i="1" dirty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-ben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AM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 </m:t>
                    </m:r>
                    <m:r>
                      <a:rPr lang="en-US" sz="2400" i="0">
                        <a:latin typeface="Cambria Math"/>
                      </a:rPr>
                      <m:t>≡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N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BN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 </m:t>
                    </m:r>
                    <m:r>
                      <a:rPr lang="en-US" sz="2400" i="0">
                        <a:latin typeface="Cambria Math"/>
                      </a:rPr>
                      <m:t>≡</m:t>
                    </m:r>
                    <m:r>
                      <a:rPr lang="en-US" sz="2400" i="1">
                        <a:latin typeface="Cambria Math"/>
                      </a:rPr>
                      <m:t>𝑁𝐶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⟹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középvonal ⟹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MN </a:t>
                </a:r>
                <a:r>
                  <a:rPr lang="hu-HU" sz="2400" dirty="0">
                    <a:latin typeface="Cambria"/>
                    <a:ea typeface="Cambria"/>
                  </a:rPr>
                  <a:t>∥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 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(1)</a:t>
                </a:r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 smtClean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sym typeface="Symbol"/>
                          </a:rPr>
                          <m:t>𝐴𝐶</m:t>
                        </m:r>
                        <m:r>
                          <a:rPr lang="hu-HU" sz="2400" b="0" i="1" dirty="0" smtClean="0">
                            <a:latin typeface="Cambria Math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hu-HU" sz="2400" i="1" dirty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-ben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≡</m:t>
                    </m:r>
                    <m:r>
                      <a:rPr lang="hu-HU" sz="2400" b="0" i="1" smtClean="0">
                        <a:latin typeface="Cambria Math"/>
                      </a:rPr>
                      <m:t>𝑃𝐷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AD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DQ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 </m:t>
                    </m:r>
                    <m:r>
                      <a:rPr lang="en-US" sz="2400" i="0">
                        <a:latin typeface="Cambria Math"/>
                      </a:rPr>
                      <m:t>≡</m:t>
                    </m:r>
                    <m:r>
                      <a:rPr lang="hu-HU" sz="2400" b="0" i="1" smtClean="0">
                        <a:latin typeface="Cambria Math"/>
                      </a:rPr>
                      <m:t>𝑄𝐴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⟹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PQ középvonal ⟹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PQ </a:t>
                </a:r>
                <a:r>
                  <a:rPr lang="hu-HU" sz="2400" dirty="0">
                    <a:latin typeface="Cambria"/>
                    <a:ea typeface="Cambria"/>
                  </a:rPr>
                  <a:t>∥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cs typeface="Times New Roman" panose="02020603050405020304" pitchFamily="18" charset="0"/>
                      </a:rPr>
                      <m:t>𝑃</m:t>
                    </m:r>
                    <m:r>
                      <a:rPr lang="hu-HU" sz="2400" b="0" i="1" dirty="0" smtClean="0">
                        <a:latin typeface="Cambria Math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(2)</a:t>
                </a:r>
              </a:p>
              <a:p>
                <a:pPr marL="457200" lvl="0" indent="-457200" algn="just">
                  <a:buAutoNum type="arabicParenBoth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(2)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⟹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MN </a:t>
                </a:r>
                <a:r>
                  <a:rPr lang="hu-HU" sz="2400" dirty="0">
                    <a:latin typeface="Cambria"/>
                    <a:ea typeface="Cambria"/>
                  </a:rPr>
                  <a:t>∥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PQ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400" i="0">
                        <a:latin typeface="Cambria Math"/>
                      </a:rPr>
                      <m:t>≡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𝑃𝑄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⟹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MNPQ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paralelogramma</a:t>
                </a:r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sym typeface="Symbol"/>
                          </a:rPr>
                          <m:t>𝐴</m:t>
                        </m:r>
                        <m:r>
                          <a:rPr lang="hu-HU" sz="2400" b="0" i="1" dirty="0" smtClean="0">
                            <a:latin typeface="Cambria Math"/>
                            <a:sym typeface="Symbol"/>
                          </a:rPr>
                          <m:t>𝐵</m:t>
                        </m:r>
                        <m:r>
                          <a:rPr lang="hu-HU" sz="2400" i="1" dirty="0">
                            <a:latin typeface="Cambria Math"/>
                            <a:sym typeface="Symbol"/>
                          </a:rPr>
                          <m:t>𝐷</m:t>
                        </m:r>
                      </m:e>
                      <m:sub>
                        <m:r>
                          <a:rPr lang="hu-HU" sz="2400" i="1" dirty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-ben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AM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</a:rPr>
                      <m:t>≡</m:t>
                    </m:r>
                    <m:r>
                      <a:rPr lang="hu-HU" sz="2400" b="0" i="1" smtClean="0">
                        <a:latin typeface="Cambria Math"/>
                      </a:rPr>
                      <m:t>𝑀𝐵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Q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AD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DQ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≡</m:t>
                    </m:r>
                    <m:r>
                      <a:rPr lang="hu-HU" sz="2400" i="1">
                        <a:latin typeface="Cambria Math"/>
                      </a:rPr>
                      <m:t>𝑄𝐴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 algn="just"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⟹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MQ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középvonal ⟹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MQ</a:t>
                </a:r>
                <a:r>
                  <a:rPr lang="hu-HU" sz="2400" dirty="0">
                    <a:latin typeface="Cambria"/>
                    <a:ea typeface="Cambria"/>
                  </a:rPr>
                  <a:t> ∥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BD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hu-HU" sz="2400" b="0" i="0" dirty="0" smtClean="0">
                        <a:latin typeface="Cambria Math"/>
                        <a:cs typeface="Times New Roman" panose="02020603050405020304" pitchFamily="18" charset="0"/>
                      </a:rPr>
                      <m:t>M</m:t>
                    </m:r>
                    <m:r>
                      <a:rPr lang="hu-HU" sz="2400" i="1" dirty="0">
                        <a:latin typeface="Cambria Math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400" b="0" i="1" smtClean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BD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(3)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Mivel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egyenlő szárú trapéz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 </a:t>
                </a:r>
                <a14:m>
                  <m:oMath xmlns:m="http://schemas.openxmlformats.org/officeDocument/2006/math">
                    <m:r>
                      <a:rPr lang="hu-HU" sz="2400" i="1" dirty="0" smtClean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BD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</a:rPr>
                      <m:t>𝐷𝐵</m:t>
                    </m:r>
                    <m:r>
                      <a:rPr lang="hu-HU" sz="2400" b="0" i="1" dirty="0" smtClean="0">
                        <a:latin typeface="Cambria Math"/>
                      </a:rPr>
                      <m:t> </m:t>
                    </m:r>
                    <m:r>
                      <a:rPr lang="hu-HU" sz="2400" i="1" dirty="0">
                        <a:latin typeface="Cambria Math"/>
                        <a:sym typeface="Symbol"/>
                      </a:rPr>
                      <m:t></m:t>
                    </m:r>
                    <m:r>
                      <a:rPr lang="hu-HU" sz="2400" b="0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hu-HU" sz="2400" i="1" dirty="0">
                        <a:latin typeface="Cambria Math"/>
                        <a:sym typeface="Symbol"/>
                      </a:rPr>
                      <m:t>𝐴𝐶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(4)</a:t>
                </a:r>
              </a:p>
              <a:p>
                <a:pPr marL="0" lvl="0" indent="0" algn="just">
                  <a:buNone/>
                </a:pP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(1), (3) és (4)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300" i="1">
                        <a:latin typeface="Cambria Math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3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300" i="1" dirty="0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AC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3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hu-HU" sz="2300" i="1">
                            <a:latin typeface="Cambria" panose="02040503050406030204" pitchFamily="18" charset="0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BD</m:t>
                        </m:r>
                      </m:num>
                      <m:den>
                        <m:r>
                          <a:rPr lang="en-US" sz="2300" i="1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hu-HU" sz="23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300" i="1" dirty="0">
                        <a:latin typeface="Cambria Math"/>
                        <a:cs typeface="Times New Roman" panose="02020603050405020304" pitchFamily="18" charset="0"/>
                      </a:rPr>
                      <m:t>𝑀𝑄</m:t>
                    </m:r>
                  </m:oMath>
                </a14:m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</a:t>
                </a:r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MN </a:t>
                </a:r>
                <a:r>
                  <a:rPr lang="en-US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∥</a:t>
                </a:r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en-US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MQ 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∥</a:t>
                </a:r>
                <a:r>
                  <a:rPr lang="en-US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BD, AC 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 </a:t>
                </a:r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BD</a:t>
                </a:r>
                <a:r>
                  <a:rPr lang="hu-HU" sz="23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3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MN</a:t>
                </a:r>
                <a14:m>
                  <m:oMath xmlns:m="http://schemas.openxmlformats.org/officeDocument/2006/math">
                    <m:r>
                      <a:rPr lang="hu-HU" sz="2300" b="0" i="1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hu-HU" sz="2300" i="1" dirty="0">
                        <a:latin typeface="Cambria Math"/>
                        <a:sym typeface="Symbol"/>
                      </a:rPr>
                      <m:t></m:t>
                    </m:r>
                  </m:oMath>
                </a14:m>
                <a:r>
                  <a:rPr lang="hu-HU" sz="23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MQ </a:t>
                </a:r>
              </a:p>
              <a:p>
                <a:pPr marL="0" lvl="0" indent="0" algn="just"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Mivel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MNPQ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paralelogramma és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MN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MQ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MN </a:t>
                </a:r>
                <a14:m>
                  <m:oMath xmlns:m="http://schemas.openxmlformats.org/officeDocument/2006/math">
                    <m:r>
                      <a:rPr lang="hu-HU" sz="2400" i="1" dirty="0">
                        <a:latin typeface="Cambria Math"/>
                        <a:sym typeface="Symbol"/>
                      </a:rPr>
                      <m:t>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MQ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MNPQ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négyzet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 algn="just">
                  <a:buNone/>
                </a:pP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99823"/>
                <a:ext cx="10734675" cy="5381467"/>
              </a:xfrm>
              <a:blipFill rotWithShape="1">
                <a:blip r:embed="rId2"/>
                <a:stretch>
                  <a:fillRect l="-909" t="-1586" b="-6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139596" y="1393208"/>
            <a:ext cx="2866202" cy="1994811"/>
            <a:chOff x="8139596" y="1393208"/>
            <a:chExt cx="2866202" cy="1994811"/>
          </a:xfrm>
        </p:grpSpPr>
        <p:sp>
          <p:nvSpPr>
            <p:cNvPr id="88" name="Text Box 1070"/>
            <p:cNvSpPr txBox="1"/>
            <p:nvPr/>
          </p:nvSpPr>
          <p:spPr>
            <a:xfrm>
              <a:off x="9449355" y="1393208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P</a:t>
              </a:r>
              <a:endParaRPr lang="en-US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8139596" y="1488964"/>
              <a:ext cx="2866202" cy="1899055"/>
              <a:chOff x="8139596" y="1488964"/>
              <a:chExt cx="2866202" cy="1899055"/>
            </a:xfrm>
          </p:grpSpPr>
          <p:grpSp>
            <p:nvGrpSpPr>
              <p:cNvPr id="87" name="Group 86"/>
              <p:cNvGrpSpPr/>
              <p:nvPr/>
            </p:nvGrpSpPr>
            <p:grpSpPr>
              <a:xfrm>
                <a:off x="8139596" y="1488964"/>
                <a:ext cx="2866202" cy="1899055"/>
                <a:chOff x="8173197" y="1384958"/>
                <a:chExt cx="2866202" cy="1899055"/>
              </a:xfrm>
            </p:grpSpPr>
            <p:grpSp>
              <p:nvGrpSpPr>
                <p:cNvPr id="81" name="Group 80"/>
                <p:cNvGrpSpPr/>
                <p:nvPr/>
              </p:nvGrpSpPr>
              <p:grpSpPr>
                <a:xfrm>
                  <a:off x="8173197" y="1384958"/>
                  <a:ext cx="2866202" cy="1899055"/>
                  <a:chOff x="8548952" y="4037771"/>
                  <a:chExt cx="2866202" cy="1899055"/>
                </a:xfrm>
              </p:grpSpPr>
              <p:grpSp>
                <p:nvGrpSpPr>
                  <p:cNvPr id="55" name="Group 54"/>
                  <p:cNvGrpSpPr/>
                  <p:nvPr/>
                </p:nvGrpSpPr>
                <p:grpSpPr>
                  <a:xfrm>
                    <a:off x="8548952" y="4037771"/>
                    <a:ext cx="2866202" cy="1899055"/>
                    <a:chOff x="8449147" y="2297713"/>
                    <a:chExt cx="2866202" cy="1899055"/>
                  </a:xfrm>
                </p:grpSpPr>
                <p:grpSp>
                  <p:nvGrpSpPr>
                    <p:cNvPr id="60" name="Canvas 11"/>
                    <p:cNvGrpSpPr/>
                    <p:nvPr/>
                  </p:nvGrpSpPr>
                  <p:grpSpPr>
                    <a:xfrm>
                      <a:off x="8449147" y="2297713"/>
                      <a:ext cx="2866202" cy="1899055"/>
                      <a:chOff x="-53787" y="-70255"/>
                      <a:chExt cx="2866202" cy="1899055"/>
                    </a:xfrm>
                  </p:grpSpPr>
                  <p:sp>
                    <p:nvSpPr>
                      <p:cNvPr id="65" name="Rectangle 64"/>
                      <p:cNvSpPr/>
                      <p:nvPr/>
                    </p:nvSpPr>
                    <p:spPr>
                      <a:xfrm>
                        <a:off x="0" y="0"/>
                        <a:ext cx="2812415" cy="1828800"/>
                      </a:xfrm>
                      <a:prstGeom prst="rect">
                        <a:avLst/>
                      </a:prstGeom>
                    </p:spPr>
                  </p:sp>
                  <p:sp>
                    <p:nvSpPr>
                      <p:cNvPr id="66" name="Trapezoid 65"/>
                      <p:cNvSpPr/>
                      <p:nvPr/>
                    </p:nvSpPr>
                    <p:spPr>
                      <a:xfrm>
                        <a:off x="209018" y="165502"/>
                        <a:ext cx="2343081" cy="1286780"/>
                      </a:xfrm>
                      <a:prstGeom prst="trapezoid">
                        <a:avLst>
                          <a:gd name="adj" fmla="val 41479"/>
                        </a:avLst>
                      </a:prstGeom>
                      <a:ln w="19050"/>
                    </p:spPr>
                    <p:style>
                      <a:lnRef idx="2">
                        <a:schemeClr val="dk1"/>
                      </a:lnRef>
                      <a:fillRef idx="1">
                        <a:schemeClr val="lt1"/>
                      </a:fillRef>
                      <a:effectRef idx="0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en-US" i="1"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  <p:cxnSp>
                    <p:nvCxnSpPr>
                      <p:cNvPr id="67" name="Straight Connector 66"/>
                      <p:cNvCxnSpPr/>
                      <p:nvPr/>
                    </p:nvCxnSpPr>
                    <p:spPr>
                      <a:xfrm>
                        <a:off x="743987" y="165425"/>
                        <a:ext cx="1808112" cy="128672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8" name="Straight Connector 67"/>
                      <p:cNvCxnSpPr/>
                      <p:nvPr/>
                    </p:nvCxnSpPr>
                    <p:spPr>
                      <a:xfrm flipV="1">
                        <a:off x="209018" y="165425"/>
                        <a:ext cx="1813474" cy="1286722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69" name="Text Box 1070"/>
                      <p:cNvSpPr txBox="1"/>
                      <p:nvPr/>
                    </p:nvSpPr>
                    <p:spPr>
                      <a:xfrm>
                        <a:off x="1241695" y="267802"/>
                        <a:ext cx="305435" cy="30543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o-RO" i="1" dirty="0"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a:t>O</a:t>
                        </a:r>
                        <a:endParaRPr lang="en-US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70" name="Text Box 1070"/>
                      <p:cNvSpPr txBox="1"/>
                      <p:nvPr/>
                    </p:nvSpPr>
                    <p:spPr>
                      <a:xfrm>
                        <a:off x="-53787" y="1273349"/>
                        <a:ext cx="305435" cy="30543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o-RO" i="1" kern="12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a:t>A</a:t>
                        </a:r>
                        <a:endParaRPr lang="en-US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71" name="Text Box 1070"/>
                      <p:cNvSpPr txBox="1"/>
                      <p:nvPr/>
                    </p:nvSpPr>
                    <p:spPr>
                      <a:xfrm>
                        <a:off x="2498333" y="1270101"/>
                        <a:ext cx="305435" cy="30543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o-RO" i="1" kern="12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a:t>B</a:t>
                        </a:r>
                        <a:endParaRPr lang="en-US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72" name="Text Box 1070"/>
                      <p:cNvSpPr txBox="1"/>
                      <p:nvPr/>
                    </p:nvSpPr>
                    <p:spPr>
                      <a:xfrm>
                        <a:off x="1993317" y="-42378"/>
                        <a:ext cx="305435" cy="30543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o-RO" i="1" kern="12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a:t>C</a:t>
                        </a:r>
                        <a:endParaRPr lang="en-US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  <p:sp>
                    <p:nvSpPr>
                      <p:cNvPr id="73" name="Text Box 1070"/>
                      <p:cNvSpPr txBox="1"/>
                      <p:nvPr/>
                    </p:nvSpPr>
                    <p:spPr>
                      <a:xfrm>
                        <a:off x="474981" y="-70255"/>
                        <a:ext cx="305435" cy="305435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o-RO" i="1" kern="1200" dirty="0">
                            <a:solidFill>
                              <a:srgbClr val="000000"/>
                            </a:solidFill>
                            <a:effectLst/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a:t>D</a:t>
                        </a:r>
                        <a:endParaRPr lang="en-US" i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endParaRPr>
                      </a:p>
                    </p:txBody>
                  </p:sp>
                </p:grpSp>
                <p:sp>
                  <p:nvSpPr>
                    <p:cNvPr id="61" name="Text Box 1070"/>
                    <p:cNvSpPr txBox="1"/>
                    <p:nvPr/>
                  </p:nvSpPr>
                  <p:spPr>
                    <a:xfrm>
                      <a:off x="8698505" y="2943354"/>
                      <a:ext cx="305435" cy="30543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</a:t>
                      </a:r>
                      <a:endParaRPr lang="en-US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  <p:sp>
                  <p:nvSpPr>
                    <p:cNvPr id="62" name="Text Box 1070"/>
                    <p:cNvSpPr txBox="1"/>
                    <p:nvPr/>
                  </p:nvSpPr>
                  <p:spPr>
                    <a:xfrm>
                      <a:off x="10753408" y="2981228"/>
                      <a:ext cx="305435" cy="305435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</a:t>
                      </a:r>
                      <a:endParaRPr lang="en-US" i="1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p:txBody>
                </p:sp>
              </p:grpSp>
              <p:cxnSp>
                <p:nvCxnSpPr>
                  <p:cNvPr id="75" name="Straight Connector 74"/>
                  <p:cNvCxnSpPr/>
                  <p:nvPr/>
                </p:nvCxnSpPr>
                <p:spPr>
                  <a:xfrm flipV="1">
                    <a:off x="9750348" y="4644073"/>
                    <a:ext cx="135558" cy="9144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/>
                  <p:cNvCxnSpPr/>
                  <p:nvPr/>
                </p:nvCxnSpPr>
                <p:spPr>
                  <a:xfrm>
                    <a:off x="9755633" y="4727561"/>
                    <a:ext cx="91440" cy="9144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8" name="Straight Connector 57"/>
                <p:cNvCxnSpPr/>
                <p:nvPr/>
              </p:nvCxnSpPr>
              <p:spPr>
                <a:xfrm flipV="1">
                  <a:off x="8731170" y="1619587"/>
                  <a:ext cx="883197" cy="626595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>
                  <a:off x="9635967" y="1620715"/>
                  <a:ext cx="861963" cy="667711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>
                  <a:off x="8725877" y="2242541"/>
                  <a:ext cx="869915" cy="667711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 flipV="1">
                  <a:off x="9620864" y="2288731"/>
                  <a:ext cx="883197" cy="626595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" name="Text Box 1070"/>
              <p:cNvSpPr txBox="1"/>
              <p:nvPr/>
            </p:nvSpPr>
            <p:spPr>
              <a:xfrm>
                <a:off x="9395566" y="2933750"/>
                <a:ext cx="305435" cy="30543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endParaRPr lang="en-US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53A4AF6-D72F-4EAF-B1B0-075644CA804E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E9B53A0-4B65-4EE9-B247-CDA3E8494E02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D06B8886-9C7D-4843-A6BB-301DAE59C3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5B1E30F6-5071-4126-AE10-3738C0AC4DD1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FD728C9C-6381-45A5-A38D-58C8B1206135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95C36903-0354-4BF1-B73C-0FB0CE1E02CF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C39FB16D-C0EA-4946-86C1-DCB80D338D3D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3404E408-AD5B-4391-90B4-EA96DACB9CBF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B842B1DD-A21C-420B-926D-00CD0155B011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xmlns="" id="{906DFC16-E299-49FB-A587-78FA9FA0707A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xmlns="" id="{FD4EEED9-099A-4B65-B524-445D98CD21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51937003-12C8-4F01-8B6D-6625126C212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5206570A-B8FA-4069-BF34-DEFA2F92D100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xmlns="" id="{F76F2B7C-639D-49B7-A8FC-49D103449351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xmlns="" id="{58B49486-97A2-4F3D-AFD2-C5EFE8BFC2C4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xmlns="" id="{6AA583F6-5328-458B-9299-3B3D184024CA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xmlns="" id="{C4F7465B-DFA6-40C5-85AC-ADD639816A6B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68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6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Megoldott feladatok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3620" y="1334293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Autofit/>
              </a:bodyPr>
              <a:lstStyle/>
              <a:p>
                <a:pPr marL="0" indent="0" algn="just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téglalapban,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 cm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 cm. Az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pont  a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CD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oldalon helyezkedik el úgy, hogy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hu-HU" sz="2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BAM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szög  szögfelezője a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egyenest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pontban  metszi. </a:t>
                </a:r>
              </a:p>
              <a:p>
                <a:pPr marL="914400" lvl="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Mutass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u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ki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téglalap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kerülete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24 cm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Bizonyítsuk be, hogy  az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szakasz hossza nagyobb  mint  2 cm.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914400" lvl="0" indent="-457200">
                  <a:lnSpc>
                    <a:spcPct val="100000"/>
                  </a:lnSpc>
                  <a:spcBef>
                    <a:spcPts val="0"/>
                  </a:spcBef>
                  <a:buFont typeface="+mj-lt"/>
                  <a:buAutoNum type="alphaLcParenR"/>
                </a:pP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Bizonyíts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u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 be,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hogy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AMEB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négyszög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rombusz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spcBef>
                    <a:spcPts val="2400"/>
                  </a:spcBef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</a:p>
              <a:p>
                <a:pPr marL="0" indent="0">
                  <a:buNone/>
                </a:pPr>
                <a:r>
                  <a:rPr lang="ro-RO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F: </a:t>
                </a:r>
                <a:r>
                  <a:rPr lang="ro-RO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téglalap,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7 cm és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5 cm</a:t>
                </a:r>
                <a:endParaRPr lang="ro-RO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AM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 </m:t>
                    </m:r>
                    <m:r>
                      <a:rPr lang="en-US" sz="2400" i="0">
                        <a:latin typeface="Cambria Math"/>
                      </a:rPr>
                      <m:t>≡</m:t>
                    </m:r>
                    <m:r>
                      <a:rPr lang="hu-HU" sz="24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AE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hu-HU" sz="2400" i="1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BAM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szög  szögfelezője,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</a:rPr>
                      <m:t>𝐴𝐸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𝐶𝐷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={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𝐴𝐵𝐶𝐷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24 cm?              b)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MC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&gt;</m:t>
                    </m:r>
                    <m:r>
                      <a:rPr lang="en-US" sz="2400" i="0">
                        <a:latin typeface="Cambria Math"/>
                      </a:rPr>
                      <m:t>2 </m:t>
                    </m:r>
                    <m:r>
                      <m:rPr>
                        <m:sty m:val="p"/>
                      </m:rPr>
                      <a:rPr lang="en-US" sz="2400" i="0">
                        <a:latin typeface="Cambria Math"/>
                      </a:rPr>
                      <m:t>m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      c) 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AMEB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rombusz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3620" y="1334293"/>
                <a:ext cx="10734675" cy="5381467"/>
              </a:xfrm>
              <a:blipFill rotWithShape="1">
                <a:blip r:embed="rId3"/>
                <a:stretch>
                  <a:fillRect l="-1193" t="-906" r="-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Canvas 1"/>
          <p:cNvGrpSpPr/>
          <p:nvPr/>
        </p:nvGrpSpPr>
        <p:grpSpPr>
          <a:xfrm>
            <a:off x="7919387" y="3462978"/>
            <a:ext cx="3610915" cy="2304500"/>
            <a:chOff x="0" y="0"/>
            <a:chExt cx="3610915" cy="2304500"/>
          </a:xfrm>
        </p:grpSpPr>
        <p:sp>
          <p:nvSpPr>
            <p:cNvPr id="42" name="Rectangle 41"/>
            <p:cNvSpPr/>
            <p:nvPr/>
          </p:nvSpPr>
          <p:spPr>
            <a:xfrm>
              <a:off x="0" y="0"/>
              <a:ext cx="3609975" cy="2301240"/>
            </a:xfrm>
            <a:prstGeom prst="rect">
              <a:avLst/>
            </a:prstGeom>
          </p:spPr>
        </p:sp>
        <p:sp>
          <p:nvSpPr>
            <p:cNvPr id="44" name="Parallelogram 43"/>
            <p:cNvSpPr/>
            <p:nvPr/>
          </p:nvSpPr>
          <p:spPr>
            <a:xfrm flipH="1">
              <a:off x="321614" y="275572"/>
              <a:ext cx="3045351" cy="1765190"/>
            </a:xfrm>
            <a:prstGeom prst="parallelogram">
              <a:avLst>
                <a:gd name="adj" fmla="val 64367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8" name="Right Triangle 47"/>
            <p:cNvSpPr/>
            <p:nvPr/>
          </p:nvSpPr>
          <p:spPr>
            <a:xfrm>
              <a:off x="320898" y="276289"/>
              <a:ext cx="1129087" cy="1765190"/>
            </a:xfrm>
            <a:prstGeom prst="rt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49" name="Straight Connector 48"/>
            <p:cNvCxnSpPr>
              <a:stCxn id="48" idx="4"/>
            </p:cNvCxnSpPr>
            <p:nvPr/>
          </p:nvCxnSpPr>
          <p:spPr>
            <a:xfrm flipV="1">
              <a:off x="1449985" y="275572"/>
              <a:ext cx="783638" cy="17659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233623" y="275572"/>
              <a:ext cx="47670" cy="17651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8" idx="0"/>
            </p:cNvCxnSpPr>
            <p:nvPr/>
          </p:nvCxnSpPr>
          <p:spPr>
            <a:xfrm>
              <a:off x="320898" y="276289"/>
              <a:ext cx="3046067" cy="17651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 Box 1070"/>
            <p:cNvSpPr txBox="1"/>
            <p:nvPr/>
          </p:nvSpPr>
          <p:spPr>
            <a:xfrm>
              <a:off x="100549" y="1945734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D</a:t>
              </a:r>
              <a:endParaRPr lang="en-US" i="1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3" name="Text Box 1070"/>
            <p:cNvSpPr txBox="1"/>
            <p:nvPr/>
          </p:nvSpPr>
          <p:spPr>
            <a:xfrm>
              <a:off x="1300132" y="1999065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M</a:t>
              </a:r>
              <a:endParaRPr lang="en-US" i="1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4" name="Text Box 1070"/>
            <p:cNvSpPr txBox="1"/>
            <p:nvPr/>
          </p:nvSpPr>
          <p:spPr>
            <a:xfrm>
              <a:off x="2128526" y="1998940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C</a:t>
              </a:r>
              <a:endParaRPr lang="en-US" i="1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5" name="Text Box 1070"/>
            <p:cNvSpPr txBox="1"/>
            <p:nvPr/>
          </p:nvSpPr>
          <p:spPr>
            <a:xfrm>
              <a:off x="3305480" y="1930041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E</a:t>
              </a:r>
              <a:endParaRPr lang="en-US" i="1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Text Box 1070"/>
            <p:cNvSpPr txBox="1"/>
            <p:nvPr/>
          </p:nvSpPr>
          <p:spPr>
            <a:xfrm>
              <a:off x="2216725" y="38546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B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7" name="Text Box 1070"/>
            <p:cNvSpPr txBox="1"/>
            <p:nvPr/>
          </p:nvSpPr>
          <p:spPr>
            <a:xfrm>
              <a:off x="64601" y="58745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A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AEFB8A7-AD04-4DC6-A8EC-A4E00934025D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1A17D47D-0C3C-4972-96E0-A365D6BAB675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B542E56A-DAE4-43DC-ADB5-F39F8A3E28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15374F2-93C4-4BFF-A6B1-4E0CBE3E513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33CA9E37-AD69-4B41-87F1-A9BE15A20A5B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DD8CC2A9-8EB6-4968-A7AC-EBD1A6D46FDA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131FCA8F-597C-4FCB-B67E-5AE74102B06B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9A2725A9-442C-49E8-8653-A0F0DB5F16DB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38FA280C-574F-4D81-AFB5-180A06296F12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BD4BF826-A38B-4392-AA93-D60B77DE2695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A04DD38A-4FFF-4631-B46C-197E840BC9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D86D4935-5A92-46B0-8F3C-F9179B307EB9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FFD7705A-54DC-4B4D-BE39-787C382E59DF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E406AC3F-5489-4F52-9BD4-412B5B3E6226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F1681A38-8DC4-488A-A699-E813C98A052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13C79558-85E3-4BF4-B71E-AD106955FB5D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76462F72-A352-4927-85F8-11525C6641C2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150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négyszögek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EA294-A354-44A1-89DA-F5607108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334294"/>
            <a:ext cx="10541000" cy="4689135"/>
          </a:xfrm>
          <a:noFill/>
          <a:ln>
            <a:noFill/>
          </a:ln>
        </p:spPr>
        <p:txBody>
          <a:bodyPr lIns="91440" rIns="9144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 négyszög </a:t>
            </a: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konvex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, ha bármely két pontját összekötő szakasz is a négyszög belsejében van. Ha ez a tulajdonság nem teljesül, a négyszög </a:t>
            </a: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konkáv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7681" y="4541382"/>
            <a:ext cx="3990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konvex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ro-RO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dombor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ú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ro-RO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négy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szög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84725" y="4519090"/>
            <a:ext cx="3639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 err="1"/>
              <a:t>konkáv</a:t>
            </a:r>
            <a:r>
              <a:rPr lang="ro-RO" sz="2400" dirty="0"/>
              <a:t> (</a:t>
            </a:r>
            <a:r>
              <a:rPr lang="ro-RO" sz="2400" dirty="0" err="1"/>
              <a:t>homor</a:t>
            </a:r>
            <a:r>
              <a:rPr lang="hu-HU" sz="2400" dirty="0"/>
              <a:t>ú</a:t>
            </a:r>
            <a:r>
              <a:rPr lang="ro-RO" sz="2400" dirty="0"/>
              <a:t>) </a:t>
            </a:r>
            <a:r>
              <a:rPr lang="ro-RO" sz="2400" dirty="0" err="1"/>
              <a:t>négy</a:t>
            </a:r>
            <a:r>
              <a:rPr lang="en-US" sz="2400" dirty="0" err="1"/>
              <a:t>szög</a:t>
            </a:r>
            <a:endParaRPr lang="en-US" sz="2400" dirty="0"/>
          </a:p>
        </p:txBody>
      </p:sp>
      <p:grpSp>
        <p:nvGrpSpPr>
          <p:cNvPr id="45" name="Group 44"/>
          <p:cNvGrpSpPr/>
          <p:nvPr/>
        </p:nvGrpSpPr>
        <p:grpSpPr>
          <a:xfrm>
            <a:off x="2150963" y="2411970"/>
            <a:ext cx="2671146" cy="1890843"/>
            <a:chOff x="-56216" y="-101413"/>
            <a:chExt cx="2671146" cy="1890843"/>
          </a:xfrm>
        </p:grpSpPr>
        <p:grpSp>
          <p:nvGrpSpPr>
            <p:cNvPr id="46" name="Group 45"/>
            <p:cNvGrpSpPr/>
            <p:nvPr/>
          </p:nvGrpSpPr>
          <p:grpSpPr>
            <a:xfrm>
              <a:off x="-56216" y="-101413"/>
              <a:ext cx="2671146" cy="1890843"/>
              <a:chOff x="-56216" y="-101413"/>
              <a:chExt cx="2671146" cy="1890843"/>
            </a:xfrm>
          </p:grpSpPr>
          <p:sp>
            <p:nvSpPr>
              <p:cNvPr id="52" name="Text Box 6"/>
              <p:cNvSpPr txBox="1"/>
              <p:nvPr/>
            </p:nvSpPr>
            <p:spPr>
              <a:xfrm>
                <a:off x="698500" y="-101413"/>
                <a:ext cx="475307" cy="4436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  <a:cs typeface="Times New Roman"/>
                  </a:rPr>
                  <a:t>A</a:t>
                </a:r>
                <a:endParaRPr lang="en-US" dirty="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-56216" y="212725"/>
                <a:ext cx="2671146" cy="1576705"/>
                <a:chOff x="-56216" y="0"/>
                <a:chExt cx="2671146" cy="1576705"/>
              </a:xfrm>
            </p:grpSpPr>
            <p:sp>
              <p:nvSpPr>
                <p:cNvPr id="54" name="Text Box 7"/>
                <p:cNvSpPr txBox="1"/>
                <p:nvPr/>
              </p:nvSpPr>
              <p:spPr>
                <a:xfrm>
                  <a:off x="-56216" y="920003"/>
                  <a:ext cx="474980" cy="4432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effectLst/>
                      <a:latin typeface="Cambria"/>
                      <a:ea typeface="Calibri"/>
                      <a:cs typeface="Times New Roman"/>
                    </a:rPr>
                    <a:t>B</a:t>
                  </a:r>
                  <a:endParaRPr lang="en-US" dirty="0">
                    <a:effectLst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55" name="Group 54"/>
                <p:cNvGrpSpPr/>
                <p:nvPr/>
              </p:nvGrpSpPr>
              <p:grpSpPr>
                <a:xfrm>
                  <a:off x="209550" y="0"/>
                  <a:ext cx="2405380" cy="1576705"/>
                  <a:chOff x="0" y="0"/>
                  <a:chExt cx="2405380" cy="1576705"/>
                </a:xfrm>
              </p:grpSpPr>
              <p:grpSp>
                <p:nvGrpSpPr>
                  <p:cNvPr id="56" name="Group 55"/>
                  <p:cNvGrpSpPr/>
                  <p:nvPr/>
                </p:nvGrpSpPr>
                <p:grpSpPr>
                  <a:xfrm>
                    <a:off x="0" y="0"/>
                    <a:ext cx="2405380" cy="1576705"/>
                    <a:chOff x="0" y="0"/>
                    <a:chExt cx="2405380" cy="1576705"/>
                  </a:xfrm>
                </p:grpSpPr>
                <p:grpSp>
                  <p:nvGrpSpPr>
                    <p:cNvPr id="58" name="Group 57"/>
                    <p:cNvGrpSpPr/>
                    <p:nvPr/>
                  </p:nvGrpSpPr>
                  <p:grpSpPr>
                    <a:xfrm>
                      <a:off x="0" y="0"/>
                      <a:ext cx="1998508" cy="1265178"/>
                      <a:chOff x="0" y="0"/>
                      <a:chExt cx="1998508" cy="1265178"/>
                    </a:xfrm>
                  </p:grpSpPr>
                  <p:cxnSp>
                    <p:nvCxnSpPr>
                      <p:cNvPr id="60" name="Straight Connector 59"/>
                      <p:cNvCxnSpPr/>
                      <p:nvPr/>
                    </p:nvCxnSpPr>
                    <p:spPr>
                      <a:xfrm flipV="1">
                        <a:off x="0" y="0"/>
                        <a:ext cx="636422" cy="11119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1" name="Straight Connector 60"/>
                      <p:cNvCxnSpPr/>
                      <p:nvPr/>
                    </p:nvCxnSpPr>
                    <p:spPr>
                      <a:xfrm>
                        <a:off x="629215" y="4527"/>
                        <a:ext cx="1257935" cy="5118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2" name="Straight Connector 61"/>
                      <p:cNvCxnSpPr/>
                      <p:nvPr/>
                    </p:nvCxnSpPr>
                    <p:spPr>
                      <a:xfrm>
                        <a:off x="1887647" y="506995"/>
                        <a:ext cx="102235" cy="75565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63" name="Straight Connector 62"/>
                      <p:cNvCxnSpPr/>
                      <p:nvPr/>
                    </p:nvCxnSpPr>
                    <p:spPr>
                      <a:xfrm>
                        <a:off x="9053" y="1104523"/>
                        <a:ext cx="1989455" cy="160655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9" name="Text Box 8"/>
                    <p:cNvSpPr txBox="1"/>
                    <p:nvPr/>
                  </p:nvSpPr>
                  <p:spPr>
                    <a:xfrm>
                      <a:off x="1930400" y="1133475"/>
                      <a:ext cx="474980" cy="44323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i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C</a:t>
                      </a:r>
                      <a:endParaRPr lang="en-US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</p:grpSp>
              <p:sp>
                <p:nvSpPr>
                  <p:cNvPr id="57" name="Text Box 9"/>
                  <p:cNvSpPr txBox="1"/>
                  <p:nvPr/>
                </p:nvSpPr>
                <p:spPr>
                  <a:xfrm>
                    <a:off x="1848597" y="305734"/>
                    <a:ext cx="474980" cy="44323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o-RO" i="1" dirty="0">
                        <a:effectLst/>
                        <a:latin typeface="Cambria"/>
                        <a:ea typeface="Calibri"/>
                        <a:cs typeface="Times New Roman"/>
                      </a:rPr>
                      <a:t>D</a:t>
                    </a:r>
                    <a:endParaRPr lang="en-US" dirty="0">
                      <a:effectLst/>
                      <a:ea typeface="Calibri"/>
                      <a:cs typeface="Times New Roman"/>
                    </a:endParaRPr>
                  </a:p>
                </p:txBody>
              </p:sp>
            </p:grpSp>
          </p:grpSp>
        </p:grpSp>
        <p:grpSp>
          <p:nvGrpSpPr>
            <p:cNvPr id="47" name="Group 46"/>
            <p:cNvGrpSpPr/>
            <p:nvPr/>
          </p:nvGrpSpPr>
          <p:grpSpPr>
            <a:xfrm>
              <a:off x="536762" y="624821"/>
              <a:ext cx="1673638" cy="472642"/>
              <a:chOff x="-53788" y="-65741"/>
              <a:chExt cx="1673638" cy="472642"/>
            </a:xfrm>
          </p:grpSpPr>
          <p:sp>
            <p:nvSpPr>
              <p:cNvPr id="48" name="Text Box 12"/>
              <p:cNvSpPr txBox="1"/>
              <p:nvPr/>
            </p:nvSpPr>
            <p:spPr>
              <a:xfrm>
                <a:off x="-53788" y="-65741"/>
                <a:ext cx="474980" cy="4432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  <a:cs typeface="Times New Roman"/>
                  </a:rPr>
                  <a:t>E</a:t>
                </a:r>
                <a:endParaRPr lang="en-US" dirty="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215900" y="-36329"/>
                <a:ext cx="1403950" cy="443230"/>
                <a:chOff x="0" y="-36329"/>
                <a:chExt cx="1403950" cy="443230"/>
              </a:xfrm>
            </p:grpSpPr>
            <p:cxnSp>
              <p:nvCxnSpPr>
                <p:cNvPr id="50" name="Straight Connector 49"/>
                <p:cNvCxnSpPr/>
                <p:nvPr/>
              </p:nvCxnSpPr>
              <p:spPr>
                <a:xfrm>
                  <a:off x="0" y="146050"/>
                  <a:ext cx="946087" cy="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1" name="Text Box 13"/>
                <p:cNvSpPr txBox="1"/>
                <p:nvPr/>
              </p:nvSpPr>
              <p:spPr>
                <a:xfrm>
                  <a:off x="928970" y="-36329"/>
                  <a:ext cx="474980" cy="4432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effectLst/>
                      <a:latin typeface="Cambria"/>
                      <a:ea typeface="Calibri"/>
                      <a:cs typeface="Times New Roman"/>
                    </a:rPr>
                    <a:t>F</a:t>
                  </a:r>
                  <a:endParaRPr lang="en-US" dirty="0">
                    <a:effectLst/>
                    <a:ea typeface="Calibri"/>
                    <a:cs typeface="Times New Roman"/>
                  </a:endParaRPr>
                </a:p>
              </p:txBody>
            </p:sp>
          </p:grpSp>
        </p:grpSp>
      </p:grpSp>
      <p:grpSp>
        <p:nvGrpSpPr>
          <p:cNvPr id="81" name="Canvas 2"/>
          <p:cNvGrpSpPr/>
          <p:nvPr/>
        </p:nvGrpSpPr>
        <p:grpSpPr>
          <a:xfrm>
            <a:off x="6280183" y="2272001"/>
            <a:ext cx="4043680" cy="2371725"/>
            <a:chOff x="0" y="0"/>
            <a:chExt cx="4043680" cy="2371725"/>
          </a:xfrm>
        </p:grpSpPr>
        <p:sp>
          <p:nvSpPr>
            <p:cNvPr id="82" name="Rectangle 81"/>
            <p:cNvSpPr/>
            <p:nvPr/>
          </p:nvSpPr>
          <p:spPr>
            <a:xfrm>
              <a:off x="0" y="0"/>
              <a:ext cx="4043680" cy="2371725"/>
            </a:xfrm>
            <a:prstGeom prst="rect">
              <a:avLst/>
            </a:prstGeom>
          </p:spPr>
        </p:sp>
        <p:grpSp>
          <p:nvGrpSpPr>
            <p:cNvPr id="83" name="Group 82"/>
            <p:cNvGrpSpPr/>
            <p:nvPr/>
          </p:nvGrpSpPr>
          <p:grpSpPr>
            <a:xfrm>
              <a:off x="367891" y="171451"/>
              <a:ext cx="2095500" cy="1752600"/>
              <a:chOff x="1486308" y="171451"/>
              <a:chExt cx="2095500" cy="1752600"/>
            </a:xfrm>
          </p:grpSpPr>
          <p:sp>
            <p:nvSpPr>
              <p:cNvPr id="95" name="Freeform 94"/>
              <p:cNvSpPr/>
              <p:nvPr/>
            </p:nvSpPr>
            <p:spPr>
              <a:xfrm>
                <a:off x="1486308" y="171451"/>
                <a:ext cx="2095500" cy="1752600"/>
              </a:xfrm>
              <a:custGeom>
                <a:avLst/>
                <a:gdLst>
                  <a:gd name="connsiteX0" fmla="*/ 0 w 2095500"/>
                  <a:gd name="connsiteY0" fmla="*/ 133350 h 1752600"/>
                  <a:gd name="connsiteX1" fmla="*/ 942975 w 2095500"/>
                  <a:gd name="connsiteY1" fmla="*/ 1752600 h 1752600"/>
                  <a:gd name="connsiteX2" fmla="*/ 2095500 w 2095500"/>
                  <a:gd name="connsiteY2" fmla="*/ 0 h 1752600"/>
                  <a:gd name="connsiteX3" fmla="*/ 1000125 w 2095500"/>
                  <a:gd name="connsiteY3" fmla="*/ 333375 h 1752600"/>
                  <a:gd name="connsiteX4" fmla="*/ 0 w 2095500"/>
                  <a:gd name="connsiteY4" fmla="*/ 133350 h 175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5500" h="1752600">
                    <a:moveTo>
                      <a:pt x="0" y="133350"/>
                    </a:moveTo>
                    <a:lnTo>
                      <a:pt x="942975" y="1752600"/>
                    </a:lnTo>
                    <a:lnTo>
                      <a:pt x="2095500" y="0"/>
                    </a:lnTo>
                    <a:lnTo>
                      <a:pt x="1000125" y="333375"/>
                    </a:lnTo>
                    <a:lnTo>
                      <a:pt x="0" y="133350"/>
                    </a:lnTo>
                    <a:close/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 flipV="1">
                <a:off x="1721321" y="400051"/>
                <a:ext cx="1524000" cy="1905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81733" y="49830"/>
              <a:ext cx="2808138" cy="2274269"/>
              <a:chOff x="-238128" y="-2686723"/>
              <a:chExt cx="2808227" cy="2274838"/>
            </a:xfrm>
          </p:grpSpPr>
          <p:sp>
            <p:nvSpPr>
              <p:cNvPr id="85" name="Text Box 19"/>
              <p:cNvSpPr txBox="1"/>
              <p:nvPr/>
            </p:nvSpPr>
            <p:spPr>
              <a:xfrm>
                <a:off x="-238128" y="-2621886"/>
                <a:ext cx="474980" cy="44323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sz="1800" i="1" kern="1200">
                    <a:solidFill>
                      <a:srgbClr val="000000"/>
                    </a:solidFill>
                    <a:effectLst/>
                    <a:latin typeface="Cambria"/>
                    <a:ea typeface="Calibri"/>
                  </a:rPr>
                  <a:t>H</a:t>
                </a:r>
                <a:endParaRPr lang="en-US" sz="1200">
                  <a:effectLst/>
                  <a:latin typeface="Times New Roman"/>
                  <a:ea typeface="Times New Roman"/>
                </a:endParaRPr>
              </a:p>
            </p:txBody>
          </p:sp>
          <p:grpSp>
            <p:nvGrpSpPr>
              <p:cNvPr id="86" name="Group 85"/>
              <p:cNvGrpSpPr/>
              <p:nvPr/>
            </p:nvGrpSpPr>
            <p:grpSpPr>
              <a:xfrm>
                <a:off x="155950" y="-2686723"/>
                <a:ext cx="2414149" cy="2274838"/>
                <a:chOff x="155950" y="-2686723"/>
                <a:chExt cx="2414149" cy="2274838"/>
              </a:xfrm>
            </p:grpSpPr>
            <p:sp>
              <p:nvSpPr>
                <p:cNvPr id="87" name="Text Box 58"/>
                <p:cNvSpPr txBox="1"/>
                <p:nvPr/>
              </p:nvSpPr>
              <p:spPr>
                <a:xfrm>
                  <a:off x="2095119" y="-2686723"/>
                  <a:ext cx="474980" cy="4432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sz="1800" i="1" kern="1200">
                      <a:solidFill>
                        <a:srgbClr val="000000"/>
                      </a:solidFill>
                      <a:effectLst/>
                      <a:latin typeface="Cambria"/>
                      <a:ea typeface="Calibri"/>
                    </a:rPr>
                    <a:t>J</a:t>
                  </a:r>
                  <a:endParaRPr lang="en-US" sz="1200">
                    <a:effectLst/>
                    <a:latin typeface="Times New Roman"/>
                    <a:ea typeface="Times New Roman"/>
                  </a:endParaRPr>
                </a:p>
              </p:txBody>
            </p:sp>
            <p:grpSp>
              <p:nvGrpSpPr>
                <p:cNvPr id="88" name="Group 87"/>
                <p:cNvGrpSpPr/>
                <p:nvPr/>
              </p:nvGrpSpPr>
              <p:grpSpPr>
                <a:xfrm>
                  <a:off x="155950" y="-2390158"/>
                  <a:ext cx="1871991" cy="1978273"/>
                  <a:chOff x="155950" y="-2390158"/>
                  <a:chExt cx="1871991" cy="1978273"/>
                </a:xfrm>
              </p:grpSpPr>
              <p:grpSp>
                <p:nvGrpSpPr>
                  <p:cNvPr id="89" name="Group 88"/>
                  <p:cNvGrpSpPr/>
                  <p:nvPr/>
                </p:nvGrpSpPr>
                <p:grpSpPr>
                  <a:xfrm>
                    <a:off x="155950" y="-2380572"/>
                    <a:ext cx="1201868" cy="1968687"/>
                    <a:chOff x="155950" y="-2380572"/>
                    <a:chExt cx="1201868" cy="1968687"/>
                  </a:xfrm>
                </p:grpSpPr>
                <p:sp>
                  <p:nvSpPr>
                    <p:cNvPr id="91" name="Text Box 61"/>
                    <p:cNvSpPr txBox="1"/>
                    <p:nvPr/>
                  </p:nvSpPr>
                  <p:spPr>
                    <a:xfrm>
                      <a:off x="821965" y="-855115"/>
                      <a:ext cx="474980" cy="44323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sz="1800" i="1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Calibri"/>
                        </a:rPr>
                        <a:t>I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p:txBody>
                </p:sp>
                <p:grpSp>
                  <p:nvGrpSpPr>
                    <p:cNvPr id="92" name="Group 91"/>
                    <p:cNvGrpSpPr/>
                    <p:nvPr/>
                  </p:nvGrpSpPr>
                  <p:grpSpPr>
                    <a:xfrm>
                      <a:off x="155950" y="-2380572"/>
                      <a:ext cx="1201868" cy="524068"/>
                      <a:chOff x="155950" y="-2380572"/>
                      <a:chExt cx="1201868" cy="524068"/>
                    </a:xfrm>
                  </p:grpSpPr>
                  <p:sp>
                    <p:nvSpPr>
                      <p:cNvPr id="93" name="Text Box 1030"/>
                      <p:cNvSpPr txBox="1"/>
                      <p:nvPr/>
                    </p:nvSpPr>
                    <p:spPr>
                      <a:xfrm>
                        <a:off x="882838" y="-2299734"/>
                        <a:ext cx="474980" cy="44323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o-RO" sz="1800" i="1" kern="1200">
                            <a:solidFill>
                              <a:srgbClr val="000000"/>
                            </a:solidFill>
                            <a:effectLst/>
                            <a:latin typeface="Cambria"/>
                            <a:ea typeface="Calibri"/>
                          </a:rPr>
                          <a:t>K</a:t>
                        </a:r>
                        <a:endParaRPr lang="en-US" sz="1200">
                          <a:effectLst/>
                          <a:latin typeface="Times New Roman"/>
                          <a:ea typeface="Times New Roman"/>
                        </a:endParaRPr>
                      </a:p>
                    </p:txBody>
                  </p:sp>
                  <p:sp>
                    <p:nvSpPr>
                      <p:cNvPr id="94" name="Text Box 1031"/>
                      <p:cNvSpPr txBox="1"/>
                      <p:nvPr/>
                    </p:nvSpPr>
                    <p:spPr>
                      <a:xfrm>
                        <a:off x="155950" y="-2380572"/>
                        <a:ext cx="474980" cy="443230"/>
                      </a:xfrm>
                      <a:prstGeom prst="rect">
                        <a:avLst/>
                      </a:prstGeom>
                      <a:noFill/>
                      <a:ln w="6350">
                        <a:noFill/>
                      </a:ln>
                      <a:effectLst/>
                    </p:spPr>
                    <p:style>
                      <a:lnRef idx="0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t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>
                          <a:lnSpc>
                            <a:spcPct val="115000"/>
                          </a:lnSpc>
                          <a:spcAft>
                            <a:spcPts val="1000"/>
                          </a:spcAft>
                        </a:pPr>
                        <a:r>
                          <a:rPr lang="ro-RO" sz="1800" i="1" kern="1200">
                            <a:solidFill>
                              <a:srgbClr val="000000"/>
                            </a:solidFill>
                            <a:effectLst/>
                            <a:latin typeface="Cambria"/>
                            <a:ea typeface="Calibri"/>
                          </a:rPr>
                          <a:t>L</a:t>
                        </a:r>
                        <a:endParaRPr lang="en-US" sz="1200">
                          <a:effectLst/>
                          <a:latin typeface="Times New Roman"/>
                          <a:ea typeface="Times New Roman"/>
                        </a:endParaRPr>
                      </a:p>
                    </p:txBody>
                  </p:sp>
                </p:grpSp>
              </p:grpSp>
              <p:sp>
                <p:nvSpPr>
                  <p:cNvPr id="90" name="Text Box 1032"/>
                  <p:cNvSpPr txBox="1"/>
                  <p:nvPr/>
                </p:nvSpPr>
                <p:spPr>
                  <a:xfrm>
                    <a:off x="1552961" y="-2390158"/>
                    <a:ext cx="474980" cy="44323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o-RO" sz="1800" i="1" kern="1200">
                        <a:solidFill>
                          <a:srgbClr val="000000"/>
                        </a:solidFill>
                        <a:effectLst/>
                        <a:latin typeface="Cambria"/>
                        <a:ea typeface="Calibri"/>
                      </a:rPr>
                      <a:t>M</a:t>
                    </a:r>
                    <a:endParaRPr lang="en-US" sz="1200">
                      <a:effectLst/>
                      <a:latin typeface="Times New Roman"/>
                      <a:ea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8B383D7F-9934-4DF0-B192-9F5E32C87DBD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xmlns="" id="{73FA0003-42B8-4D35-A292-08BB046951F8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xmlns="" id="{1CBB376E-1ACB-4BE8-96A6-4D5A8B857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xmlns="" id="{3CEDFB31-6480-4A22-92E0-07072F4A9DAB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xmlns="" id="{3EC21CD3-EFE6-4917-A839-FDA36C368322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xmlns="" id="{3E1C967E-B4E4-419B-95FF-023D2068D949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xmlns="" id="{B7FC9177-F4B2-41E8-B2F8-C2B20F341B80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xmlns="" id="{6EDE7B10-E1E7-43E3-BDCE-A29434213809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xmlns="" id="{F23164E7-2D3E-410E-BD0A-44DD989A39A6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xmlns="" id="{FE942ED2-896A-48AE-876B-A3234EB0EDCC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xmlns="" id="{FD87535E-567A-4B06-9B17-2702E9CAED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xmlns="" id="{03CA7818-1EA2-43C0-B298-52F7F8E56385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xmlns="" id="{AF64DA68-C97B-4527-B705-44CAEE3822E2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xmlns="" id="{84EF8E3F-1045-4B20-BB39-23C60665BF6B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xmlns="" id="{516BC9BE-2E2D-4A4E-A56A-DE7FAD8AED25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xmlns="" id="{0303B041-34DC-41A2-8627-F4613C00329F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xmlns="" id="{2127711A-B4D1-4DB3-A226-E85014A56C54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21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Megoldás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B:</a:t>
                </a: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ro-RO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téglalap</a:t>
                </a:r>
                <a:endParaRPr lang="en-US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h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⟹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K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7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+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12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i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24 cm</a:t>
                </a:r>
              </a:p>
              <a:p>
                <a:pPr marL="0" lvl="0" indent="0" algn="just">
                  <a:buNone/>
                </a:pPr>
                <a:endParaRPr lang="hu-HU" sz="5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sz="2400" i="1" dirty="0">
                            <a:latin typeface="Cambria Math"/>
                            <a:sym typeface="Symbol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  <a:sym typeface="Symbol"/>
                          </a:rPr>
                          <m:t>𝐴</m:t>
                        </m:r>
                        <m:r>
                          <a:rPr lang="hu-HU" sz="2400" i="1" dirty="0">
                            <a:latin typeface="Cambria Math"/>
                            <a:sym typeface="Symbol"/>
                          </a:rPr>
                          <m:t>𝐷</m:t>
                        </m:r>
                        <m:r>
                          <a:rPr lang="en-US" sz="2400" b="0" i="1" dirty="0" smtClean="0">
                            <a:latin typeface="Cambria Math"/>
                            <a:sym typeface="Symbol"/>
                          </a:rPr>
                          <m:t>𝑀</m:t>
                        </m:r>
                      </m:e>
                      <m:sub>
                        <m:r>
                          <a:rPr lang="hu-HU" sz="2400" i="1" dirty="0">
                            <a:latin typeface="Cambria Math"/>
                            <a:ea typeface="Cambria Math"/>
                            <a:sym typeface="Symbol"/>
                          </a:rPr>
                          <m:t>∆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-b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/>
                        <a:ea typeface="Cambria" panose="02040503050406030204" pitchFamily="18" charset="0"/>
                      </a:rPr>
                      <m:t>m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/>
                                <a:ea typeface="Cambria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  <a:ea typeface="Cambria" panose="02040503050406030204" pitchFamily="18" charset="0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90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°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 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𝐷</m:t>
                        </m:r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𝐷𝑀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𝐴𝐷</m:t>
                        </m:r>
                      </m:e>
                      <m:sup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2400" i="1" dirty="0">
                            <a:latin typeface="Cambria Math"/>
                            <a:ea typeface="Cambria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40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49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25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DM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cm</a:t>
                </a:r>
              </a:p>
              <a:p>
                <a:pPr marL="0" indent="0" algn="just">
                  <a:buNone/>
                </a:pP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MC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 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DM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/>
                        <a:ea typeface="Cambria" panose="020405030504060302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b="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cm</a:t>
                </a:r>
              </a:p>
              <a:p>
                <a:pPr marL="0" indent="0" algn="just"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hu-HU" sz="2400" b="0" i="1" dirty="0" smtClean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&gt; 2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⟺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7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&gt;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⟺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5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&gt;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⟺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25</m:t>
                        </m:r>
                      </m:e>
                    </m:rad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&gt;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24</m:t>
                        </m:r>
                      </m:e>
                    </m:rad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igaz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⟹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&gt; 2 cm</a:t>
                </a:r>
              </a:p>
              <a:p>
                <a:pPr marL="0" indent="0" algn="just"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indent="0" algn="just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blipFill rotWithShape="1">
                <a:blip r:embed="rId2"/>
                <a:stretch>
                  <a:fillRect l="-1193" t="-19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Canvas 1"/>
          <p:cNvGrpSpPr/>
          <p:nvPr/>
        </p:nvGrpSpPr>
        <p:grpSpPr>
          <a:xfrm>
            <a:off x="7863846" y="1495387"/>
            <a:ext cx="3610915" cy="2304500"/>
            <a:chOff x="0" y="0"/>
            <a:chExt cx="3610915" cy="2304500"/>
          </a:xfrm>
        </p:grpSpPr>
        <p:sp>
          <p:nvSpPr>
            <p:cNvPr id="59" name="Rectangle 58"/>
            <p:cNvSpPr/>
            <p:nvPr/>
          </p:nvSpPr>
          <p:spPr>
            <a:xfrm>
              <a:off x="0" y="0"/>
              <a:ext cx="3609975" cy="2301240"/>
            </a:xfrm>
            <a:prstGeom prst="rect">
              <a:avLst/>
            </a:prstGeom>
          </p:spPr>
        </p:sp>
        <p:sp>
          <p:nvSpPr>
            <p:cNvPr id="63" name="Parallelogram 62"/>
            <p:cNvSpPr/>
            <p:nvPr/>
          </p:nvSpPr>
          <p:spPr>
            <a:xfrm flipH="1">
              <a:off x="321614" y="275572"/>
              <a:ext cx="3045351" cy="1765190"/>
            </a:xfrm>
            <a:prstGeom prst="parallelogram">
              <a:avLst>
                <a:gd name="adj" fmla="val 64367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Right Triangle 63"/>
            <p:cNvSpPr/>
            <p:nvPr/>
          </p:nvSpPr>
          <p:spPr>
            <a:xfrm>
              <a:off x="346298" y="276289"/>
              <a:ext cx="1129087" cy="1765190"/>
            </a:xfrm>
            <a:prstGeom prst="rt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74" name="Straight Connector 73"/>
            <p:cNvCxnSpPr>
              <a:cxnSpLocks/>
            </p:cNvCxnSpPr>
            <p:nvPr/>
          </p:nvCxnSpPr>
          <p:spPr>
            <a:xfrm flipV="1">
              <a:off x="1449259" y="275572"/>
              <a:ext cx="783638" cy="17659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233623" y="275572"/>
              <a:ext cx="47670" cy="17651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4" idx="0"/>
            </p:cNvCxnSpPr>
            <p:nvPr/>
          </p:nvCxnSpPr>
          <p:spPr>
            <a:xfrm>
              <a:off x="346298" y="276289"/>
              <a:ext cx="3046067" cy="17651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 Box 1070"/>
            <p:cNvSpPr txBox="1"/>
            <p:nvPr/>
          </p:nvSpPr>
          <p:spPr>
            <a:xfrm>
              <a:off x="100549" y="1945734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D</a:t>
              </a:r>
              <a:endParaRPr lang="en-US" i="1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Text Box 1070"/>
            <p:cNvSpPr txBox="1"/>
            <p:nvPr/>
          </p:nvSpPr>
          <p:spPr>
            <a:xfrm>
              <a:off x="1300132" y="1999065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M</a:t>
              </a:r>
              <a:endParaRPr lang="en-US" i="1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" name="Text Box 1070"/>
            <p:cNvSpPr txBox="1"/>
            <p:nvPr/>
          </p:nvSpPr>
          <p:spPr>
            <a:xfrm>
              <a:off x="2128526" y="1998940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C</a:t>
              </a:r>
              <a:endParaRPr lang="en-US" i="1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" name="Text Box 1070"/>
            <p:cNvSpPr txBox="1"/>
            <p:nvPr/>
          </p:nvSpPr>
          <p:spPr>
            <a:xfrm>
              <a:off x="3305480" y="1930041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E</a:t>
              </a:r>
              <a:endParaRPr lang="en-US" i="1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" name="Text Box 1070"/>
            <p:cNvSpPr txBox="1"/>
            <p:nvPr/>
          </p:nvSpPr>
          <p:spPr>
            <a:xfrm>
              <a:off x="2243619" y="51993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B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" name="Text Box 1070"/>
            <p:cNvSpPr txBox="1"/>
            <p:nvPr/>
          </p:nvSpPr>
          <p:spPr>
            <a:xfrm>
              <a:off x="64601" y="58745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A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1B05853-90C2-4537-B065-4A0CC7BD0A8F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439EF3F3-A7AB-4310-847A-C4BB27D6247C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478E1008-ADFC-4322-A446-872CAD3290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B7913CF-982C-48F5-83DB-CBBE89AACB76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FC569566-CED4-4987-9FB3-6F30E1043729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206F8609-84F6-4973-B30F-BAC07695D97E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C5E28593-DAE9-4AEC-A503-37067167F76C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E489192-10CB-4862-9F85-CA4C1E567799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7CE1F9EB-0E14-4286-BEDD-581A9F7B709E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25344770-096D-4E84-A648-F12B622D5054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031FFE96-0E01-49CB-9A98-A81F840396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7EB35AE7-C512-4CE7-A2F0-D315D8AF3118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D068AA21-9F7E-4B72-8B3E-8B740DDDF73C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C6FD0CCC-0B95-4990-8476-7AEE74FBE6AC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795D9A6E-144F-41EC-86B2-C138D52C7A30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407F1206-883F-44D7-908C-7859D2AE88DB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11409A03-4E57-43FF-8E35-99751108D1A3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84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Megoldás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ro-RO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téglalap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 </a:t>
                </a:r>
                <a:r>
                  <a:rPr lang="hu-HU" sz="2400" dirty="0">
                    <a:latin typeface="Cambria"/>
                    <a:ea typeface="Cambria"/>
                  </a:rPr>
                  <a:t>∥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DC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D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endParaRPr lang="en-US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 </a:t>
                </a:r>
                <a:r>
                  <a:rPr lang="hu-HU" sz="2400" dirty="0">
                    <a:latin typeface="Cambria"/>
                    <a:ea typeface="Cambria"/>
                  </a:rPr>
                  <a:t>∥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  </a:t>
                </a:r>
                <a14:m>
                  <m:oMath xmlns:m="http://schemas.openxmlformats.org/officeDocument/2006/math">
                    <m:groupChr>
                      <m:groupChrPr>
                        <m:chr m:val="⇒"/>
                        <m:vertJc m:val="bot"/>
                        <m:ctrlPr>
                          <a:rPr lang="en-US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sty m:val="p"/>
                            <m:brk m:alnAt="2"/>
                          </m:rP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b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els</m:t>
                        </m:r>
                        <m: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ő 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v</m:t>
                        </m:r>
                        <m: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á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lt</m:t>
                        </m:r>
                        <m: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ó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sz</m:t>
                        </m:r>
                        <m: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ö</m:t>
                        </m:r>
                        <m:r>
                          <m:rPr>
                            <m:sty m:val="p"/>
                          </m:rPr>
                          <a:rPr lang="hu-HU" sz="2400" b="0" i="0" smtClean="0">
                            <a:latin typeface="Cambria Math"/>
                            <a:ea typeface="Cambria" panose="02040503050406030204" pitchFamily="18" charset="0"/>
                          </a:rPr>
                          <m:t>gek</m:t>
                        </m:r>
                      </m:e>
                    </m:groupChr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hu-HU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𝑀𝐸𝐴</m:t>
                        </m:r>
                      </m:e>
                    </m:acc>
                    <m:r>
                      <a:rPr lang="en-US" sz="2400" i="1" smtClean="0">
                        <a:latin typeface="Cambria Math"/>
                        <a:ea typeface="Cambria Math"/>
                      </a:rPr>
                      <m:t>≡</m:t>
                    </m:r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𝐵𝐴𝐸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(1)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AE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hu-HU" sz="2400" dirty="0">
                            <a:latin typeface="Cambria" panose="02040503050406030204" pitchFamily="18" charset="0"/>
                            <a:ea typeface="Cambria" panose="02040503050406030204" pitchFamily="18" charset="0"/>
                          </a:rPr>
                          <m:t>BAM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szög szögfelezője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𝐸𝐴</m:t>
                        </m:r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400" i="1">
                        <a:latin typeface="Cambria Math"/>
                        <a:ea typeface="Cambria Math"/>
                      </a:rPr>
                      <m:t>≡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𝐵𝐴𝐸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(2)</a:t>
                </a:r>
              </a:p>
              <a:p>
                <a:pPr marL="0" indent="0">
                  <a:lnSpc>
                    <a:spcPct val="120000"/>
                  </a:lnSpc>
                  <a:buAutoNum type="arabicParenBoth"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(2)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𝐸𝐴𝑀</m:t>
                        </m:r>
                      </m:e>
                    </m:acc>
                    <m:r>
                      <a:rPr lang="en-US" sz="2400" i="0">
                        <a:latin typeface="Cambria Math"/>
                        <a:ea typeface="Cambria Math"/>
                      </a:rPr>
                      <m:t>≡</m:t>
                    </m:r>
                    <m:acc>
                      <m:accPr>
                        <m:chr m:val="̂"/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𝑀𝐸</m:t>
                        </m:r>
                        <m:r>
                          <a:rPr lang="hu-HU" sz="24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i="0" dirty="0">
                    <a:latin typeface="Cambria Math"/>
                    <a:ea typeface="Cambria" panose="02040503050406030204" pitchFamily="18" charset="0"/>
                  </a:rPr>
                  <a:t/>
                </a:r>
                <a:br>
                  <a:rPr lang="hu-HU" sz="2400" i="0" dirty="0">
                    <a:latin typeface="Cambria Math"/>
                    <a:ea typeface="Cambria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400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𝐴𝑀𝐸</m:t>
                        </m:r>
                      </m:e>
                      <m:sub>
                        <m:r>
                          <a:rPr lang="en-US" sz="2400" i="0" smtClean="0">
                            <a:latin typeface="Cambria Math"/>
                            <a:ea typeface="Cambria Math"/>
                          </a:rPr>
                          <m:t>∆</m:t>
                        </m:r>
                      </m:sub>
                    </m:sSub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egyenlő szárú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  <m:r>
                      <a:rPr lang="hu-HU" sz="2400" b="0" i="0" smtClean="0">
                        <a:latin typeface="Cambria Math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AM </a:t>
                </a:r>
                <a:endParaRPr lang="en-US" sz="2400" i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Mivel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AM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AB </a:t>
                </a: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Tudva az, hogy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 </a:t>
                </a:r>
                <a:r>
                  <a:rPr lang="hu-HU" sz="2400" dirty="0">
                    <a:latin typeface="Cambria"/>
                    <a:ea typeface="Cambria"/>
                  </a:rPr>
                  <a:t>∥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AMEB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paralelogramma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AMEB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paralelogramma  és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ME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AMEB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rombusz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blipFill rotWithShape="1">
                <a:blip r:embed="rId2"/>
                <a:stretch>
                  <a:fillRect l="-909" t="-3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Canvas 1"/>
          <p:cNvGrpSpPr/>
          <p:nvPr/>
        </p:nvGrpSpPr>
        <p:grpSpPr>
          <a:xfrm>
            <a:off x="7863846" y="1495387"/>
            <a:ext cx="3610915" cy="2304500"/>
            <a:chOff x="0" y="0"/>
            <a:chExt cx="3610915" cy="2304500"/>
          </a:xfrm>
        </p:grpSpPr>
        <p:sp>
          <p:nvSpPr>
            <p:cNvPr id="59" name="Rectangle 58"/>
            <p:cNvSpPr/>
            <p:nvPr/>
          </p:nvSpPr>
          <p:spPr>
            <a:xfrm>
              <a:off x="0" y="0"/>
              <a:ext cx="3609975" cy="2301240"/>
            </a:xfrm>
            <a:prstGeom prst="rect">
              <a:avLst/>
            </a:prstGeom>
          </p:spPr>
        </p:sp>
        <p:sp>
          <p:nvSpPr>
            <p:cNvPr id="63" name="Parallelogram 62"/>
            <p:cNvSpPr/>
            <p:nvPr/>
          </p:nvSpPr>
          <p:spPr>
            <a:xfrm flipH="1">
              <a:off x="321614" y="275572"/>
              <a:ext cx="3045351" cy="1765190"/>
            </a:xfrm>
            <a:prstGeom prst="parallelogram">
              <a:avLst>
                <a:gd name="adj" fmla="val 64367"/>
              </a:avLst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4" name="Right Triangle 63"/>
            <p:cNvSpPr/>
            <p:nvPr/>
          </p:nvSpPr>
          <p:spPr>
            <a:xfrm>
              <a:off x="346298" y="276289"/>
              <a:ext cx="1129087" cy="1765190"/>
            </a:xfrm>
            <a:prstGeom prst="rtTriangle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i="1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74" name="Straight Connector 73"/>
            <p:cNvCxnSpPr>
              <a:cxnSpLocks/>
            </p:cNvCxnSpPr>
            <p:nvPr/>
          </p:nvCxnSpPr>
          <p:spPr>
            <a:xfrm flipV="1">
              <a:off x="1449259" y="275572"/>
              <a:ext cx="783638" cy="176590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233623" y="275572"/>
              <a:ext cx="47670" cy="17651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64" idx="0"/>
            </p:cNvCxnSpPr>
            <p:nvPr/>
          </p:nvCxnSpPr>
          <p:spPr>
            <a:xfrm>
              <a:off x="346298" y="276289"/>
              <a:ext cx="3046067" cy="176519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Text Box 1070"/>
            <p:cNvSpPr txBox="1"/>
            <p:nvPr/>
          </p:nvSpPr>
          <p:spPr>
            <a:xfrm>
              <a:off x="100549" y="1945734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D</a:t>
              </a:r>
              <a:endParaRPr lang="en-US" i="1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0" name="Text Box 1070"/>
            <p:cNvSpPr txBox="1"/>
            <p:nvPr/>
          </p:nvSpPr>
          <p:spPr>
            <a:xfrm>
              <a:off x="1300132" y="1999065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M</a:t>
              </a:r>
              <a:endParaRPr lang="en-US" i="1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2" name="Text Box 1070"/>
            <p:cNvSpPr txBox="1"/>
            <p:nvPr/>
          </p:nvSpPr>
          <p:spPr>
            <a:xfrm>
              <a:off x="2128526" y="1998940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C</a:t>
              </a:r>
              <a:endParaRPr lang="en-US" i="1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3" name="Text Box 1070"/>
            <p:cNvSpPr txBox="1"/>
            <p:nvPr/>
          </p:nvSpPr>
          <p:spPr>
            <a:xfrm>
              <a:off x="3305480" y="1930041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E</a:t>
              </a:r>
              <a:endParaRPr lang="en-US" i="1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4" name="Text Box 1070"/>
            <p:cNvSpPr txBox="1"/>
            <p:nvPr/>
          </p:nvSpPr>
          <p:spPr>
            <a:xfrm>
              <a:off x="2230172" y="38546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B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5" name="Text Box 1070"/>
            <p:cNvSpPr txBox="1"/>
            <p:nvPr/>
          </p:nvSpPr>
          <p:spPr>
            <a:xfrm>
              <a:off x="78048" y="58745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i="1" kern="12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/>
                </a:rPr>
                <a:t>A</a:t>
              </a:r>
              <a:endParaRPr lang="en-US" i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BBEA9CE-CBA1-412A-BF48-A4AC69B31E49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A46BB335-66FC-4B0D-9ED7-2E2762DE97B0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AEE27C35-9AEE-45FF-8B1C-3B6C6119C6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583C0707-5F3D-4028-B245-FAFD9DF92876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ADCD7D2E-DFAC-451C-A305-B0A90FB5D379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D8C696F-AA82-4C7E-A558-995114EE4965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07793B63-B6F6-4D7E-A48B-4672FC0E34B9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2FA0590E-9345-44FB-A7DC-384D758845AD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70A225BF-62EC-4B68-BF2D-953A8B271F3B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A7CA2BCA-26B5-45C9-90EC-DF304E8BD5C4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xmlns="" id="{144F963C-CE3B-4B06-B983-24501AC123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C00F9066-1DC2-40C2-AF2A-CA4BE34BFEB9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49CD7C1B-F2DB-451C-B6C5-8C02478FFBFB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E7E35A3F-A81C-43EF-9EEC-2063A2A5E42D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4A7B7C4F-1DB3-4065-8FFE-A08E3CF98438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534024BD-9593-4D76-99EC-EB4A47042423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AFBFEA42-DCD8-4725-9A7F-AB47BAAE4F1A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80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5A26B3-4C9B-47DC-A3DB-C3B9E0F0C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Házi f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7807FFB-C8D3-4A7F-B675-3EE3A35CE0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88571"/>
                <a:ext cx="10915651" cy="5655129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Számítsd ki egy konvex négyszög szögeinek mértékét, ha azok egyenesen arányosak a 2, 3, 6 és 7 számokkal.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téglalapban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az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és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oldalak felezési pontja, mutasd ki, hogy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MNPQ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rombusz.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3.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négyzet. Ha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az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és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]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oldalak felezőpontja, mutasd ki, hogy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DM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/>
                  </a:rPr>
                  <a:t>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/>
                  </a:rPr>
                  <a:t>CN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  <a:sym typeface="Symbol"/>
                  </a:rPr>
                  <a:t>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4. </a:t>
                </a:r>
                <a:r>
                  <a:rPr lang="hu-HU" sz="2400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MNPQ</a:t>
                </a:r>
                <a:r>
                  <a:rPr lang="hu-HU" sz="2400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rombusz átlói </a:t>
                </a:r>
                <a:r>
                  <a:rPr lang="hu-HU" sz="2400" i="1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MP </a:t>
                </a:r>
                <a14:m>
                  <m:oMath xmlns:m="http://schemas.openxmlformats.org/officeDocument/2006/math">
                    <m:r>
                      <a:rPr lang="en-US" sz="2400" i="1" spc="-1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32 cm, </a:t>
                </a:r>
                <a:r>
                  <a:rPr lang="hu-HU" sz="2400" i="1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QN </a:t>
                </a:r>
                <a14:m>
                  <m:oMath xmlns:m="http://schemas.openxmlformats.org/officeDocument/2006/math">
                    <m:r>
                      <a:rPr lang="en-US" sz="2400" i="1" spc="-1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b="0" i="1" spc="-1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24 cm, a rombusz oldala pedig 2</a:t>
                </a:r>
                <a:r>
                  <a:rPr lang="en-US" sz="2400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0</a:t>
                </a:r>
                <a:r>
                  <a:rPr lang="hu-HU" sz="2400" spc="-1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cm. Határozd meg a rombusz magasságának hosszát.</a:t>
                </a:r>
                <a:endParaRPr lang="en-US" sz="2400" spc="-1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5.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derékszögű trapézban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AB </a:t>
                </a:r>
                <a:r>
                  <a:rPr lang="hu-HU" sz="2400" dirty="0">
                    <a:latin typeface="Cambria"/>
                    <a:ea typeface="Cambria"/>
                    <a:cs typeface="Times New Roman" panose="02020603050405020304" pitchFamily="18" charset="0"/>
                  </a:rPr>
                  <a:t>∥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m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𝐶𝐷𝐴</m:t>
                        </m:r>
                        <m:r>
                          <a:rPr lang="hu-HU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acc>
                    <m:r>
                      <a:rPr lang="en-US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ro-RO" sz="2400" b="0" i="1" smtClean="0">
                        <a:latin typeface="Cambria Math"/>
                        <a:cs typeface="Times New Roman" panose="02020603050405020304" pitchFamily="18" charset="0"/>
                      </a:rPr>
                      <m:t>90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CD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 cm. Ha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egyenlő szárú derékszögű háromszög, határozd meg: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457200" lvl="1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</a:t>
                </a:r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</a:t>
                </a:r>
                <a:r>
                  <a:rPr lang="hu-HU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szakasz hosszát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marL="457200" lvl="1" indent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  <a:r>
                  <a:rPr lang="hu-HU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trapéz kerületét, területét és középvonalának hosszát.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807FFB-C8D3-4A7F-B675-3EE3A35CE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88571"/>
                <a:ext cx="10915651" cy="5655129"/>
              </a:xfrm>
              <a:blipFill rotWithShape="1">
                <a:blip r:embed="rId3"/>
                <a:stretch>
                  <a:fillRect l="-838" t="-755" r="-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DDC5CF56-93FE-4851-9F9C-1E4810741BC0}"/>
              </a:ext>
            </a:extLst>
          </p:cNvPr>
          <p:cNvGrpSpPr/>
          <p:nvPr/>
        </p:nvGrpSpPr>
        <p:grpSpPr>
          <a:xfrm>
            <a:off x="838200" y="498208"/>
            <a:ext cx="10582275" cy="575310"/>
            <a:chOff x="2651857" y="452944"/>
            <a:chExt cx="10582275" cy="57531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A2B25B28-1FDF-48F1-929A-3E511CBC4D6C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2BEA4D67-5114-4ED1-9816-AE9F202E15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57A0394-7BE1-4857-ADDC-80FCF77F0A05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09EBE5A0-876E-49E4-AAA6-90594F2076FB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BF74E991-9637-4C47-92A0-947A6F9193E1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35087BC7-A7B5-44C2-BFF5-D2340FE390B4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D2FD88AF-A7A4-4E29-9040-63D1A2127197}"/>
                </a:ext>
              </a:extLst>
            </p:cNvPr>
            <p:cNvCxnSpPr/>
            <p:nvPr/>
          </p:nvCxnSpPr>
          <p:spPr>
            <a:xfrm>
              <a:off x="9779855" y="465189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DC37FBF4-EDEF-4FFE-820C-B2C6D1848DB9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C7A21EDC-FECD-4E21-8D4C-37A4EA149CED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D15F2A02-5E09-48CB-8438-7158AAA296B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3F2B8A7D-A025-4CED-828A-560B1A256C41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BB6C3A81-9955-4D21-AEEE-7198AE820C12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69C3532B-6D8D-485B-A70D-E13504D03003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FA6923F-EA8A-4088-BCA4-8E769C6F6520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D94BFA4C-34EE-44AE-A193-2435130D49CF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1CF45D4C-8B96-4303-AB82-D6FCD80BCA50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513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47807FFB-C8D3-4A7F-B675-3EE3A35CE0A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052945"/>
                <a:ext cx="10915651" cy="5223164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6.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Egy téglalap kerülete 30 m, szélessége négyszer kisebb, mint a hosszúsága.</a:t>
                </a:r>
                <a:b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</a:b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téglalap hosszúságait három egyenlő részre osztjuk fel úgy, hogy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AE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/>
                      </a:rPr>
                      <m:t>≡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EF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/>
                      </a:rPr>
                      <m:t> ≡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/>
                      </a:rPr>
                      <m:t> ≡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CG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/>
                      </a:rPr>
                      <m:t> ≡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GH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/>
                      </a:rPr>
                      <m:t> ≡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HD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], 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E, F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/>
                        <a:sym typeface="Symbol"/>
                      </a:rPr>
                      <m:t>(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G, H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</a:t>
                </a:r>
                <a:r>
                  <a:rPr lang="hu-HU" sz="2400" dirty="0"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/>
                        <a:sym typeface="Symbol"/>
                      </a:rPr>
                      <m:t>(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CD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Határozd meg a téglalap hosszúságát.</a:t>
                </a:r>
              </a:p>
              <a:p>
                <a:pPr marL="45720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Mekkora annak a négyzetnek az oldalhossza, amelynek területe egyenlő a téglalap területével?</a:t>
                </a:r>
              </a:p>
              <a:p>
                <a:pPr marL="45720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Legyen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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GE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hu-HU" sz="2400" i="0">
                        <a:latin typeface="Cambria Math"/>
                        <a:cs typeface="Times New Roman" panose="02020603050405020304" pitchFamily="18" charset="0"/>
                      </a:rPr>
                      <m:t>=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{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}, mutasd ki, hogy 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P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pontok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kollineárisak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hu-HU" sz="1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7.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paralelogrammában meghúzzuk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AM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sym typeface="Symbol"/>
                      </a:rPr>
                      <m:t> 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𝐵𝐷</m:t>
                    </m:r>
                    <m:r>
                      <a:rPr lang="hu-HU" sz="2400">
                        <a:latin typeface="Cambria Math"/>
                        <a:sym typeface="Symbol"/>
                      </a:rPr>
                      <m:t>,  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𝐶𝑃</m:t>
                    </m:r>
                    <m:r>
                      <a:rPr lang="hu-HU" sz="2400" b="0" i="1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 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𝐵𝐷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sym typeface="Symbol"/>
                      </a:rPr>
                      <m:t>𝑃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,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𝑀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</m:t>
                    </m:r>
                    <m:d>
                      <m:dPr>
                        <m:ctrlPr>
                          <a:rPr lang="hu-HU" sz="2400" i="1">
                            <a:latin typeface="Cambria Math"/>
                            <a:sym typeface="Symbol"/>
                          </a:rPr>
                        </m:ctrlPr>
                      </m:dPr>
                      <m:e>
                        <m:r>
                          <a:rPr lang="hu-HU" sz="2400" i="1">
                            <a:latin typeface="Cambria Math"/>
                            <a:sym typeface="Symbol"/>
                          </a:rPr>
                          <m:t>𝐵𝐷</m:t>
                        </m:r>
                      </m:e>
                    </m:d>
                    <m:r>
                      <a:rPr lang="hu-HU" sz="2400" i="1">
                        <a:latin typeface="Cambria Math"/>
                        <a:sym typeface="Symbol"/>
                      </a:rPr>
                      <m:t>,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sym typeface="Symbol"/>
                      </a:rPr>
                      <m:t>𝐵𝑄</m:t>
                    </m:r>
                    <m:r>
                      <a:rPr lang="hu-HU" sz="2400" b="0" i="1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 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𝐴𝐶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,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𝐷𝑁</m:t>
                    </m:r>
                    <m:r>
                      <a:rPr lang="hu-HU" sz="2400" b="0" i="1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 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𝐴𝐶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, 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𝑄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,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𝑁</m:t>
                    </m:r>
                    <m:r>
                      <a:rPr lang="hu-HU" sz="2400" b="0" i="1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</m:t>
                    </m:r>
                    <m:r>
                      <a:rPr lang="hu-HU" sz="2400" b="0" i="1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hu-HU" sz="2400" i="0">
                        <a:latin typeface="Cambria Math"/>
                        <a:sym typeface="Symbol"/>
                      </a:rPr>
                      <m:t>(</m:t>
                    </m:r>
                    <m:r>
                      <a:rPr lang="hu-HU" sz="2400" i="1">
                        <a:latin typeface="Cambria Math"/>
                        <a:sym typeface="Symbol"/>
                      </a:rPr>
                      <m:t>𝐴𝐶</m:t>
                    </m:r>
                    <m:r>
                      <a:rPr lang="hu-HU" sz="2400" i="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Mutasd ki, hogy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MNPQ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paralelogramma.</a:t>
                </a: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endParaRPr lang="hu-HU" sz="10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8.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egyenlő szárú trapézban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 </a:t>
                </a:r>
                <a:r>
                  <a:rPr lang="hu-HU" sz="2400" dirty="0">
                    <a:latin typeface="Cambria"/>
                    <a:ea typeface="Cambria"/>
                  </a:rPr>
                  <a:t>∥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&gt;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CD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16 cm, 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sz="24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8 cm, m</a:t>
                </a:r>
                <a14:m>
                  <m:oMath xmlns:m="http://schemas.openxmlformats.org/officeDocument/2006/math">
                    <m:r>
                      <a:rPr lang="hu-HU" sz="2400">
                        <a:latin typeface="Cambria Math"/>
                        <a:sym typeface="Symbol"/>
                      </a:rPr>
                      <m:t>(</m:t>
                    </m:r>
                    <m:acc>
                      <m:accPr>
                        <m:chr m:val="̂"/>
                        <m:ctrlPr>
                          <a:rPr lang="hu-HU" sz="2400" i="1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>
                            <a:latin typeface="Cambria Math"/>
                          </a:rPr>
                          <m:t>𝐵𝐴𝐶</m:t>
                        </m:r>
                      </m:e>
                    </m:acc>
                    <m:r>
                      <a:rPr lang="hu-HU" sz="2400">
                        <a:latin typeface="Cambria Math"/>
                        <a:sym typeface="Symbol"/>
                      </a:rPr>
                      <m:t>)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30</a:t>
                </a:r>
                <a14:m>
                  <m:oMath xmlns:m="http://schemas.openxmlformats.org/officeDocument/2006/math">
                    <m:r>
                      <a:rPr lang="hu-HU" sz="2400" i="0" dirty="0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457200" lv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Számítsd ki a trapéz kerületét, területét és középvonalának hosszát.</a:t>
                </a:r>
              </a:p>
              <a:p>
                <a:pPr marL="457200" lvl="0" indent="0" algn="just">
                  <a:lnSpc>
                    <a:spcPct val="110000"/>
                  </a:lnSpc>
                  <a:spcBef>
                    <a:spcPts val="0"/>
                  </a:spcBef>
                  <a:buNone/>
                </a:pP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b)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Ha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az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szakasz felezőpontja, igazold, hogy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DE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  <a:sym typeface="Symbol"/>
                  </a:rPr>
                  <a:t>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lang="hu-HU" sz="2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7807FFB-C8D3-4A7F-B675-3EE3A35CE0A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052945"/>
                <a:ext cx="10915651" cy="5223164"/>
              </a:xfrm>
              <a:blipFill rotWithShape="1">
                <a:blip r:embed="rId3"/>
                <a:stretch>
                  <a:fillRect l="-838" t="-933" r="-838" b="-1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1">
            <a:extLst>
              <a:ext uri="{FF2B5EF4-FFF2-40B4-BE49-F238E27FC236}">
                <a16:creationId xmlns:a16="http://schemas.microsoft.com/office/drawing/2014/main" xmlns="" id="{6D5A26B3-4C9B-47DC-A3DB-C3B9E0F0CBED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b="1">
                <a:latin typeface="Cambria" panose="02040503050406030204" pitchFamily="18" charset="0"/>
                <a:ea typeface="Cambria" panose="02040503050406030204" pitchFamily="18" charset="0"/>
              </a:rPr>
              <a:t>Házi f</a:t>
            </a:r>
            <a:r>
              <a:rPr lang="en-US" b="1">
                <a:latin typeface="Cambria" panose="02040503050406030204" pitchFamily="18" charset="0"/>
                <a:ea typeface="Cambria" panose="02040503050406030204" pitchFamily="18" charset="0"/>
              </a:rPr>
              <a:t>eladat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DDF0DD4-0999-4FC4-8E10-7EA3E3238CA1}"/>
              </a:ext>
            </a:extLst>
          </p:cNvPr>
          <p:cNvGrpSpPr/>
          <p:nvPr/>
        </p:nvGrpSpPr>
        <p:grpSpPr>
          <a:xfrm>
            <a:off x="838200" y="498208"/>
            <a:ext cx="10582275" cy="575310"/>
            <a:chOff x="2651857" y="452944"/>
            <a:chExt cx="10582275" cy="57531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085F0050-3B1A-450B-BD7E-D22341BB608F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xmlns="" id="{18F58110-856F-4B1E-B320-AB45192038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ADA3D55B-CE70-4FD6-ABD1-8EBEAD11D94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xmlns="" id="{9D043509-F64B-4FC4-A2C5-7B36B7026EA6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EDB6FB6-FFA4-4B3A-B0AF-C5562C3996EB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xmlns="" id="{E41209FF-B731-4FF2-A053-E885942DCF91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D624BFC0-36F6-48E6-990B-B84E3FC76040}"/>
                </a:ext>
              </a:extLst>
            </p:cNvPr>
            <p:cNvCxnSpPr/>
            <p:nvPr/>
          </p:nvCxnSpPr>
          <p:spPr>
            <a:xfrm>
              <a:off x="9779855" y="465189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7033FC69-3AFB-407C-B90D-05688C63C2A4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CBDD157-9229-415C-9985-9EC10937CCFC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17CA7E92-B02B-489D-885C-0EBFDEFCBE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5D41FE37-A763-4EE2-A3FC-56C90B05860F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DB79A4A0-1B0A-44F0-B7FE-87B6A4BDF098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59BA53FE-030F-47CE-A0D9-324FDB74C0CC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593AC727-C6F7-4A40-A490-C20BA9B9B874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6C96589B-DBBC-48D2-BDEF-3F0C76DE6B76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7D89F16-5A26-45BB-9A74-ACC4D026AF6C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960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59002D-421D-4FFD-9214-379B74AAF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o-R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o-RO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000" b="1" dirty="0">
                <a:latin typeface="Cambria" panose="02040503050406030204" pitchFamily="18" charset="0"/>
                <a:ea typeface="Cambria" panose="02040503050406030204" pitchFamily="18" charset="0"/>
              </a:rPr>
              <a:t>J</a:t>
            </a:r>
            <a:r>
              <a:rPr lang="hu-HU" sz="6000" b="1" dirty="0">
                <a:latin typeface="Cambria" panose="02040503050406030204" pitchFamily="18" charset="0"/>
                <a:ea typeface="Cambria" panose="02040503050406030204" pitchFamily="18" charset="0"/>
              </a:rPr>
              <a:t>ó munkát, sok sikert!</a:t>
            </a:r>
            <a:endParaRPr lang="ro-RO" sz="6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Németi Mónika, matematikatanár</a:t>
            </a:r>
          </a:p>
          <a:p>
            <a:pPr marL="0" indent="0" algn="ctr">
              <a:buNone/>
            </a:pP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Sigismund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Todu</a:t>
            </a:r>
            <a:r>
              <a:rPr lang="ro-RO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ță</a:t>
            </a:r>
            <a:r>
              <a:rPr lang="ro-RO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Zenei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F</a:t>
            </a:r>
            <a:r>
              <a:rPr lang="hu-HU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őgimnázium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, Kolozsvár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745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Konvex négyszögek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Az </a:t>
                </a:r>
                <a:r>
                  <a:rPr lang="hu-HU" b="1" i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ABCD</a:t>
                </a: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konvex négyszög alkotóelemei:</a:t>
                </a:r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685800" lvl="0"/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négy oldal: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685800" lvl="0"/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négy szög: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 dirty="0">
                            <a:latin typeface="Cambria Math"/>
                          </a:rPr>
                          <m:t>𝐴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 dirty="0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 dirty="0">
                            <a:latin typeface="Cambria Math"/>
                          </a:rPr>
                          <m:t>𝐶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hu-HU" sz="2400" i="1" dirty="0">
                            <a:latin typeface="Cambria Math"/>
                          </a:rPr>
                        </m:ctrlPr>
                      </m:accPr>
                      <m:e>
                        <m:r>
                          <a:rPr lang="hu-HU" sz="2400" i="1" dirty="0">
                            <a:latin typeface="Cambria Math"/>
                          </a:rPr>
                          <m:t>𝐷</m:t>
                        </m:r>
                      </m:e>
                    </m:acc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685800" lvl="0"/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négy csúcs: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685800"/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két átló: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endParaRPr lang="en-US" sz="5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Tulajdons</a:t>
                </a: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ág</a:t>
                </a:r>
                <a:endParaRPr lang="hu-HU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konvex négyszög szögeinek összege 360°.</a:t>
                </a:r>
              </a:p>
              <a:p>
                <a:pPr marL="457200" indent="0">
                  <a:lnSpc>
                    <a:spcPct val="10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m</m:t>
                    </m:r>
                    <m:d>
                      <m:d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ro-RO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lang="ro-RO" sz="2400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m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ro-RO" sz="2400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m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𝐶</m:t>
                            </m:r>
                          </m:e>
                        </m:acc>
                      </m:e>
                    </m:d>
                    <m:r>
                      <a:rPr lang="ro-RO" sz="2400" b="0" i="1" smtClean="0"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m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hu-HU" sz="24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</m:d>
                    <m:r>
                      <a:rPr lang="ro-RO" sz="2400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hu-HU" sz="2400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360°</m:t>
                    </m:r>
                  </m:oMath>
                </a14:m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blipFill rotWithShape="1">
                <a:blip r:embed="rId2"/>
                <a:stretch>
                  <a:fillRect l="-1193" t="-11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/>
          <p:cNvGrpSpPr/>
          <p:nvPr/>
        </p:nvGrpSpPr>
        <p:grpSpPr>
          <a:xfrm>
            <a:off x="7490847" y="1395887"/>
            <a:ext cx="2637902" cy="1867871"/>
            <a:chOff x="-26147" y="-114860"/>
            <a:chExt cx="2637902" cy="1867871"/>
          </a:xfrm>
        </p:grpSpPr>
        <p:grpSp>
          <p:nvGrpSpPr>
            <p:cNvPr id="39" name="Group 38"/>
            <p:cNvGrpSpPr/>
            <p:nvPr/>
          </p:nvGrpSpPr>
          <p:grpSpPr>
            <a:xfrm>
              <a:off x="0" y="-114860"/>
              <a:ext cx="2611755" cy="1867871"/>
              <a:chOff x="0" y="-114860"/>
              <a:chExt cx="2611755" cy="1867871"/>
            </a:xfrm>
          </p:grpSpPr>
          <p:sp>
            <p:nvSpPr>
              <p:cNvPr id="43" name="Text Box 38"/>
              <p:cNvSpPr txBox="1"/>
              <p:nvPr/>
            </p:nvSpPr>
            <p:spPr>
              <a:xfrm>
                <a:off x="688975" y="-114860"/>
                <a:ext cx="475307" cy="4436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  <a:cs typeface="Times New Roman"/>
                  </a:rPr>
                  <a:t>A</a:t>
                </a:r>
                <a:endParaRPr lang="en-US" dirty="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0" y="212725"/>
                <a:ext cx="2611755" cy="1540286"/>
                <a:chOff x="0" y="0"/>
                <a:chExt cx="2611755" cy="1540286"/>
              </a:xfrm>
            </p:grpSpPr>
            <p:sp>
              <p:nvSpPr>
                <p:cNvPr id="45" name="Text Box 40"/>
                <p:cNvSpPr txBox="1"/>
                <p:nvPr/>
              </p:nvSpPr>
              <p:spPr>
                <a:xfrm>
                  <a:off x="0" y="974725"/>
                  <a:ext cx="474980" cy="44323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457200">
                    <a:lnSpc>
                      <a:spcPct val="115000"/>
                    </a:lnSpc>
                    <a:spcAft>
                      <a:spcPts val="1000"/>
                    </a:spcAft>
                  </a:pPr>
                  <a:endParaRPr lang="en-US" sz="1100" dirty="0">
                    <a:effectLst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46" name="Group 45"/>
                <p:cNvGrpSpPr/>
                <p:nvPr/>
              </p:nvGrpSpPr>
              <p:grpSpPr>
                <a:xfrm>
                  <a:off x="209550" y="0"/>
                  <a:ext cx="2402205" cy="1540286"/>
                  <a:chOff x="0" y="0"/>
                  <a:chExt cx="2402205" cy="1540286"/>
                </a:xfrm>
              </p:grpSpPr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0" y="0"/>
                    <a:ext cx="2402205" cy="1540286"/>
                    <a:chOff x="0" y="0"/>
                    <a:chExt cx="2402205" cy="1540286"/>
                  </a:xfrm>
                </p:grpSpPr>
                <p:grpSp>
                  <p:nvGrpSpPr>
                    <p:cNvPr id="49" name="Group 48"/>
                    <p:cNvGrpSpPr/>
                    <p:nvPr/>
                  </p:nvGrpSpPr>
                  <p:grpSpPr>
                    <a:xfrm>
                      <a:off x="0" y="0"/>
                      <a:ext cx="1998508" cy="1265178"/>
                      <a:chOff x="0" y="0"/>
                      <a:chExt cx="1998508" cy="1265178"/>
                    </a:xfrm>
                  </p:grpSpPr>
                  <p:cxnSp>
                    <p:nvCxnSpPr>
                      <p:cNvPr id="51" name="Straight Connector 50"/>
                      <p:cNvCxnSpPr/>
                      <p:nvPr/>
                    </p:nvCxnSpPr>
                    <p:spPr>
                      <a:xfrm flipV="1">
                        <a:off x="0" y="0"/>
                        <a:ext cx="636422" cy="11119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2" name="Straight Connector 51"/>
                      <p:cNvCxnSpPr/>
                      <p:nvPr/>
                    </p:nvCxnSpPr>
                    <p:spPr>
                      <a:xfrm>
                        <a:off x="629215" y="4527"/>
                        <a:ext cx="1257935" cy="5118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3" name="Straight Connector 52"/>
                      <p:cNvCxnSpPr/>
                      <p:nvPr/>
                    </p:nvCxnSpPr>
                    <p:spPr>
                      <a:xfrm>
                        <a:off x="1887647" y="506995"/>
                        <a:ext cx="102235" cy="75565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54" name="Straight Connector 53"/>
                      <p:cNvCxnSpPr/>
                      <p:nvPr/>
                    </p:nvCxnSpPr>
                    <p:spPr>
                      <a:xfrm>
                        <a:off x="9053" y="1104523"/>
                        <a:ext cx="1989455" cy="160655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0" name="Text Box 48"/>
                    <p:cNvSpPr txBox="1"/>
                    <p:nvPr/>
                  </p:nvSpPr>
                  <p:spPr>
                    <a:xfrm>
                      <a:off x="1927225" y="1097056"/>
                      <a:ext cx="474980" cy="44323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i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C</a:t>
                      </a:r>
                      <a:endParaRPr lang="en-US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</p:grpSp>
              <p:sp>
                <p:nvSpPr>
                  <p:cNvPr id="48" name="Text Box 49"/>
                  <p:cNvSpPr txBox="1"/>
                  <p:nvPr/>
                </p:nvSpPr>
                <p:spPr>
                  <a:xfrm>
                    <a:off x="1844675" y="297890"/>
                    <a:ext cx="474980" cy="44323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o-RO" i="1" dirty="0">
                        <a:effectLst/>
                        <a:latin typeface="Cambria"/>
                        <a:ea typeface="Calibri"/>
                        <a:cs typeface="Times New Roman"/>
                      </a:rPr>
                      <a:t>D</a:t>
                    </a:r>
                    <a:endParaRPr lang="en-US" dirty="0">
                      <a:effectLst/>
                      <a:ea typeface="Calibri"/>
                      <a:cs typeface="Times New Roman"/>
                    </a:endParaRPr>
                  </a:p>
                </p:txBody>
              </p:sp>
            </p:grpSp>
          </p:grpSp>
        </p:grpSp>
        <p:cxnSp>
          <p:nvCxnSpPr>
            <p:cNvPr id="40" name="Straight Connector 39"/>
            <p:cNvCxnSpPr/>
            <p:nvPr/>
          </p:nvCxnSpPr>
          <p:spPr>
            <a:xfrm>
              <a:off x="838200" y="215900"/>
              <a:ext cx="1360170" cy="125793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222250" y="727075"/>
              <a:ext cx="1880072" cy="58699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Text Box 53"/>
            <p:cNvSpPr txBox="1"/>
            <p:nvPr/>
          </p:nvSpPr>
          <p:spPr>
            <a:xfrm>
              <a:off x="-26147" y="1095562"/>
              <a:ext cx="474980" cy="4432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  <a:cs typeface="Times New Roman"/>
                </a:rPr>
                <a:t>B</a:t>
              </a:r>
              <a:endParaRPr lang="en-US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690657" y="3458409"/>
            <a:ext cx="3113154" cy="1891202"/>
            <a:chOff x="32006" y="-109616"/>
            <a:chExt cx="3113621" cy="1891202"/>
          </a:xfrm>
        </p:grpSpPr>
        <p:grpSp>
          <p:nvGrpSpPr>
            <p:cNvPr id="77" name="Group 76"/>
            <p:cNvGrpSpPr/>
            <p:nvPr/>
          </p:nvGrpSpPr>
          <p:grpSpPr>
            <a:xfrm>
              <a:off x="32006" y="-109616"/>
              <a:ext cx="3113621" cy="1891202"/>
              <a:chOff x="-501866" y="-109616"/>
              <a:chExt cx="3113621" cy="1891202"/>
            </a:xfrm>
          </p:grpSpPr>
          <p:sp>
            <p:nvSpPr>
              <p:cNvPr id="84" name="Text Box 38"/>
              <p:cNvSpPr txBox="1"/>
              <p:nvPr/>
            </p:nvSpPr>
            <p:spPr>
              <a:xfrm>
                <a:off x="713293" y="-109616"/>
                <a:ext cx="477548" cy="44362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o-RO" i="1" dirty="0">
                    <a:effectLst/>
                    <a:latin typeface="Cambria"/>
                    <a:ea typeface="Calibri"/>
                    <a:cs typeface="Times New Roman"/>
                  </a:rPr>
                  <a:t>A</a:t>
                </a:r>
                <a:endParaRPr lang="en-US" dirty="0">
                  <a:effectLst/>
                  <a:ea typeface="Calibri"/>
                  <a:cs typeface="Times New Roman"/>
                </a:endParaRPr>
              </a:p>
            </p:txBody>
          </p:sp>
          <p:grpSp>
            <p:nvGrpSpPr>
              <p:cNvPr id="85" name="Group 84"/>
              <p:cNvGrpSpPr/>
              <p:nvPr/>
            </p:nvGrpSpPr>
            <p:grpSpPr>
              <a:xfrm>
                <a:off x="-501866" y="212725"/>
                <a:ext cx="3113621" cy="1568861"/>
                <a:chOff x="-501866" y="0"/>
                <a:chExt cx="3113621" cy="1568861"/>
              </a:xfrm>
            </p:grpSpPr>
            <p:sp>
              <p:nvSpPr>
                <p:cNvPr id="86" name="Text Box 40"/>
                <p:cNvSpPr txBox="1"/>
                <p:nvPr/>
              </p:nvSpPr>
              <p:spPr>
                <a:xfrm>
                  <a:off x="-501866" y="899943"/>
                  <a:ext cx="474980" cy="478790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457200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o-RO" i="1" dirty="0">
                      <a:effectLst/>
                      <a:latin typeface="Cambria"/>
                      <a:ea typeface="Calibri"/>
                      <a:cs typeface="Times New Roman"/>
                    </a:rPr>
                    <a:t>B</a:t>
                  </a:r>
                  <a:endParaRPr lang="en-US" dirty="0">
                    <a:effectLst/>
                    <a:ea typeface="Calibri"/>
                    <a:cs typeface="Times New Roman"/>
                  </a:endParaRPr>
                </a:p>
              </p:txBody>
            </p:sp>
            <p:grpSp>
              <p:nvGrpSpPr>
                <p:cNvPr id="87" name="Group 86"/>
                <p:cNvGrpSpPr/>
                <p:nvPr/>
              </p:nvGrpSpPr>
              <p:grpSpPr>
                <a:xfrm>
                  <a:off x="218380" y="0"/>
                  <a:ext cx="2393375" cy="1568861"/>
                  <a:chOff x="8830" y="0"/>
                  <a:chExt cx="2393375" cy="1568861"/>
                </a:xfrm>
              </p:grpSpPr>
              <p:grpSp>
                <p:nvGrpSpPr>
                  <p:cNvPr id="88" name="Group 87"/>
                  <p:cNvGrpSpPr/>
                  <p:nvPr/>
                </p:nvGrpSpPr>
                <p:grpSpPr>
                  <a:xfrm>
                    <a:off x="8830" y="0"/>
                    <a:ext cx="2393375" cy="1568861"/>
                    <a:chOff x="8830" y="0"/>
                    <a:chExt cx="2393375" cy="1568861"/>
                  </a:xfrm>
                </p:grpSpPr>
                <p:grpSp>
                  <p:nvGrpSpPr>
                    <p:cNvPr id="90" name="Group 89"/>
                    <p:cNvGrpSpPr/>
                    <p:nvPr/>
                  </p:nvGrpSpPr>
                  <p:grpSpPr>
                    <a:xfrm>
                      <a:off x="8830" y="0"/>
                      <a:ext cx="1988443" cy="1265934"/>
                      <a:chOff x="8830" y="0"/>
                      <a:chExt cx="1988443" cy="1265934"/>
                    </a:xfrm>
                  </p:grpSpPr>
                  <p:cxnSp>
                    <p:nvCxnSpPr>
                      <p:cNvPr id="92" name="Straight Connector 91"/>
                      <p:cNvCxnSpPr/>
                      <p:nvPr/>
                    </p:nvCxnSpPr>
                    <p:spPr>
                      <a:xfrm flipV="1">
                        <a:off x="13819" y="0"/>
                        <a:ext cx="623722" cy="1104523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3" name="Straight Connector 92"/>
                      <p:cNvCxnSpPr/>
                      <p:nvPr/>
                    </p:nvCxnSpPr>
                    <p:spPr>
                      <a:xfrm>
                        <a:off x="629215" y="4527"/>
                        <a:ext cx="1257935" cy="51181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4" name="Straight Connector 93"/>
                      <p:cNvCxnSpPr/>
                      <p:nvPr/>
                    </p:nvCxnSpPr>
                    <p:spPr>
                      <a:xfrm>
                        <a:off x="1884358" y="510284"/>
                        <a:ext cx="102235" cy="755650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95" name="Straight Connector 94"/>
                      <p:cNvCxnSpPr/>
                      <p:nvPr/>
                    </p:nvCxnSpPr>
                    <p:spPr>
                      <a:xfrm>
                        <a:off x="8830" y="1104523"/>
                        <a:ext cx="1988443" cy="160655"/>
                      </a:xfrm>
                      <a:prstGeom prst="line">
                        <a:avLst/>
                      </a:prstGeom>
                      <a:ln w="190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91" name="Text Box 48"/>
                    <p:cNvSpPr txBox="1"/>
                    <p:nvPr/>
                  </p:nvSpPr>
                  <p:spPr>
                    <a:xfrm>
                      <a:off x="1927225" y="1125631"/>
                      <a:ext cx="474980" cy="443230"/>
                    </a:xfrm>
                    <a:prstGeom prst="rect">
                      <a:avLst/>
                    </a:prstGeom>
                    <a:noFill/>
                    <a:ln w="6350">
                      <a:noFill/>
                    </a:ln>
                    <a:effectLst/>
                  </p:spPr>
                  <p:style>
                    <a:lnRef idx="0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o-RO" i="1" dirty="0">
                          <a:effectLst/>
                          <a:latin typeface="Cambria"/>
                          <a:ea typeface="Calibri"/>
                          <a:cs typeface="Times New Roman"/>
                        </a:rPr>
                        <a:t>C</a:t>
                      </a:r>
                      <a:endParaRPr lang="en-US" dirty="0">
                        <a:effectLst/>
                        <a:ea typeface="Calibri"/>
                        <a:cs typeface="Times New Roman"/>
                      </a:endParaRPr>
                    </a:p>
                  </p:txBody>
                </p:sp>
              </p:grpSp>
              <p:sp>
                <p:nvSpPr>
                  <p:cNvPr id="89" name="Text Box 49"/>
                  <p:cNvSpPr txBox="1"/>
                  <p:nvPr/>
                </p:nvSpPr>
                <p:spPr>
                  <a:xfrm>
                    <a:off x="1835150" y="330387"/>
                    <a:ext cx="474980" cy="443230"/>
                  </a:xfrm>
                  <a:prstGeom prst="rect">
                    <a:avLst/>
                  </a:prstGeom>
                  <a:noFill/>
                  <a:ln w="6350">
                    <a:noFill/>
                  </a:ln>
                  <a:effectLst/>
                </p:spPr>
                <p:style>
                  <a:lnRef idx="0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ct val="115000"/>
                      </a:lnSpc>
                      <a:spcAft>
                        <a:spcPts val="1000"/>
                      </a:spcAft>
                    </a:pPr>
                    <a:r>
                      <a:rPr lang="ro-RO" i="1" dirty="0">
                        <a:effectLst/>
                        <a:latin typeface="Cambria"/>
                        <a:ea typeface="Calibri"/>
                        <a:cs typeface="Times New Roman"/>
                      </a:rPr>
                      <a:t>D</a:t>
                    </a:r>
                    <a:endParaRPr lang="en-US" dirty="0">
                      <a:effectLst/>
                      <a:ea typeface="Calibri"/>
                      <a:cs typeface="Times New Roman"/>
                    </a:endParaRPr>
                  </a:p>
                </p:txBody>
              </p:sp>
            </p:grpSp>
          </p:grpSp>
        </p:grpSp>
        <p:sp>
          <p:nvSpPr>
            <p:cNvPr id="78" name="Arc 77"/>
            <p:cNvSpPr/>
            <p:nvPr/>
          </p:nvSpPr>
          <p:spPr>
            <a:xfrm>
              <a:off x="1328538" y="219040"/>
              <a:ext cx="163513" cy="85725"/>
            </a:xfrm>
            <a:prstGeom prst="arc">
              <a:avLst>
                <a:gd name="adj1" fmla="val 21500734"/>
                <a:gd name="adj2" fmla="val 966297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9" name="Arc 78"/>
            <p:cNvSpPr/>
            <p:nvPr/>
          </p:nvSpPr>
          <p:spPr>
            <a:xfrm>
              <a:off x="723900" y="1204912"/>
              <a:ext cx="188595" cy="277495"/>
            </a:xfrm>
            <a:prstGeom prst="arc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0" name="Arc 79"/>
            <p:cNvSpPr/>
            <p:nvPr/>
          </p:nvSpPr>
          <p:spPr>
            <a:xfrm>
              <a:off x="752475" y="1166812"/>
              <a:ext cx="219075" cy="352425"/>
            </a:xfrm>
            <a:prstGeom prst="arc">
              <a:avLst>
                <a:gd name="adj1" fmla="val 15909360"/>
                <a:gd name="adj2" fmla="val 87548"/>
              </a:avLst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1" name="Arc 80"/>
            <p:cNvSpPr/>
            <p:nvPr/>
          </p:nvSpPr>
          <p:spPr>
            <a:xfrm rot="17241221" flipH="1">
              <a:off x="2552700" y="557212"/>
              <a:ext cx="304891" cy="398807"/>
            </a:xfrm>
            <a:prstGeom prst="arc">
              <a:avLst/>
            </a:pr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2566987" y="1300162"/>
              <a:ext cx="138265" cy="161925"/>
            </a:xfrm>
            <a:custGeom>
              <a:avLst/>
              <a:gdLst>
                <a:gd name="connsiteX0" fmla="*/ 138265 w 138265"/>
                <a:gd name="connsiteY0" fmla="*/ 0 h 161925"/>
                <a:gd name="connsiteX1" fmla="*/ 62065 w 138265"/>
                <a:gd name="connsiteY1" fmla="*/ 14288 h 161925"/>
                <a:gd name="connsiteX2" fmla="*/ 9677 w 138265"/>
                <a:gd name="connsiteY2" fmla="*/ 76200 h 161925"/>
                <a:gd name="connsiteX3" fmla="*/ 152 w 138265"/>
                <a:gd name="connsiteY3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265" h="161925">
                  <a:moveTo>
                    <a:pt x="138265" y="0"/>
                  </a:moveTo>
                  <a:cubicBezTo>
                    <a:pt x="110880" y="794"/>
                    <a:pt x="83496" y="1588"/>
                    <a:pt x="62065" y="14288"/>
                  </a:cubicBezTo>
                  <a:cubicBezTo>
                    <a:pt x="40634" y="26988"/>
                    <a:pt x="19996" y="51594"/>
                    <a:pt x="9677" y="76200"/>
                  </a:cubicBezTo>
                  <a:cubicBezTo>
                    <a:pt x="-642" y="100806"/>
                    <a:pt x="-245" y="131365"/>
                    <a:pt x="152" y="161925"/>
                  </a:cubicBezTo>
                </a:path>
              </a:pathLst>
            </a:cu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3" name="Freeform 82"/>
            <p:cNvSpPr/>
            <p:nvPr/>
          </p:nvSpPr>
          <p:spPr>
            <a:xfrm>
              <a:off x="2628900" y="1352550"/>
              <a:ext cx="91331" cy="109537"/>
            </a:xfrm>
            <a:custGeom>
              <a:avLst/>
              <a:gdLst>
                <a:gd name="connsiteX0" fmla="*/ 91331 w 91331"/>
                <a:gd name="connsiteY0" fmla="*/ 0 h 109537"/>
                <a:gd name="connsiteX1" fmla="*/ 29419 w 91331"/>
                <a:gd name="connsiteY1" fmla="*/ 28575 h 109537"/>
                <a:gd name="connsiteX2" fmla="*/ 844 w 91331"/>
                <a:gd name="connsiteY2" fmla="*/ 71437 h 109537"/>
                <a:gd name="connsiteX3" fmla="*/ 10369 w 91331"/>
                <a:gd name="connsiteY3" fmla="*/ 109537 h 109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331" h="109537">
                  <a:moveTo>
                    <a:pt x="91331" y="0"/>
                  </a:moveTo>
                  <a:cubicBezTo>
                    <a:pt x="67915" y="8334"/>
                    <a:pt x="44500" y="16669"/>
                    <a:pt x="29419" y="28575"/>
                  </a:cubicBezTo>
                  <a:cubicBezTo>
                    <a:pt x="14338" y="40481"/>
                    <a:pt x="4019" y="57943"/>
                    <a:pt x="844" y="71437"/>
                  </a:cubicBezTo>
                  <a:cubicBezTo>
                    <a:pt x="-2331" y="84931"/>
                    <a:pt x="4019" y="97234"/>
                    <a:pt x="10369" y="109537"/>
                  </a:cubicBezTo>
                </a:path>
              </a:pathLst>
            </a:custGeom>
            <a:ln w="1905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7614BC19-C04F-4566-A36A-7E644D0E96ED}"/>
              </a:ext>
            </a:extLst>
          </p:cNvPr>
          <p:cNvGrpSpPr/>
          <p:nvPr/>
        </p:nvGrpSpPr>
        <p:grpSpPr>
          <a:xfrm>
            <a:off x="838200" y="587108"/>
            <a:ext cx="10582275" cy="575310"/>
            <a:chOff x="2651857" y="452944"/>
            <a:chExt cx="10582275" cy="57531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1DFAA266-4B81-42F0-BDAC-C79839BD95DB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AEED15E1-1E0D-4317-8A46-7212F5A25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4F7B0034-2645-4F80-A8FD-982BF52BAEA0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7E72A519-962F-417F-BB9B-3FCDFB67179F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EDB0F5F8-90C6-411C-9733-C5578AF41F80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90F906A0-12DC-412D-A8B4-25453229543C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E4CDF6EB-AD64-4E14-A0E0-AB86794B6AF2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358B13CB-CB9D-4419-A403-EF614C173CB6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AA4AA6D6-7D00-413B-A74C-A54CAF67B9F0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xmlns="" id="{5F074CDF-6CA2-4C52-B455-AF9A66F199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xmlns="" id="{062E95C9-C80D-4F4D-8EF7-6F8143EF25F8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E004C919-911B-44AE-97C2-9EA4F9155440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6906FA10-D021-437E-9380-C160A94C5739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497E9A20-469A-4F68-BE5B-D20B5FA3F74E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A183FA3D-CD4A-4846-B356-EB8873AAAEE5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94EE6D26-D64E-4CCA-B434-AE5BA3780525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509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48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paralelogramma</a:t>
            </a:r>
            <a:endParaRPr lang="hu-HU" sz="48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EA294-A354-44A1-89DA-F5607108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293"/>
            <a:ext cx="10734675" cy="5381467"/>
          </a:xfrm>
          <a:noFill/>
          <a:ln>
            <a:noFill/>
          </a:ln>
        </p:spPr>
        <p:txBody>
          <a:bodyPr lIns="91440" rIns="9144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Értelmezés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paralelogramma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az a konvex négyszög, amelynek szemben fekvő oldalai párhuzamosak.</a:t>
            </a:r>
            <a:endParaRPr lang="hu-HU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457200">
              <a:lnSpc>
                <a:spcPct val="100000"/>
              </a:lnSpc>
              <a:buNone/>
            </a:pPr>
            <a:r>
              <a:rPr lang="hu-HU" sz="2400" i="1" dirty="0">
                <a:latin typeface="Cambria" panose="02040503050406030204" pitchFamily="18" charset="0"/>
                <a:ea typeface="Cambria" panose="02040503050406030204" pitchFamily="18" charset="0"/>
              </a:rPr>
              <a:t>AB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∥</a:t>
            </a:r>
            <a:r>
              <a:rPr lang="hu-HU" sz="2400" i="1" dirty="0">
                <a:latin typeface="Cambria" panose="02040503050406030204" pitchFamily="18" charset="0"/>
                <a:ea typeface="Cambria" panose="02040503050406030204" pitchFamily="18" charset="0"/>
              </a:rPr>
              <a:t> CD 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és</a:t>
            </a:r>
            <a:r>
              <a:rPr lang="hu-HU" sz="2400" i="1" dirty="0">
                <a:latin typeface="Cambria" panose="02040503050406030204" pitchFamily="18" charset="0"/>
                <a:ea typeface="Cambria" panose="02040503050406030204" pitchFamily="18" charset="0"/>
              </a:rPr>
              <a:t>  AD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∥</a:t>
            </a:r>
            <a:r>
              <a:rPr lang="en-US" sz="24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i="1" dirty="0">
                <a:latin typeface="Cambria" panose="02040503050406030204" pitchFamily="18" charset="0"/>
                <a:ea typeface="Cambria" panose="02040503050406030204" pitchFamily="18" charset="0"/>
              </a:rPr>
              <a:t>BC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Tulajdons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ágok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>
              <a:lnSpc>
                <a:spcPct val="10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 paralelogramma szemben fekvő oldalai kongruensek.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>
              <a:lnSpc>
                <a:spcPct val="10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 paralelogramma szemben fekvő szögei kongruensek.</a:t>
            </a:r>
            <a:endParaRPr lang="en-US" sz="24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>
              <a:lnSpc>
                <a:spcPct val="10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 paralelogramma két egymás melletti szöge kiegészítő szöge egymásnak.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>
              <a:lnSpc>
                <a:spcPct val="10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 paralelogramma átlói felezik egymást.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6" name="Canvas 1065"/>
          <p:cNvGrpSpPr>
            <a:grpSpLocks noChangeAspect="1"/>
          </p:cNvGrpSpPr>
          <p:nvPr/>
        </p:nvGrpSpPr>
        <p:grpSpPr>
          <a:xfrm>
            <a:off x="8325349" y="2228085"/>
            <a:ext cx="2846203" cy="1737360"/>
            <a:chOff x="0" y="-4802"/>
            <a:chExt cx="2257990" cy="1378307"/>
          </a:xfrm>
        </p:grpSpPr>
        <p:sp>
          <p:nvSpPr>
            <p:cNvPr id="57" name="Rectangle 56"/>
            <p:cNvSpPr/>
            <p:nvPr/>
          </p:nvSpPr>
          <p:spPr>
            <a:xfrm>
              <a:off x="0" y="0"/>
              <a:ext cx="2218055" cy="1373505"/>
            </a:xfrm>
            <a:prstGeom prst="rect">
              <a:avLst/>
            </a:prstGeom>
          </p:spPr>
        </p:sp>
        <p:cxnSp>
          <p:nvCxnSpPr>
            <p:cNvPr id="58" name="Straight Connector 57"/>
            <p:cNvCxnSpPr/>
            <p:nvPr/>
          </p:nvCxnSpPr>
          <p:spPr>
            <a:xfrm flipV="1">
              <a:off x="300098" y="230251"/>
              <a:ext cx="1699554" cy="89602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497124" y="233994"/>
              <a:ext cx="1272532" cy="88802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 Box 1070"/>
            <p:cNvSpPr txBox="1"/>
            <p:nvPr/>
          </p:nvSpPr>
          <p:spPr>
            <a:xfrm>
              <a:off x="1738132" y="956467"/>
              <a:ext cx="306125" cy="306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  <a:cs typeface="Times New Roman"/>
                </a:rPr>
                <a:t>B</a:t>
              </a:r>
              <a:endParaRPr lang="en-US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1" name="Text Box 1070"/>
            <p:cNvSpPr txBox="1"/>
            <p:nvPr/>
          </p:nvSpPr>
          <p:spPr>
            <a:xfrm>
              <a:off x="1951920" y="12977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>
                  <a:effectLst/>
                  <a:latin typeface="Cambria"/>
                  <a:ea typeface="Calibri"/>
                </a:rPr>
                <a:t>C</a:t>
              </a:r>
              <a:endParaRPr lang="en-US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2" name="Text Box 1070"/>
            <p:cNvSpPr txBox="1"/>
            <p:nvPr/>
          </p:nvSpPr>
          <p:spPr>
            <a:xfrm>
              <a:off x="23149" y="950193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>
                  <a:effectLst/>
                  <a:latin typeface="Cambria"/>
                  <a:ea typeface="Calibri"/>
                </a:rPr>
                <a:t>A</a:t>
              </a:r>
              <a:endParaRPr lang="en-US" sz="16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3" name="Text Box 1070"/>
            <p:cNvSpPr txBox="1"/>
            <p:nvPr/>
          </p:nvSpPr>
          <p:spPr>
            <a:xfrm>
              <a:off x="233639" y="-4802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D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4" name="Text Box 1070"/>
            <p:cNvSpPr txBox="1"/>
            <p:nvPr/>
          </p:nvSpPr>
          <p:spPr>
            <a:xfrm>
              <a:off x="989923" y="327577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Times New Roman"/>
                </a:rPr>
                <a:t>O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>
              <a:off x="279019" y="233974"/>
              <a:ext cx="1720310" cy="896225"/>
            </a:xfrm>
            <a:prstGeom prst="parallelogram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FE91414-BBA2-4A03-9C50-298029D695DD}"/>
              </a:ext>
            </a:extLst>
          </p:cNvPr>
          <p:cNvGrpSpPr/>
          <p:nvPr/>
        </p:nvGrpSpPr>
        <p:grpSpPr>
          <a:xfrm>
            <a:off x="838200" y="676008"/>
            <a:ext cx="10582275" cy="575310"/>
            <a:chOff x="2651857" y="452944"/>
            <a:chExt cx="10582275" cy="57531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F10CC2C-E844-4F82-92D2-86036C337884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05916A39-0778-4541-AA45-A417D11725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58652C98-59A9-46C9-B198-CFC97554FC48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81E105C0-FE16-4D71-84FA-078DF3A8F28D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2EC26C8F-9E94-4D64-AF75-D4239126F2EB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90A88B85-302D-4ECF-A455-27F05C0EF1E3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61688303-51D8-4153-A120-93C2BFB95B05}"/>
                </a:ext>
              </a:extLst>
            </p:cNvPr>
            <p:cNvCxnSpPr/>
            <p:nvPr/>
          </p:nvCxnSpPr>
          <p:spPr>
            <a:xfrm>
              <a:off x="9779855" y="465189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6DC380A4-9AE5-48BF-9D6F-508C19D717CC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A0B5909C-D80B-4B63-9A89-6B80CC1A8DB3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E943ADA7-6032-4C77-88C6-05C72AC5C0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B7D551D6-356F-4099-8B99-0ACCA5EF0139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0A2B4944-418E-4E4C-A55C-27E1B7287B72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EFB0CC75-C8D6-4C88-A4CF-C304E73DF40C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995E4FBB-B7DF-46D0-85C4-190DB056C07F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46EF6634-6EFB-4743-AD91-FB645690C48B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4766CA7A-641D-4285-B087-030A8FAB4153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093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paralelogramma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EA294-A354-44A1-89DA-F5607108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293"/>
            <a:ext cx="10734675" cy="5381467"/>
          </a:xfrm>
          <a:noFill/>
          <a:ln>
            <a:noFill/>
          </a:ln>
        </p:spPr>
        <p:txBody>
          <a:bodyPr lIns="91440" rIns="9144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Hogyan bizonyíthatom egy négyszögről, hogy paralelogramma?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Egy konvex négyszög paralelogramma, ha eleget tesz a következő feltételek egyikének</a:t>
            </a: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685800" lvl="0">
              <a:lnSpc>
                <a:spcPct val="12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szemben fekvő oldalai páronként párhuzamosak; </a:t>
            </a:r>
          </a:p>
          <a:p>
            <a:pPr marL="685800" lvl="0">
              <a:lnSpc>
                <a:spcPct val="12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szemben fekvő oldalai páronként kongruensek;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>
              <a:lnSpc>
                <a:spcPct val="12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két szemben fekvő oldala párhuzamos is, és kongruens is;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>
              <a:lnSpc>
                <a:spcPct val="12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szemben fekvő szögei páronként kongruensek;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 lvl="0">
              <a:lnSpc>
                <a:spcPct val="12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az átlói felezik egymást.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hu-HU" sz="2400" dirty="0"/>
          </a:p>
        </p:txBody>
      </p:sp>
      <p:grpSp>
        <p:nvGrpSpPr>
          <p:cNvPr id="36" name="Canvas 1065"/>
          <p:cNvGrpSpPr>
            <a:grpSpLocks noChangeAspect="1"/>
          </p:cNvGrpSpPr>
          <p:nvPr/>
        </p:nvGrpSpPr>
        <p:grpSpPr>
          <a:xfrm>
            <a:off x="8493959" y="2390309"/>
            <a:ext cx="2842257" cy="1714579"/>
            <a:chOff x="0" y="0"/>
            <a:chExt cx="2276859" cy="1373505"/>
          </a:xfrm>
        </p:grpSpPr>
        <p:sp>
          <p:nvSpPr>
            <p:cNvPr id="37" name="Rectangle 36"/>
            <p:cNvSpPr/>
            <p:nvPr/>
          </p:nvSpPr>
          <p:spPr>
            <a:xfrm>
              <a:off x="0" y="0"/>
              <a:ext cx="2218055" cy="1373505"/>
            </a:xfrm>
            <a:prstGeom prst="rect">
              <a:avLst/>
            </a:prstGeom>
          </p:spPr>
        </p:sp>
        <p:cxnSp>
          <p:nvCxnSpPr>
            <p:cNvPr id="38" name="Straight Connector 37"/>
            <p:cNvCxnSpPr/>
            <p:nvPr/>
          </p:nvCxnSpPr>
          <p:spPr>
            <a:xfrm flipV="1">
              <a:off x="300098" y="230251"/>
              <a:ext cx="1699554" cy="89602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497124" y="233994"/>
              <a:ext cx="1272532" cy="88802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 Box 1070"/>
            <p:cNvSpPr txBox="1"/>
            <p:nvPr/>
          </p:nvSpPr>
          <p:spPr>
            <a:xfrm>
              <a:off x="1746229" y="969914"/>
              <a:ext cx="306125" cy="306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  <a:cs typeface="Times New Roman"/>
                </a:rPr>
                <a:t>B</a:t>
              </a:r>
              <a:endParaRPr lang="en-US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41" name="Text Box 1070"/>
            <p:cNvSpPr txBox="1"/>
            <p:nvPr/>
          </p:nvSpPr>
          <p:spPr>
            <a:xfrm>
              <a:off x="1970789" y="39871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C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2" name="Text Box 1070"/>
            <p:cNvSpPr txBox="1"/>
            <p:nvPr/>
          </p:nvSpPr>
          <p:spPr>
            <a:xfrm>
              <a:off x="47368" y="969062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A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3" name="Text Box 1070"/>
            <p:cNvSpPr txBox="1"/>
            <p:nvPr/>
          </p:nvSpPr>
          <p:spPr>
            <a:xfrm>
              <a:off x="276727" y="3295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D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4" name="Text Box 1070"/>
            <p:cNvSpPr txBox="1"/>
            <p:nvPr/>
          </p:nvSpPr>
          <p:spPr>
            <a:xfrm>
              <a:off x="1016817" y="327577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Times New Roman"/>
                </a:rPr>
                <a:t>O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5" name="Parallelogram 44"/>
            <p:cNvSpPr/>
            <p:nvPr/>
          </p:nvSpPr>
          <p:spPr>
            <a:xfrm>
              <a:off x="279019" y="233974"/>
              <a:ext cx="1720310" cy="896225"/>
            </a:xfrm>
            <a:prstGeom prst="parallelogram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AD126523-FD34-4E84-BA3F-822D09814F19}"/>
              </a:ext>
            </a:extLst>
          </p:cNvPr>
          <p:cNvGrpSpPr/>
          <p:nvPr/>
        </p:nvGrpSpPr>
        <p:grpSpPr>
          <a:xfrm>
            <a:off x="838200" y="625208"/>
            <a:ext cx="10582275" cy="575310"/>
            <a:chOff x="2651857" y="452944"/>
            <a:chExt cx="10582275" cy="57531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8345F195-A6AA-4BA3-BF6B-E961AF32DDD9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F11C54F1-0A62-4D98-8B9B-3F1F272AF3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F9E2CABF-7809-4FCD-9CC6-A31BB3EA49C0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xmlns="" id="{FED43C50-DBD7-49C5-92C6-67AD66EE70AF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xmlns="" id="{769BF5CA-C19B-4FF2-A823-9185B2272E1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xmlns="" id="{7A9163FF-2274-4D23-A882-1A052619C112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xmlns="" id="{DF3A2509-C05F-48A2-BEC3-4F6DB1C01D99}"/>
                </a:ext>
              </a:extLst>
            </p:cNvPr>
            <p:cNvCxnSpPr/>
            <p:nvPr/>
          </p:nvCxnSpPr>
          <p:spPr>
            <a:xfrm>
              <a:off x="9779855" y="465189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xmlns="" id="{D189119A-A806-4114-AE14-F8141D1B1E30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xmlns="" id="{4271E34D-8371-4038-A793-6C52BA458EE1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xmlns="" id="{0B9EEC59-DCB0-4BA6-BEBE-56BE90C7D3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xmlns="" id="{FB03074F-0E40-41F3-8E93-71B6EF2A15E8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xmlns="" id="{E63A3DDA-EAA3-45F6-94C0-7AB7F507C19A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xmlns="" id="{BFCC59E9-4534-4F4D-BE8F-A6A466831208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xmlns="" id="{820316A6-B8FD-406E-89A8-A588A1804391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D0CA40BA-FAA1-4FA2-9E80-3BCF624408E9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D6EFCE58-56E6-457F-A20B-CC92C1BA7302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6435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paralelogramma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lvl="0" indent="0"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Kerület és </a:t>
                </a:r>
                <a:r>
                  <a:rPr lang="en-US" b="1" dirty="0" err="1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ter</a:t>
                </a: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ü</a:t>
                </a:r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let</a:t>
                </a:r>
                <a:endParaRPr lang="ro-RO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ro-RO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hu-HU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hu-HU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hu-HU" sz="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endParaRPr lang="hu-HU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lvl="0" indent="0" algn="just"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paralelogramma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kerü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let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egyenl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ő két egymás melletti oldal összegének duplájával. </a:t>
                </a:r>
                <a:endParaRPr lang="hu-HU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457200" algn="just">
                  <a:buNone/>
                </a:pP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 </a:t>
                </a:r>
              </a:p>
              <a:p>
                <a:pPr marL="0" lvl="0" indent="0" algn="just">
                  <a:buNone/>
                </a:pP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paralelogramma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ter</a:t>
                </a:r>
                <a:r>
                  <a:rPr lang="hu-HU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ü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let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egyenl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ő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egyik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oldal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 a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hozz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tartoz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ó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magass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szorzat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val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marL="0" lvl="0" indent="457200" algn="just">
                  <a:buNone/>
                </a:pP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T</a:t>
                </a:r>
                <a:r>
                  <a:rPr lang="hu-HU" sz="2400" i="1" baseline="-250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h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AB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BC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DF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DE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s 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DF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magass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á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gok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marL="0" lvl="0" indent="0">
                  <a:buNone/>
                </a:pP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blipFill rotWithShape="1">
                <a:blip r:embed="rId2"/>
                <a:stretch>
                  <a:fillRect l="-1193" t="-1925" r="-9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Canvas 1085"/>
          <p:cNvGrpSpPr>
            <a:grpSpLocks noChangeAspect="1"/>
          </p:cNvGrpSpPr>
          <p:nvPr/>
        </p:nvGrpSpPr>
        <p:grpSpPr>
          <a:xfrm>
            <a:off x="4857872" y="1477120"/>
            <a:ext cx="3137994" cy="1920240"/>
            <a:chOff x="-9124" y="-79886"/>
            <a:chExt cx="2511024" cy="1536576"/>
          </a:xfrm>
        </p:grpSpPr>
        <p:sp>
          <p:nvSpPr>
            <p:cNvPr id="43" name="Rectangle 42"/>
            <p:cNvSpPr/>
            <p:nvPr/>
          </p:nvSpPr>
          <p:spPr>
            <a:xfrm>
              <a:off x="0" y="0"/>
              <a:ext cx="2501900" cy="1456690"/>
            </a:xfrm>
            <a:prstGeom prst="rect">
              <a:avLst/>
            </a:prstGeom>
          </p:spPr>
        </p:sp>
        <p:sp>
          <p:nvSpPr>
            <p:cNvPr id="44" name="Flowchart: Data 43"/>
            <p:cNvSpPr/>
            <p:nvPr/>
          </p:nvSpPr>
          <p:spPr>
            <a:xfrm>
              <a:off x="280871" y="251072"/>
              <a:ext cx="1857010" cy="900000"/>
            </a:xfrm>
            <a:prstGeom prst="flowChartInputOutpu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Text Box 1079"/>
            <p:cNvSpPr txBox="1"/>
            <p:nvPr/>
          </p:nvSpPr>
          <p:spPr>
            <a:xfrm>
              <a:off x="1708853" y="1011087"/>
              <a:ext cx="306125" cy="306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/>
                  <a:ea typeface="Calibri"/>
                </a:rPr>
                <a:t>B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6" name="Text Box 1070"/>
            <p:cNvSpPr txBox="1"/>
            <p:nvPr/>
          </p:nvSpPr>
          <p:spPr>
            <a:xfrm>
              <a:off x="2085920" y="49035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/>
                  <a:ea typeface="Calibri"/>
                  <a:cs typeface="Times New Roman"/>
                </a:rPr>
                <a:t>C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7" name="Text Box 1070"/>
            <p:cNvSpPr txBox="1"/>
            <p:nvPr/>
          </p:nvSpPr>
          <p:spPr>
            <a:xfrm>
              <a:off x="-9124" y="989302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/>
                  <a:ea typeface="Calibri"/>
                  <a:cs typeface="Times New Roman"/>
                </a:rPr>
                <a:t>A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8" name="Text Box 1070"/>
            <p:cNvSpPr txBox="1"/>
            <p:nvPr/>
          </p:nvSpPr>
          <p:spPr>
            <a:xfrm>
              <a:off x="361039" y="31938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/>
                  <a:ea typeface="Calibri"/>
                  <a:cs typeface="Times New Roman"/>
                </a:rPr>
                <a:t>D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49" name="Text Box 1070"/>
            <p:cNvSpPr txBox="1"/>
            <p:nvPr/>
          </p:nvSpPr>
          <p:spPr>
            <a:xfrm>
              <a:off x="611295" y="657654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/>
                  <a:ea typeface="Times New Roman"/>
                  <a:cs typeface="Times New Roman"/>
                </a:rPr>
                <a:t>h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649343" y="256681"/>
              <a:ext cx="0" cy="900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53575" y="256682"/>
              <a:ext cx="1253742" cy="55711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1844114" y="710074"/>
              <a:ext cx="23687" cy="6735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Text Box 1070"/>
            <p:cNvSpPr txBox="1"/>
            <p:nvPr/>
          </p:nvSpPr>
          <p:spPr>
            <a:xfrm>
              <a:off x="1890078" y="636560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/>
                  <a:ea typeface="Calibri"/>
                  <a:cs typeface="Times New Roman"/>
                </a:rPr>
                <a:t>F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4" name="Text Box 1070"/>
            <p:cNvSpPr txBox="1"/>
            <p:nvPr/>
          </p:nvSpPr>
          <p:spPr>
            <a:xfrm>
              <a:off x="1302821" y="-79886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/>
                  <a:ea typeface="Calibri"/>
                  <a:cs typeface="Times New Roman"/>
                </a:rPr>
                <a:t>a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5" name="Text Box 1070"/>
            <p:cNvSpPr txBox="1"/>
            <p:nvPr/>
          </p:nvSpPr>
          <p:spPr>
            <a:xfrm>
              <a:off x="493230" y="1139651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/>
                  <a:ea typeface="Calibri"/>
                  <a:cs typeface="Times New Roman"/>
                </a:rPr>
                <a:t>E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6" name="Text Box 1070"/>
            <p:cNvSpPr txBox="1"/>
            <p:nvPr/>
          </p:nvSpPr>
          <p:spPr>
            <a:xfrm>
              <a:off x="176327" y="520865"/>
              <a:ext cx="305435" cy="30543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kern="1200" dirty="0">
                  <a:solidFill>
                    <a:srgbClr val="000000"/>
                  </a:solidFill>
                  <a:effectLst/>
                  <a:latin typeface="Cambria"/>
                  <a:ea typeface="Calibri"/>
                  <a:cs typeface="Times New Roman"/>
                </a:rPr>
                <a:t>b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57" name="Straight Connector 56"/>
            <p:cNvCxnSpPr>
              <a:stCxn id="44" idx="5"/>
              <a:endCxn id="44" idx="5"/>
            </p:cNvCxnSpPr>
            <p:nvPr/>
          </p:nvCxnSpPr>
          <p:spPr>
            <a:xfrm>
              <a:off x="1952180" y="70107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>
              <a:stCxn id="44" idx="5"/>
              <a:endCxn id="44" idx="5"/>
            </p:cNvCxnSpPr>
            <p:nvPr/>
          </p:nvCxnSpPr>
          <p:spPr>
            <a:xfrm>
              <a:off x="1952180" y="701072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1858350" y="707556"/>
              <a:ext cx="85725" cy="34925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52233" y="1071376"/>
              <a:ext cx="79200" cy="7920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175A3E48-C59E-4A3D-9F53-3685837E7A4D}"/>
              </a:ext>
            </a:extLst>
          </p:cNvPr>
          <p:cNvGrpSpPr/>
          <p:nvPr/>
        </p:nvGrpSpPr>
        <p:grpSpPr>
          <a:xfrm>
            <a:off x="838200" y="650608"/>
            <a:ext cx="10582275" cy="575310"/>
            <a:chOff x="2651857" y="452944"/>
            <a:chExt cx="10582275" cy="575310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B65B774C-121A-477D-80BC-2A8A2FBE8F72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xmlns="" id="{36408E38-7E95-4B43-AF96-91BAB684CD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xmlns="" id="{AE37EF46-4786-412D-9B54-C5CFB29ADE3A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C6804490-0294-48EC-94CC-0B72EF909160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D924C307-EBD0-4EE6-A3B5-4C16A402466F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85AF81A5-89E3-4C4E-AAE3-A0559C2A06A1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D0069005-6419-4016-9397-B7AAF78723AA}"/>
                </a:ext>
              </a:extLst>
            </p:cNvPr>
            <p:cNvCxnSpPr/>
            <p:nvPr/>
          </p:nvCxnSpPr>
          <p:spPr>
            <a:xfrm>
              <a:off x="9779855" y="465189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xmlns="" id="{027B2F03-1C50-4831-A8FA-6B0A8BFF3D20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xmlns="" id="{A1A68E31-9DE2-4621-A8EC-21F764C258E7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xmlns="" id="{60C3E062-3606-411B-A592-6BB58FA32B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xmlns="" id="{4549898C-6CCF-4D6F-96B5-B9E9B70571A4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xmlns="" id="{1C377F06-C11A-4DA4-9BDB-8B30AB81BC3B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xmlns="" id="{76C5A8F6-4217-4C44-9D8D-C45C8C9A237C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xmlns="" id="{FB6844BD-51B5-46F6-8B1B-383869DED1C7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xmlns="" id="{BB7814CE-C929-4C64-ADC7-8E5CAB631CC8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xmlns="" id="{02AF1257-F5FA-4BBF-9899-DDF7D3B4FFCF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874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paralelogramma</a:t>
            </a:r>
            <a:endParaRPr lang="hu-HU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1EA294-A354-44A1-89DA-F56071081F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noFill/>
              <a:ln>
                <a:noFill/>
              </a:ln>
            </p:spPr>
            <p:txBody>
              <a:bodyPr lIns="91440" rIns="91440">
                <a:normAutofit/>
              </a:bodyPr>
              <a:lstStyle/>
              <a:p>
                <a:pPr marL="0" lvl="0" indent="0"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Feladat</a:t>
                </a:r>
                <a:endParaRPr lang="ro-RO" b="1" dirty="0"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lvl="0" indent="0">
                  <a:buNone/>
                </a:pP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Ha </a:t>
                </a:r>
                <a:r>
                  <a:rPr lang="ro-RO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ABCD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paralelogramma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ro-RO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akkor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ro-RO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az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o-RO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𝐴𝑂</m:t>
                        </m:r>
                      </m:num>
                      <m:den>
                        <m:r>
                          <a:rPr lang="ro-RO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𝐶</m:t>
                        </m:r>
                      </m:den>
                    </m:f>
                    <m:r>
                      <a:rPr lang="hu-HU" sz="2400" b="0" i="1" smtClean="0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𝐵𝑂</m:t>
                        </m:r>
                      </m:num>
                      <m:den>
                        <m:r>
                          <a:rPr lang="ro-RO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𝐵</m:t>
                        </m:r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hu-HU" sz="2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kifejezés értéke egyenlő …</a:t>
                </a:r>
              </a:p>
              <a:p>
                <a:pPr marL="0" lvl="0" indent="0">
                  <a:buNone/>
                </a:pPr>
                <a:r>
                  <a:rPr lang="hu-HU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Megoldás</a:t>
                </a:r>
              </a:p>
              <a:p>
                <a:pPr marL="0" lv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Felhasználjuk a paralelogrammának azt a tulajdonságát,</a:t>
                </a:r>
              </a:p>
              <a:p>
                <a:pPr marL="0" lvl="0" indent="0">
                  <a:lnSpc>
                    <a:spcPct val="110000"/>
                  </a:lnSpc>
                  <a:buNone/>
                </a:pP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hogy az átlói felezik egymást </a:t>
                </a:r>
                <a14:m>
                  <m:oMath xmlns:m="http://schemas.openxmlformats.org/officeDocument/2006/math">
                    <m:r>
                      <a:rPr lang="hu-HU" sz="2400" i="1" smtClean="0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endParaRPr lang="hu-HU" sz="2400" i="1" dirty="0">
                  <a:latin typeface="Cambria Math"/>
                  <a:ea typeface="Cambria" panose="02040503050406030204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𝐴𝑂</m:t>
                        </m:r>
                      </m:e>
                    </m:d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≡[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𝑂𝐶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BO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[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OD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]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ahol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" panose="02040503050406030204" pitchFamily="18" charset="0"/>
                      </a:rPr>
                      <m:t>𝐴𝐶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∩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𝐵𝐷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={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}</m:t>
                    </m:r>
                  </m:oMath>
                </a14:m>
                <a:r>
                  <a:rPr lang="hu-HU" sz="2400" dirty="0"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⟹</m:t>
                    </m:r>
                  </m:oMath>
                </a14:m>
                <a:endParaRPr lang="hu-HU" sz="2400" i="1" dirty="0">
                  <a:latin typeface="Cambria Math"/>
                  <a:ea typeface="Cambria" panose="02040503050406030204" pitchFamily="18" charset="0"/>
                </a:endParaRPr>
              </a:p>
              <a:p>
                <a:pPr marL="0" lvl="0" indent="0">
                  <a:lnSpc>
                    <a:spcPct val="110000"/>
                  </a:lnSpc>
                  <a:buNone/>
                </a:pPr>
                <a14:m>
                  <m:oMath xmlns:m="http://schemas.openxmlformats.org/officeDocument/2006/math"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⟹ </m:t>
                    </m:r>
                  </m:oMath>
                </a14:m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AC</a:t>
                </a:r>
                <a14:m>
                  <m:oMath xmlns:m="http://schemas.openxmlformats.org/officeDocument/2006/math"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𝐴𝑂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és </a:t>
                </a:r>
                <a:r>
                  <a:rPr lang="hu-HU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BD</a:t>
                </a:r>
                <a:r>
                  <a:rPr lang="en-US" sz="24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14:m>
                  <m:oMath xmlns:m="http://schemas.openxmlformats.org/officeDocument/2006/math">
                    <m:r>
                      <a:rPr lang="hu-HU" sz="24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hu-HU" sz="24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𝑂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</a:p>
              <a:p>
                <a:pPr marL="0" lv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o-RO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𝐴𝑂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𝐵𝑂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𝐵</m:t>
                        </m:r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ro-RO" sz="2400" i="1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𝐴𝑂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𝐴</m:t>
                        </m:r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𝑂</m:t>
                        </m:r>
                      </m:den>
                    </m:f>
                    <m:r>
                      <a:rPr lang="hu-HU" sz="2400" i="1">
                        <a:latin typeface="Cambria Math"/>
                        <a:ea typeface="Cambria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𝐵𝑂</m:t>
                        </m:r>
                      </m:num>
                      <m:den>
                        <m:r>
                          <a:rPr lang="hu-HU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  <m:r>
                          <a:rPr lang="hu-HU" sz="2400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/>
                            <a:ea typeface="Cambria" panose="02040503050406030204" pitchFamily="18" charset="0"/>
                          </a:rPr>
                          <m:t>𝐵</m:t>
                        </m:r>
                        <m:r>
                          <a:rPr lang="hu-HU" sz="2400" i="1">
                            <a:latin typeface="Cambria Math"/>
                            <a:ea typeface="Cambria" panose="02040503050406030204" pitchFamily="18" charset="0"/>
                          </a:rPr>
                          <m:t>𝑂</m:t>
                        </m:r>
                      </m:den>
                    </m:f>
                  </m:oMath>
                </a14:m>
                <a:r>
                  <a:rPr lang="en-US" sz="24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= </m:t>
                    </m:r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dirty="0" smtClean="0">
                            <a:latin typeface="Cambria Math"/>
                            <a:ea typeface="Cambria" panose="02040503050406030204" pitchFamily="18" charset="0"/>
                          </a:rPr>
                          <m:t>1</m:t>
                        </m:r>
                        <m:r>
                          <a:rPr lang="ro-RO" sz="2400" b="0" i="1" dirty="0" smtClean="0">
                            <a:latin typeface="Cambria Math"/>
                            <a:ea typeface="Cambria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hu-HU" sz="2400" b="0" i="1" dirty="0" smtClean="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+</a:t>
                </a:r>
                <a:r>
                  <a:rPr lang="ro-RO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hu-HU" sz="2400" b="0" i="1" dirty="0" smtClean="0">
                            <a:latin typeface="Cambria Math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hu-HU" sz="2400" b="0" i="1" dirty="0" smtClean="0">
                            <a:latin typeface="Cambria Math"/>
                            <a:ea typeface="Cambria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hu-HU" sz="24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</a:t>
                </a:r>
                <a:endParaRPr lang="en-US" sz="24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hu-HU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B1EA294-A354-44A1-89DA-F56071081F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34293"/>
                <a:ext cx="10734675" cy="5381467"/>
              </a:xfrm>
              <a:blipFill rotWithShape="1">
                <a:blip r:embed="rId3"/>
                <a:stretch>
                  <a:fillRect l="-1193" t="-19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Canvas 1065"/>
          <p:cNvGrpSpPr>
            <a:grpSpLocks noChangeAspect="1"/>
          </p:cNvGrpSpPr>
          <p:nvPr/>
        </p:nvGrpSpPr>
        <p:grpSpPr>
          <a:xfrm>
            <a:off x="8480363" y="2529544"/>
            <a:ext cx="2839146" cy="1737360"/>
            <a:chOff x="0" y="0"/>
            <a:chExt cx="2244543" cy="1373505"/>
          </a:xfrm>
        </p:grpSpPr>
        <p:sp>
          <p:nvSpPr>
            <p:cNvPr id="41" name="Rectangle 40"/>
            <p:cNvSpPr/>
            <p:nvPr/>
          </p:nvSpPr>
          <p:spPr>
            <a:xfrm>
              <a:off x="0" y="0"/>
              <a:ext cx="2218055" cy="1373505"/>
            </a:xfrm>
            <a:prstGeom prst="rect">
              <a:avLst/>
            </a:prstGeom>
          </p:spPr>
        </p:sp>
        <p:cxnSp>
          <p:nvCxnSpPr>
            <p:cNvPr id="61" name="Straight Connector 60"/>
            <p:cNvCxnSpPr/>
            <p:nvPr/>
          </p:nvCxnSpPr>
          <p:spPr>
            <a:xfrm flipV="1">
              <a:off x="300098" y="230251"/>
              <a:ext cx="1699554" cy="89602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7124" y="233994"/>
              <a:ext cx="1272532" cy="888028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3" name="Text Box 1070"/>
            <p:cNvSpPr txBox="1"/>
            <p:nvPr/>
          </p:nvSpPr>
          <p:spPr>
            <a:xfrm>
              <a:off x="1759109" y="1040966"/>
              <a:ext cx="306125" cy="30612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  <a:cs typeface="Times New Roman"/>
                </a:rPr>
                <a:t>B</a:t>
              </a:r>
              <a:endParaRPr lang="en-US" sz="14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64" name="Text Box 1070"/>
            <p:cNvSpPr txBox="1"/>
            <p:nvPr/>
          </p:nvSpPr>
          <p:spPr>
            <a:xfrm>
              <a:off x="1938473" y="26424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C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5" name="Text Box 1070"/>
            <p:cNvSpPr txBox="1"/>
            <p:nvPr/>
          </p:nvSpPr>
          <p:spPr>
            <a:xfrm>
              <a:off x="53710" y="980199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A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6" name="Text Box 1070"/>
            <p:cNvSpPr txBox="1"/>
            <p:nvPr/>
          </p:nvSpPr>
          <p:spPr>
            <a:xfrm>
              <a:off x="206745" y="22092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D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7" name="Text Box 1070"/>
            <p:cNvSpPr txBox="1"/>
            <p:nvPr/>
          </p:nvSpPr>
          <p:spPr>
            <a:xfrm>
              <a:off x="1003370" y="341024"/>
              <a:ext cx="306070" cy="30607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Times New Roman"/>
                </a:rPr>
                <a:t>O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68" name="Parallelogram 67"/>
            <p:cNvSpPr/>
            <p:nvPr/>
          </p:nvSpPr>
          <p:spPr>
            <a:xfrm>
              <a:off x="279019" y="233974"/>
              <a:ext cx="1720310" cy="896225"/>
            </a:xfrm>
            <a:prstGeom prst="parallelogram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B64A7E5-9F8A-4FBF-864F-52C68325FDC6}"/>
              </a:ext>
            </a:extLst>
          </p:cNvPr>
          <p:cNvGrpSpPr/>
          <p:nvPr/>
        </p:nvGrpSpPr>
        <p:grpSpPr>
          <a:xfrm>
            <a:off x="838200" y="623394"/>
            <a:ext cx="10582275" cy="575310"/>
            <a:chOff x="2651857" y="452944"/>
            <a:chExt cx="10582275" cy="57531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F3C93BF9-3022-4491-95E7-F2FAA3BA52FF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C661EAFF-0030-42FA-842A-A1E1CD7419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560ED7D-2448-492F-A98D-B7C468A507A6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EF85D4C8-F64F-4C48-82A6-3A18EE68AD30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EC5AF3EC-2234-423F-B03D-FA8EF0DA2B2C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119FB041-BB83-4FCD-9D1B-A7F8F9C3D3CE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81E78B9F-415D-4CD7-99C8-9010770308E5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EDF47D0E-1D5A-4C0F-B3AF-1D0573703575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xmlns="" id="{C84BAF6C-DB68-4841-8BAF-128302A12810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8621247A-1C97-48B3-A5E8-67160962B2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D1552EFD-A203-4FD1-BB34-08E7D5F4FBAE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8F9E1E97-0E4E-44A9-A295-E2D2483BE69A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A63D0090-91D0-4CDF-92DA-8401A638854F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B6575714-E313-4CCA-996F-2935E5D9F3A5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985F8BDC-D75B-420D-AFFB-AE41D0A18D77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xmlns="" id="{2C4B6A6D-5F17-4036-B390-6FE6349CA13A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7445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8CC260-77A1-49F9-9EC4-337CA5661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0"/>
            <a:ext cx="10515600" cy="13255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téglalap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1EA294-A354-44A1-89DA-F5607108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4293"/>
            <a:ext cx="10734675" cy="5381467"/>
          </a:xfrm>
          <a:noFill/>
          <a:ln>
            <a:noFill/>
          </a:ln>
        </p:spPr>
        <p:txBody>
          <a:bodyPr lIns="91440" rIns="91440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Értelmezés</a:t>
            </a:r>
            <a:r>
              <a:rPr lang="hu-H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sz="2400" b="1" dirty="0">
                <a:latin typeface="Cambria" panose="02040503050406030204" pitchFamily="18" charset="0"/>
                <a:ea typeface="Cambria" panose="02040503050406030204" pitchFamily="18" charset="0"/>
              </a:rPr>
              <a:t>Téglalap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nak nevezzük azt a paralelogrammát, amelynek egyik szöge derékszög. </a:t>
            </a:r>
          </a:p>
          <a:p>
            <a:pPr marL="0" indent="0">
              <a:lnSpc>
                <a:spcPct val="100000"/>
              </a:lnSpc>
              <a:buNone/>
            </a:pPr>
            <a:endParaRPr lang="hu-HU" sz="5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Tulajdons</a:t>
            </a:r>
            <a:r>
              <a:rPr lang="hu-HU" b="1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ágok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 téglalapra érvényesek a paralelogramma tulajdonságai.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u-HU" b="1" dirty="0">
                <a:latin typeface="Cambria" panose="02040503050406030204" pitchFamily="18" charset="0"/>
                <a:ea typeface="Cambria" panose="02040503050406030204" pitchFamily="18" charset="0"/>
              </a:rPr>
              <a:t>Sajátos tulajdonságok</a:t>
            </a:r>
            <a:endParaRPr lang="hu-H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>
              <a:lnSpc>
                <a:spcPct val="100000"/>
              </a:lnSpc>
            </a:pP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A téglalap minden szöge derékszög.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685800">
              <a:lnSpc>
                <a:spcPct val="100000"/>
              </a:lnSpc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é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glalap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á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tl</a:t>
            </a:r>
            <a:r>
              <a:rPr lang="hu-HU" sz="2400" dirty="0">
                <a:latin typeface="Cambria" panose="02040503050406030204" pitchFamily="18" charset="0"/>
                <a:ea typeface="Cambria" panose="02040503050406030204" pitchFamily="18" charset="0"/>
              </a:rPr>
              <a:t>ó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kongruensek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endParaRPr lang="hu-HU" sz="2400" dirty="0"/>
          </a:p>
        </p:txBody>
      </p:sp>
      <p:grpSp>
        <p:nvGrpSpPr>
          <p:cNvPr id="22" name="Canvas 67"/>
          <p:cNvGrpSpPr/>
          <p:nvPr/>
        </p:nvGrpSpPr>
        <p:grpSpPr>
          <a:xfrm>
            <a:off x="8575917" y="2582890"/>
            <a:ext cx="2774950" cy="1617011"/>
            <a:chOff x="0" y="-2206"/>
            <a:chExt cx="2774950" cy="1617011"/>
          </a:xfrm>
        </p:grpSpPr>
        <p:sp>
          <p:nvSpPr>
            <p:cNvPr id="23" name="Rectangle 22"/>
            <p:cNvSpPr/>
            <p:nvPr/>
          </p:nvSpPr>
          <p:spPr>
            <a:xfrm>
              <a:off x="0" y="0"/>
              <a:ext cx="2774950" cy="1614805"/>
            </a:xfrm>
            <a:prstGeom prst="rect">
              <a:avLst/>
            </a:prstGeom>
          </p:spPr>
        </p:sp>
        <p:sp>
          <p:nvSpPr>
            <p:cNvPr id="24" name="Rectangle 23"/>
            <p:cNvSpPr/>
            <p:nvPr/>
          </p:nvSpPr>
          <p:spPr>
            <a:xfrm>
              <a:off x="482600" y="226476"/>
              <a:ext cx="1816100" cy="1073150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Text Box 53"/>
            <p:cNvSpPr txBox="1"/>
            <p:nvPr/>
          </p:nvSpPr>
          <p:spPr>
            <a:xfrm>
              <a:off x="2243750" y="1118158"/>
              <a:ext cx="474980" cy="4432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B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Text Box 53"/>
            <p:cNvSpPr txBox="1"/>
            <p:nvPr/>
          </p:nvSpPr>
          <p:spPr>
            <a:xfrm>
              <a:off x="2257197" y="-2206"/>
              <a:ext cx="474980" cy="4432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C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7" name="Text Box 53"/>
            <p:cNvSpPr txBox="1"/>
            <p:nvPr/>
          </p:nvSpPr>
          <p:spPr>
            <a:xfrm>
              <a:off x="222209" y="1132352"/>
              <a:ext cx="474980" cy="4432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A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8" name="Text Box 53"/>
            <p:cNvSpPr txBox="1"/>
            <p:nvPr/>
          </p:nvSpPr>
          <p:spPr>
            <a:xfrm>
              <a:off x="203159" y="22215"/>
              <a:ext cx="474980" cy="44323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o-RO" i="1" dirty="0">
                  <a:effectLst/>
                  <a:latin typeface="Cambria"/>
                  <a:ea typeface="Calibri"/>
                </a:rPr>
                <a:t>D</a:t>
              </a:r>
              <a:endParaRPr lang="en-US" sz="1600" dirty="0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82600" y="239176"/>
              <a:ext cx="1816100" cy="10541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476250" y="232826"/>
              <a:ext cx="1828800" cy="106305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482600" y="1159246"/>
              <a:ext cx="137160" cy="137160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EA1B8A6-1F58-4530-9A95-AEA8128E8ECC}"/>
              </a:ext>
            </a:extLst>
          </p:cNvPr>
          <p:cNvGrpSpPr/>
          <p:nvPr/>
        </p:nvGrpSpPr>
        <p:grpSpPr>
          <a:xfrm>
            <a:off x="838200" y="612508"/>
            <a:ext cx="10582275" cy="575310"/>
            <a:chOff x="2651857" y="452944"/>
            <a:chExt cx="10582275" cy="57531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EFBB7A6D-F0BA-4C7D-A630-A497BC2F8B58}"/>
                </a:ext>
              </a:extLst>
            </p:cNvPr>
            <p:cNvCxnSpPr/>
            <p:nvPr/>
          </p:nvCxnSpPr>
          <p:spPr>
            <a:xfrm flipV="1">
              <a:off x="9224646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51D0C5E6-D081-4649-9ADF-C312A33FE1A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1857" y="1015430"/>
              <a:ext cx="6582691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04B9A05-045C-405C-A77A-EB16C7BF1FBA}"/>
                </a:ext>
              </a:extLst>
            </p:cNvPr>
            <p:cNvCxnSpPr/>
            <p:nvPr/>
          </p:nvCxnSpPr>
          <p:spPr>
            <a:xfrm>
              <a:off x="9207566" y="60005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xmlns="" id="{116D24AF-4C59-4A51-B8B7-6251FCC795C4}"/>
                </a:ext>
              </a:extLst>
            </p:cNvPr>
            <p:cNvCxnSpPr/>
            <p:nvPr/>
          </p:nvCxnSpPr>
          <p:spPr>
            <a:xfrm flipV="1">
              <a:off x="9668866" y="585633"/>
              <a:ext cx="0" cy="4318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xmlns="" id="{C43F4AF4-BDFE-4044-9406-3B53A05AE5D7}"/>
                </a:ext>
              </a:extLst>
            </p:cNvPr>
            <p:cNvCxnSpPr/>
            <p:nvPr/>
          </p:nvCxnSpPr>
          <p:spPr>
            <a:xfrm>
              <a:off x="9654443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xmlns="" id="{722580AA-3ED0-49CC-AF6C-6DEF8D375191}"/>
                </a:ext>
              </a:extLst>
            </p:cNvPr>
            <p:cNvCxnSpPr/>
            <p:nvPr/>
          </p:nvCxnSpPr>
          <p:spPr>
            <a:xfrm flipV="1">
              <a:off x="9787132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3B92AD55-7971-4FD6-BEE6-DB100D4CC39B}"/>
                </a:ext>
              </a:extLst>
            </p:cNvPr>
            <p:cNvCxnSpPr/>
            <p:nvPr/>
          </p:nvCxnSpPr>
          <p:spPr>
            <a:xfrm>
              <a:off x="9779855" y="468818"/>
              <a:ext cx="475488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xmlns="" id="{2DA527F0-1FC5-43CB-9735-3A42FCDE5DE3}"/>
                </a:ext>
              </a:extLst>
            </p:cNvPr>
            <p:cNvCxnSpPr/>
            <p:nvPr/>
          </p:nvCxnSpPr>
          <p:spPr>
            <a:xfrm>
              <a:off x="10371688" y="612339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xmlns="" id="{A1EB6F36-817B-4637-9916-41867EA5B283}"/>
                </a:ext>
              </a:extLst>
            </p:cNvPr>
            <p:cNvCxnSpPr/>
            <p:nvPr/>
          </p:nvCxnSpPr>
          <p:spPr>
            <a:xfrm flipV="1">
              <a:off x="10254428" y="452944"/>
              <a:ext cx="0" cy="57531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03434540-8D13-40F0-8119-1BF98F7372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144" y="1015430"/>
              <a:ext cx="2422988" cy="325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2BECCBAA-3AA0-4447-93A3-79D224085137}"/>
                </a:ext>
              </a:extLst>
            </p:cNvPr>
            <p:cNvCxnSpPr/>
            <p:nvPr/>
          </p:nvCxnSpPr>
          <p:spPr>
            <a:xfrm>
              <a:off x="9218374" y="701015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xmlns="" id="{597A83B0-E588-4131-99A6-03AFF34F37C1}"/>
                </a:ext>
              </a:extLst>
            </p:cNvPr>
            <p:cNvCxnSpPr/>
            <p:nvPr/>
          </p:nvCxnSpPr>
          <p:spPr>
            <a:xfrm>
              <a:off x="9793908" y="571028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xmlns="" id="{EE6DDDD3-5E9A-4C82-8D6A-68959FF575FF}"/>
                </a:ext>
              </a:extLst>
            </p:cNvPr>
            <p:cNvCxnSpPr/>
            <p:nvPr/>
          </p:nvCxnSpPr>
          <p:spPr>
            <a:xfrm flipV="1">
              <a:off x="10381348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xmlns="" id="{E0DB2EFB-F6DC-4DDC-9475-9DA57789AF14}"/>
                </a:ext>
              </a:extLst>
            </p:cNvPr>
            <p:cNvCxnSpPr/>
            <p:nvPr/>
          </p:nvCxnSpPr>
          <p:spPr>
            <a:xfrm flipV="1">
              <a:off x="10822683" y="597172"/>
              <a:ext cx="0" cy="4305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xmlns="" id="{E01D165C-0EC4-43D4-93BB-4FF58E95805E}"/>
                </a:ext>
              </a:extLst>
            </p:cNvPr>
            <p:cNvCxnSpPr/>
            <p:nvPr/>
          </p:nvCxnSpPr>
          <p:spPr>
            <a:xfrm>
              <a:off x="10371687" y="726976"/>
              <a:ext cx="45720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xmlns="" id="{69808A0D-1408-4511-AC99-FC9BDC284037}"/>
                </a:ext>
              </a:extLst>
            </p:cNvPr>
            <p:cNvCxnSpPr/>
            <p:nvPr/>
          </p:nvCxnSpPr>
          <p:spPr>
            <a:xfrm>
              <a:off x="10248659" y="1015430"/>
              <a:ext cx="14287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928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10695</TotalTime>
  <Words>3161</Words>
  <Application>Microsoft Office PowerPoint</Application>
  <PresentationFormat>Custom</PresentationFormat>
  <Paragraphs>543</Paragraphs>
  <Slides>34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Négyszögek</vt:lpstr>
      <vt:lpstr>Tartalom</vt:lpstr>
      <vt:lpstr>A négyszögek</vt:lpstr>
      <vt:lpstr>Konvex négyszögek</vt:lpstr>
      <vt:lpstr>A paralelogramma</vt:lpstr>
      <vt:lpstr>A paralelogramma</vt:lpstr>
      <vt:lpstr>A paralelogramma</vt:lpstr>
      <vt:lpstr>A paralelogramma</vt:lpstr>
      <vt:lpstr>A téglalap</vt:lpstr>
      <vt:lpstr>A téglalap</vt:lpstr>
      <vt:lpstr>A téglalap</vt:lpstr>
      <vt:lpstr>A rombusz</vt:lpstr>
      <vt:lpstr>A rombusz</vt:lpstr>
      <vt:lpstr>A rombusz</vt:lpstr>
      <vt:lpstr>A rombusz</vt:lpstr>
      <vt:lpstr>A négyzet</vt:lpstr>
      <vt:lpstr>A négyzet</vt:lpstr>
      <vt:lpstr>A négyzet</vt:lpstr>
      <vt:lpstr>A négyzet</vt:lpstr>
      <vt:lpstr>A trapéz</vt:lpstr>
      <vt:lpstr>Sajátos trapézok</vt:lpstr>
      <vt:lpstr>Sajátos trapézok</vt:lpstr>
      <vt:lpstr>A trapéz középvonala</vt:lpstr>
      <vt:lpstr>A trapéz</vt:lpstr>
      <vt:lpstr>A trapéz</vt:lpstr>
      <vt:lpstr>Megoldott feladatok</vt:lpstr>
      <vt:lpstr>Megoldás</vt:lpstr>
      <vt:lpstr>Megoldás</vt:lpstr>
      <vt:lpstr>Megoldott feladatok</vt:lpstr>
      <vt:lpstr>Megoldás</vt:lpstr>
      <vt:lpstr>Megoldás</vt:lpstr>
      <vt:lpstr>Házi feladat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Függvények</dc:title>
  <dc:creator>szaszilard@yahoo.com</dc:creator>
  <cp:lastModifiedBy>BTL</cp:lastModifiedBy>
  <cp:revision>1087</cp:revision>
  <dcterms:created xsi:type="dcterms:W3CDTF">2020-03-25T11:54:33Z</dcterms:created>
  <dcterms:modified xsi:type="dcterms:W3CDTF">2020-05-10T14:56:36Z</dcterms:modified>
</cp:coreProperties>
</file>