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9" r:id="rId4"/>
    <p:sldId id="270" r:id="rId5"/>
    <p:sldId id="271" r:id="rId6"/>
    <p:sldId id="272" r:id="rId7"/>
    <p:sldId id="258" r:id="rId8"/>
    <p:sldId id="259" r:id="rId9"/>
    <p:sldId id="261" r:id="rId10"/>
    <p:sldId id="263" r:id="rId11"/>
    <p:sldId id="264" r:id="rId12"/>
    <p:sldId id="260" r:id="rId13"/>
    <p:sldId id="262" r:id="rId14"/>
    <p:sldId id="267" r:id="rId15"/>
    <p:sldId id="268" r:id="rId16"/>
    <p:sldId id="265" r:id="rId17"/>
    <p:sldId id="266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6" autoAdjust="0"/>
  </p:normalViewPr>
  <p:slideViewPr>
    <p:cSldViewPr>
      <p:cViewPr>
        <p:scale>
          <a:sx n="99" d="100"/>
          <a:sy n="99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F89E8-9B08-4020-961A-6F8A33D46E58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C3B7F-C6D2-493D-8EFF-A93258E8F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6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C3B7F-C6D2-493D-8EFF-A93258E8F2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40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3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7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0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3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9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4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6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3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3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DF373-61D6-461F-AF18-F3BEC5C152E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1060-443E-4D30-911C-9822E25E7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3" Type="http://schemas.openxmlformats.org/officeDocument/2006/relationships/image" Target="../media/image390.png"/><Relationship Id="rId7" Type="http://schemas.openxmlformats.org/officeDocument/2006/relationships/image" Target="../media/image430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0.png"/><Relationship Id="rId5" Type="http://schemas.openxmlformats.org/officeDocument/2006/relationships/image" Target="../media/image410.png"/><Relationship Id="rId4" Type="http://schemas.openxmlformats.org/officeDocument/2006/relationships/image" Target="../media/image400.png"/><Relationship Id="rId9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6.png"/><Relationship Id="rId7" Type="http://schemas.openxmlformats.org/officeDocument/2006/relationships/image" Target="../media/image47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5" Type="http://schemas.openxmlformats.org/officeDocument/2006/relationships/image" Target="../media/image310.png"/><Relationship Id="rId4" Type="http://schemas.openxmlformats.org/officeDocument/2006/relationships/image" Target="../media/image300.png"/><Relationship Id="rId9" Type="http://schemas.openxmlformats.org/officeDocument/2006/relationships/image" Target="../media/image35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370.png"/><Relationship Id="rId7" Type="http://schemas.openxmlformats.org/officeDocument/2006/relationships/image" Target="../media/image52.png"/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0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0.png"/><Relationship Id="rId5" Type="http://schemas.openxmlformats.org/officeDocument/2006/relationships/image" Target="../media/image60.png"/><Relationship Id="rId4" Type="http://schemas.openxmlformats.org/officeDocument/2006/relationships/image" Target="../media/image5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7772400" cy="1470025"/>
          </a:xfrm>
        </p:spPr>
        <p:txBody>
          <a:bodyPr>
            <a:normAutofit/>
          </a:bodyPr>
          <a:lstStyle/>
          <a:p>
            <a:r>
              <a:rPr lang="ro-RO" sz="6000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Oszthat</a:t>
            </a:r>
            <a:r>
              <a:rPr lang="en-US" sz="6000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óság</a:t>
            </a:r>
            <a:endParaRPr lang="en-US" sz="6000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6400800" cy="7620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Felkészítő</a:t>
            </a:r>
            <a:r>
              <a:rPr lang="ro-RO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matematik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ából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a VIII. </a:t>
            </a:r>
            <a:r>
              <a:rPr lang="en-US" sz="2000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o</a:t>
            </a:r>
            <a:r>
              <a:rPr lang="en-US" sz="2000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sztály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számára</a:t>
            </a:r>
            <a:endParaRPr lang="en-US" sz="2000" dirty="0">
              <a:solidFill>
                <a:schemeClr val="tx1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86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848600" cy="6858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err="1" smtClean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Feladatok</a:t>
            </a:r>
            <a:endParaRPr lang="en-US" sz="2800" b="1" dirty="0">
              <a:solidFill>
                <a:schemeClr val="accent1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219200"/>
                <a:ext cx="7848600" cy="4906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1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Határozd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meg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azokat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az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  <a:ea typeface="Cambria" pitchFamily="18" charset="0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egész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számokat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amelyekre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</a:t>
                </a:r>
                <a:endParaRPr lang="en-US" sz="2400" i="1" dirty="0" smtClean="0">
                  <a:latin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b="0" dirty="0" smtClean="0">
                    <a:cs typeface="Times New Roman" pitchFamily="18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−7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! </a:t>
                </a:r>
              </a:p>
              <a:p>
                <a:pPr marL="0" indent="0">
                  <a:buNone/>
                </a:pPr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−7</m:t>
                          </m:r>
                        </m:den>
                      </m:f>
                      <m:r>
                        <a:rPr lang="en-US" sz="24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∈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ℕ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⟺13⋮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                                              </a:t>
                </a:r>
                <a:endParaRPr lang="en-US" sz="2400" i="1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                                                              </a:t>
                </a:r>
                <a:endParaRPr lang="en-US" sz="2400" b="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400" i="1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219200"/>
                <a:ext cx="7848600" cy="4906963"/>
              </a:xfrm>
              <a:blipFill rotWithShape="1">
                <a:blip r:embed="rId2"/>
                <a:stretch>
                  <a:fillRect l="-1165" t="-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/>
          <p:cNvSpPr/>
          <p:nvPr/>
        </p:nvSpPr>
        <p:spPr>
          <a:xfrm>
            <a:off x="6629400" y="4038599"/>
            <a:ext cx="152400" cy="76646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05600" y="4190998"/>
                <a:ext cx="1608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8,20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190998"/>
                <a:ext cx="1608389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flipH="1">
                <a:off x="3962400" y="2814935"/>
                <a:ext cx="2514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⟺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−7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13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962400" y="2814935"/>
                <a:ext cx="2514600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52032" y="3200400"/>
                <a:ext cx="24297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−7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/>
                            <a:cs typeface="Times New Roman" pitchFamily="18" charset="0"/>
                          </a:rPr>
                          <m:t>1, 13</m:t>
                        </m:r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032" y="3200400"/>
                <a:ext cx="2429768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92411" y="3581400"/>
                <a:ext cx="28085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1+7, 13+7</m:t>
                        </m:r>
                      </m:e>
                    </m: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411" y="3581400"/>
                <a:ext cx="2808589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22115" y="3974031"/>
                <a:ext cx="16596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8, 20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15" y="3974031"/>
                <a:ext cx="1659685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36378" y="4343400"/>
                <a:ext cx="9596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ℤ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378" y="4343400"/>
                <a:ext cx="959622" cy="461665"/>
              </a:xfrm>
              <a:prstGeom prst="rect">
                <a:avLst/>
              </a:prstGeom>
              <a:blipFill rotWithShape="1">
                <a:blip r:embed="rId8"/>
                <a:stretch>
                  <a:fillRect r="-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224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609601"/>
                <a:ext cx="7696200" cy="5257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2.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Igazold, hogy az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/>
                        <a:cs typeface="Times New Roman" pitchFamily="18" charset="0"/>
                      </a:rPr>
                      <m:t>𝑁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+3</m:t>
                        </m:r>
                      </m:sup>
                    </m:sSup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+2</m:t>
                        </m:r>
                      </m:sup>
                    </m:sSup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+7∙</m:t>
                    </m:r>
                    <m:sSup>
                      <m:sSupPr>
                        <m:ctrlP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p>
                    </m:sSup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ro-RO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sz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ám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osztható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17–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tel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bármely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n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esetén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!  </a:t>
                </a:r>
              </a:p>
              <a:p>
                <a:pPr marL="0" indent="0">
                  <a:buNone/>
                </a:pPr>
                <a:endParaRPr lang="en-US" sz="2400" i="1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o-RO" sz="240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𝑁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=2</m:t>
                          </m:r>
                        </m:e>
                        <m:sup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+3</m:t>
                          </m:r>
                        </m:sup>
                      </m:sSup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+2</m:t>
                          </m:r>
                        </m:sup>
                      </m:sSup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+7∙</m:t>
                      </m:r>
                      <m:sSup>
                        <m:sSupPr>
                          <m:ctrlP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1</m:t>
                          </m:r>
                        </m:sup>
                      </m:sSup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ro-RO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Alkalmazzuk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b="0" i="0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ℕ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dirty="0" smtClean="0"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2400" b="0" i="1" dirty="0" smtClean="0">
                        <a:latin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400" b="0" i="1" dirty="0" smtClean="0"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2400" b="0" i="1" dirty="0" smtClean="0">
                        <a:latin typeface="Cambria Math"/>
                        <a:cs typeface="Times New Roman" pitchFamily="18" charset="0"/>
                      </a:rPr>
                      <m:t>𝑛</m:t>
                    </m:r>
                    <m:r>
                      <a:rPr lang="en-US" sz="2400" b="0" i="1" dirty="0" smtClean="0">
                        <a:latin typeface="Cambria Math"/>
                        <a:cs typeface="Times New Roman" pitchFamily="18" charset="0"/>
                      </a:rPr>
                      <m:t> ∈</m:t>
                    </m:r>
                    <m:r>
                      <a:rPr lang="en-US" sz="240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ℕ</m:t>
                    </m:r>
                  </m:oMath>
                </a14:m>
                <a:endParaRPr lang="en-US" sz="2400" i="1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𝑁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+7∙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𝑁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+7∙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𝑁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d>
                      <m:dPr>
                        <m:ctrlPr>
                          <a:rPr lang="en-US" sz="24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8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+7∙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𝑁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d>
                      <m:dPr>
                        <m:ctrlPr>
                          <a:rPr lang="en-US" sz="24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8−4+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14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𝑁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17</m:t>
                    </m:r>
                  </m:oMath>
                </a14:m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609601"/>
                <a:ext cx="7696200" cy="5257800"/>
              </a:xfrm>
              <a:blipFill rotWithShape="1">
                <a:blip r:embed="rId3"/>
                <a:stretch>
                  <a:fillRect l="-1268" t="-927" r="-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09800" y="4719932"/>
                <a:ext cx="35305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⋮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17, </m:t>
                    </m:r>
                  </m:oMath>
                </a14:m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bármely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ℕ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esetén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719932"/>
                <a:ext cx="3530518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345" t="-10526" r="-155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67304" y="4719935"/>
                <a:ext cx="13585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mbria Math"/>
                    <a:ea typeface="Cambria Math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⋮17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304" y="4719935"/>
                <a:ext cx="135857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6726" t="-13158" r="-897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8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7" y="2209800"/>
            <a:ext cx="77724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Értelmezés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Két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vagy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több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közös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osztói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közül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a </a:t>
            </a:r>
            <a:r>
              <a:rPr lang="en-US" sz="27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legnagyobbat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a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számok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legnagyobb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közös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osztójának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(ln.k.o.-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jának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)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nevezzük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  <a:b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</a:b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2514600"/>
                <a:ext cx="7467600" cy="29718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Határozzuk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meg a 192, 240, 288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ln.k.o.-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ját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(192,240,288) 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192  2     240  2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5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288  2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96  2       24  2       144  2          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48  2       12  2         72  2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24  2         6  2         36  2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12  2         3  3         18  2 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6  2         1               9  3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3  3                          3  3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1                              1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2514600"/>
                <a:ext cx="7467600" cy="2971800"/>
              </a:xfrm>
              <a:blipFill rotWithShape="1">
                <a:blip r:embed="rId2"/>
                <a:stretch>
                  <a:fillRect l="-327" t="-2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600200" y="3352800"/>
            <a:ext cx="0" cy="2057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52825" y="3352800"/>
            <a:ext cx="0" cy="2057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38600" y="3352800"/>
            <a:ext cx="0" cy="2057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53284" y="3200400"/>
                <a:ext cx="2857500" cy="1204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cs typeface="Times New Roman" pitchFamily="18" charset="0"/>
                        </a:rPr>
                        <m:t>192=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∙3</m:t>
                      </m:r>
                    </m:oMath>
                  </m:oMathPara>
                </a14:m>
                <a:endParaRPr lang="en-US" sz="2400" i="1" dirty="0" smtClean="0">
                  <a:latin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      </m:t>
                      </m:r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240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∙3∙5</m:t>
                      </m:r>
                    </m:oMath>
                  </m:oMathPara>
                </a14:m>
                <a:endParaRPr lang="en-US" sz="2400" i="1" dirty="0" smtClean="0">
                  <a:latin typeface="Cambria Math"/>
                  <a:cs typeface="Times New Roman" pitchFamily="18" charset="0"/>
                </a:endParaRPr>
              </a:p>
              <a:p>
                <a:r>
                  <a:rPr lang="en-US" sz="2400" dirty="0" smtClean="0">
                    <a:cs typeface="Times New Roman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288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284" y="3200400"/>
                <a:ext cx="2857500" cy="12044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429177" y="2891135"/>
            <a:ext cx="859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= 48</a:t>
            </a:r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278655" y="4343400"/>
            <a:ext cx="2438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32037" y="4798194"/>
            <a:ext cx="4354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Összeszorozzuk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közös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prímtényezőket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előforduló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legkisebb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hatványon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60895" y="4290536"/>
                <a:ext cx="2541593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ln.k.o.=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∙3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= 48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895" y="4290536"/>
                <a:ext cx="2541593" cy="738664"/>
              </a:xfrm>
              <a:prstGeom prst="rect">
                <a:avLst/>
              </a:prstGeom>
              <a:blipFill rotWithShape="1">
                <a:blip r:embed="rId4"/>
                <a:stretch>
                  <a:fillRect l="-3837" t="-6612" r="-2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62001" y="54102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két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vagy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több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ln.k.o.-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ja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akkor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ezeket</a:t>
            </a:r>
            <a:endParaRPr lang="en-US" sz="24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relatív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prímeknek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nevezzük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  <a:endParaRPr lang="en-US" sz="24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810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mbria" pitchFamily="18" charset="0"/>
                <a:ea typeface="Cambria" pitchFamily="18" charset="0"/>
              </a:rPr>
              <a:t>3. </a:t>
            </a:r>
            <a:r>
              <a:rPr lang="en-US" sz="2800" b="1" dirty="0" err="1" smtClean="0">
                <a:latin typeface="Cambria" pitchFamily="18" charset="0"/>
                <a:ea typeface="Cambria" pitchFamily="18" charset="0"/>
              </a:rPr>
              <a:t>Két</a:t>
            </a:r>
            <a:r>
              <a:rPr lang="en-US" sz="28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Cambria" pitchFamily="18" charset="0"/>
              </a:rPr>
              <a:t>vagy</a:t>
            </a:r>
            <a:r>
              <a:rPr lang="en-US" sz="28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Cambria" pitchFamily="18" charset="0"/>
              </a:rPr>
              <a:t>több</a:t>
            </a:r>
            <a:r>
              <a:rPr lang="en-US" sz="28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Cambria" pitchFamily="18" charset="0"/>
              </a:rPr>
              <a:t>természetes</a:t>
            </a:r>
            <a:r>
              <a:rPr lang="en-US" sz="28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Cambria" pitchFamily="18" charset="0"/>
              </a:rPr>
              <a:t>szám</a:t>
            </a:r>
            <a:r>
              <a:rPr lang="en-US" sz="2800" b="1" dirty="0" smtClean="0">
                <a:latin typeface="Cambria" pitchFamily="18" charset="0"/>
                <a:ea typeface="Cambria" pitchFamily="18" charset="0"/>
              </a:rPr>
              <a:t> ln.k.o.-</a:t>
            </a:r>
            <a:r>
              <a:rPr lang="en-US" sz="2800" b="1" dirty="0" err="1" smtClean="0">
                <a:latin typeface="Cambria" pitchFamily="18" charset="0"/>
                <a:ea typeface="Cambria" pitchFamily="18" charset="0"/>
              </a:rPr>
              <a:t>ja</a:t>
            </a:r>
            <a:r>
              <a:rPr lang="en-US" sz="28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b="1" dirty="0" err="1" smtClean="0">
                <a:latin typeface="Cambria" pitchFamily="18" charset="0"/>
                <a:ea typeface="Cambria" pitchFamily="18" charset="0"/>
              </a:rPr>
              <a:t>és</a:t>
            </a:r>
            <a:r>
              <a:rPr lang="en-US" sz="2800" b="1" dirty="0" smtClean="0">
                <a:latin typeface="Cambria" pitchFamily="18" charset="0"/>
                <a:ea typeface="Cambria" pitchFamily="18" charset="0"/>
              </a:rPr>
              <a:t> lk.k.t.-e</a:t>
            </a:r>
            <a:endParaRPr lang="en-US" sz="2800" b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4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772824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Értelmezés</a:t>
            </a:r>
            <a:r>
              <a:rPr lang="en-US" sz="27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 </a:t>
            </a:r>
            <a:r>
              <a:rPr lang="en-US" sz="27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Két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vagy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több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nullától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különböző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közös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ro-RO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öbbszörösei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közül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a </a:t>
            </a:r>
            <a:r>
              <a:rPr lang="en-US" sz="27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legkisebbet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a </a:t>
            </a:r>
            <a:r>
              <a:rPr lang="en-US" sz="27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számok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legkisebb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közös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többszörösének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(lk.k.t.-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nek</a:t>
            </a:r>
            <a:r>
              <a:rPr lang="en-US" sz="27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) </a:t>
            </a:r>
            <a:r>
              <a:rPr lang="en-US" sz="27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nevezzük</a:t>
            </a:r>
            <a:r>
              <a:rPr lang="en-US" sz="27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 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752600"/>
                <a:ext cx="7772400" cy="384587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Határozzuk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meg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 192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240, 288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lk.k.t.-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ét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[192,240,288] 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192  2     240  2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400">
                        <a:latin typeface="Cambria Math"/>
                        <a:ea typeface="Cambria Math"/>
                        <a:cs typeface="Times New Roman" pitchFamily="18" charset="0"/>
                      </a:rPr>
                      <m:t>5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288 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2      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96  2       24  2       144  2          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48  2       12  2         72  2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24  2         6  2         36  2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12  2         3  3         18  2 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 6  2         1               9  3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 3  3                          3  3</a:t>
                </a:r>
              </a:p>
              <a:p>
                <a:pPr marL="0" indent="0">
                  <a:lnSpc>
                    <a:spcPct val="50000"/>
                  </a:lnSpc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 1                             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1          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752600"/>
                <a:ext cx="7772400" cy="3845879"/>
              </a:xfrm>
              <a:blipFill rotWithShape="1">
                <a:blip r:embed="rId2"/>
                <a:stretch>
                  <a:fillRect l="-1176" t="-1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1600200" y="2971800"/>
            <a:ext cx="0" cy="2133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743200" y="2971800"/>
            <a:ext cx="0" cy="2133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038600" y="2971800"/>
            <a:ext cx="0" cy="2133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72000" y="2971800"/>
                <a:ext cx="2857500" cy="1204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cs typeface="Times New Roman" pitchFamily="18" charset="0"/>
                        </a:rPr>
                        <m:t>192=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∙3</m:t>
                      </m:r>
                    </m:oMath>
                  </m:oMathPara>
                </a14:m>
                <a:endParaRPr lang="en-US" sz="2400" i="1" dirty="0" smtClean="0">
                  <a:latin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      </m:t>
                      </m:r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240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∙3∙5</m:t>
                      </m:r>
                    </m:oMath>
                  </m:oMathPara>
                </a14:m>
                <a:endParaRPr lang="en-US" sz="2400" i="1" dirty="0" smtClean="0">
                  <a:latin typeface="Cambria Math"/>
                  <a:cs typeface="Times New Roman" pitchFamily="18" charset="0"/>
                </a:endParaRPr>
              </a:p>
              <a:p>
                <a:r>
                  <a:rPr lang="en-US" sz="2400" dirty="0" smtClean="0">
                    <a:cs typeface="Times New Roman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288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71800"/>
                <a:ext cx="2857500" cy="12044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5029200" y="4114800"/>
            <a:ext cx="2362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00600" y="4061936"/>
                <a:ext cx="3667607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lk.k.t.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  <a:ea typeface="Cambria" pitchFamily="18" charset="0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6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5</m:t>
                    </m:r>
                    <m:r>
                      <a:rPr lang="en-US" sz="2400" i="1" dirty="0" smtClean="0">
                        <a:latin typeface="Cambria Math"/>
                        <a:ea typeface="Cambria" pitchFamily="18" charset="0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2880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endParaRPr lang="en-US" dirty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061936"/>
                <a:ext cx="3667607" cy="738664"/>
              </a:xfrm>
              <a:prstGeom prst="rect">
                <a:avLst/>
              </a:prstGeom>
              <a:blipFill rotWithShape="1">
                <a:blip r:embed="rId4"/>
                <a:stretch>
                  <a:fillRect t="-6557" r="-1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363415" y="4572000"/>
            <a:ext cx="41296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Összeszorozzuk</a:t>
            </a:r>
            <a:r>
              <a:rPr lang="en-US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az</a:t>
            </a:r>
            <a:r>
              <a:rPr lang="en-US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összes</a:t>
            </a:r>
            <a:r>
              <a:rPr lang="en-US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prímtényezőt</a:t>
            </a:r>
            <a:endParaRPr lang="en-US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US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az</a:t>
            </a:r>
            <a:r>
              <a:rPr lang="en-US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előforduló</a:t>
            </a:r>
            <a:r>
              <a:rPr lang="en-US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legnagyobb</a:t>
            </a:r>
            <a:r>
              <a:rPr lang="en-US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hatványon</a:t>
            </a:r>
            <a:r>
              <a:rPr lang="en-US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  <a:endParaRPr lang="en-US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endParaRPr lang="en-US" dirty="0">
              <a:latin typeface="Cambria" pitchFamily="18" charset="0"/>
              <a:ea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21711" y="2156936"/>
                <a:ext cx="1170513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2880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711" y="2156936"/>
                <a:ext cx="1170513" cy="738664"/>
              </a:xfrm>
              <a:prstGeom prst="rect">
                <a:avLst/>
              </a:prstGeom>
              <a:blipFill rotWithShape="1">
                <a:blip r:embed="rId5"/>
                <a:stretch>
                  <a:fillRect t="-7438" r="-7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8048" y="5334000"/>
                <a:ext cx="782241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A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ln.k.o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és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lk.k.t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közötti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összefüggés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</m:d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ahol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</a:rPr>
                      <m:t>, </m:t>
                    </m:r>
                    <m:r>
                      <a:rPr lang="en-US" sz="2400" b="0" i="1" smtClean="0">
                        <a:latin typeface="Cambria Math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ℕ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48" y="5334000"/>
                <a:ext cx="7822417" cy="830997"/>
              </a:xfrm>
              <a:prstGeom prst="rect">
                <a:avLst/>
              </a:prstGeom>
              <a:blipFill rotWithShape="1">
                <a:blip r:embed="rId6"/>
                <a:stretch>
                  <a:fillRect l="-312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32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825786"/>
                <a:ext cx="7696200" cy="52117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1.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Határozd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meg azt a legnagyobb nullától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különböző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számot, amellyel a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73, a 123,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illetve a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223   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számokat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elosztva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maradékul rendre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1–et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3–at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illetve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7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-et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kapunk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! </a:t>
                </a:r>
                <a:r>
                  <a:rPr lang="hu-HU" sz="24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cs typeface="Times New Roman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+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,  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  73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=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𝑏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+1,  1&lt;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123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=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𝑏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3,  3&lt;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223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=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𝑏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7,  7&lt;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𝑏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825786"/>
                <a:ext cx="7696200" cy="5211763"/>
              </a:xfrm>
              <a:blipFill rotWithShape="1">
                <a:blip r:embed="rId2"/>
                <a:stretch>
                  <a:fillRect l="-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0" y="4776638"/>
                <a:ext cx="10668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   ⇓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&gt;7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776638"/>
                <a:ext cx="106680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6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41808" y="3681562"/>
                <a:ext cx="2941896" cy="1271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73−1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=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123−3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=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223−7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=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808" y="3681562"/>
                <a:ext cx="2941896" cy="12714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983704" y="4110335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⇒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1" y="533399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4. </a:t>
            </a:r>
            <a:r>
              <a:rPr lang="en-US" sz="32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Feladatok</a:t>
            </a:r>
            <a:endParaRPr lang="en-US" sz="3200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97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685800" y="762000"/>
                <a:ext cx="2405915" cy="1271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7</m:t>
                              </m:r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=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12</m:t>
                              </m:r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0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=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16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=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762000"/>
                <a:ext cx="2405915" cy="12714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4200" y="1143000"/>
                <a:ext cx="29341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72, 120, 216</m:t>
                        </m:r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143000"/>
                <a:ext cx="2934137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326" t="-12000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42767" y="2209800"/>
                <a:ext cx="38862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72  2      120  2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5     216  2</a:t>
                </a: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36  2        12  2        108  2  </a:t>
                </a: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18  2          6  2          54  2</a:t>
                </a: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9  3          3  3          27  3</a:t>
                </a: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3  3          1                9  3</a:t>
                </a: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1                                3  3</a:t>
                </a:r>
              </a:p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1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767" y="2209800"/>
                <a:ext cx="3886200" cy="2677656"/>
              </a:xfrm>
              <a:prstGeom prst="rect">
                <a:avLst/>
              </a:prstGeom>
              <a:blipFill rotWithShape="1">
                <a:blip r:embed="rId4"/>
                <a:stretch>
                  <a:fillRect l="-2512" t="-1822" b="-4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1219200" y="2209800"/>
            <a:ext cx="0" cy="2308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38400" y="2286000"/>
            <a:ext cx="0" cy="22321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0" y="2286000"/>
            <a:ext cx="0" cy="2438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2286000"/>
                <a:ext cx="2804229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cs typeface="Times New Roman" pitchFamily="18" charset="0"/>
                      </a:rPr>
                      <m:t>7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2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i="1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        120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∙3∙5</m:t>
                      </m:r>
                    </m:oMath>
                  </m:oMathPara>
                </a14:m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16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286000"/>
                <a:ext cx="2804229" cy="147732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5029200" y="3402062"/>
            <a:ext cx="3124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3402062"/>
                <a:ext cx="3198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72, 120, 216</m:t>
                          </m:r>
                        </m:e>
                      </m:d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∙3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02062"/>
                <a:ext cx="3198824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48400" y="3830841"/>
                <a:ext cx="11283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8∙3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830841"/>
                <a:ext cx="1128322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248400" y="4287291"/>
                <a:ext cx="14878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24&gt;7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287291"/>
                <a:ext cx="148784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908445" y="1159844"/>
                <a:ext cx="9161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24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445" y="1159844"/>
                <a:ext cx="916148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990600" y="5021179"/>
            <a:ext cx="3883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Válasz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: 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keresett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a 24.</a:t>
            </a:r>
            <a:endParaRPr lang="en-US" sz="24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58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11" grpId="0"/>
      <p:bldP spid="20" grpId="0"/>
      <p:bldP spid="25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2590800"/>
                <a:ext cx="7772400" cy="35353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400" i="1" dirty="0" smtClean="0">
                    <a:latin typeface="Cambria Math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+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  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    550&lt;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ro-RO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&lt;710</m:t>
                    </m:r>
                  </m:oMath>
                </a14:m>
                <a:endParaRPr lang="ro-RO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ro-RO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o-RO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o-RO" sz="24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ro-RO" sz="2400" b="0" i="1" smtClean="0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ro-RO" sz="2400" b="0" i="1" smtClean="0">
                                <a:latin typeface="Cambria Math"/>
                                <a:cs typeface="Times New Roman" pitchFamily="18" charset="0"/>
                              </a:rPr>
                              <m:t>=15∙</m:t>
                            </m:r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+1,  1&lt;15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=21∙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+1,  1&lt;1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5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2590800"/>
                <a:ext cx="7772400" cy="35353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91000" y="3093226"/>
                <a:ext cx="3542316" cy="79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 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  <m: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  <m:t>=15∙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o-RO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+1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  |</m:t>
                              </m:r>
                              <m:r>
                                <a:rPr lang="ro-RO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  <m: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  <m:t>=21∙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o-RO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+1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  |</m:t>
                              </m:r>
                              <m:r>
                                <a:rPr lang="ro-RO" sz="2400" i="1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093226"/>
                <a:ext cx="3542316" cy="7948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1599" y="4075136"/>
                <a:ext cx="2848344" cy="791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ro-RO" sz="2400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ro-RO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  <m:r>
                                <a:rPr lang="ro-RO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−1</m:t>
                              </m:r>
                              <m: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  <m:t>=15∙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  <m:r>
                                <a:rPr lang="ro-RO" sz="2400" b="0" i="1" smtClean="0">
                                  <a:latin typeface="Cambria Math"/>
                                  <a:cs typeface="Times New Roman" pitchFamily="18" charset="0"/>
                                </a:rPr>
                                <m:t>−1</m:t>
                              </m:r>
                              <m:r>
                                <a:rPr lang="ro-RO" sz="2400" i="1">
                                  <a:latin typeface="Cambria Math"/>
                                  <a:cs typeface="Times New Roman" pitchFamily="18" charset="0"/>
                                </a:rPr>
                                <m:t>=21∙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99" y="4075136"/>
                <a:ext cx="2848344" cy="7911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24200" y="4071130"/>
                <a:ext cx="2214709" cy="805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mbria Math"/>
                    <a:ea typeface="Cambria Math"/>
                  </a:rPr>
                  <a:t>⇒</a:t>
                </a:r>
                <a:r>
                  <a:rPr lang="ro-RO" sz="2400" dirty="0" smtClean="0"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o-RO" sz="24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o-RO" sz="2400" i="1" smtClean="0">
                                <a:latin typeface="Cambria Math"/>
                                <a:ea typeface="Cambria Math"/>
                              </a:rPr>
                            </m:ctrlPr>
                          </m:eqArrPr>
                          <m:e>
                            <m:d>
                              <m:dPr>
                                <m:ctrlPr>
                                  <a:rPr lang="ro-RO" sz="240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ro-RO" sz="2400" i="1" smtClean="0">
                                <a:latin typeface="Cambria Math"/>
                                <a:ea typeface="Cambria Math"/>
                              </a:rPr>
                              <m:t>⋮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15</m:t>
                            </m:r>
                          </m:e>
                          <m:e>
                            <m:d>
                              <m:dPr>
                                <m:ctrlPr>
                                  <a:rPr lang="ro-RO" sz="240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ro-RO" sz="2400" i="1" smtClean="0">
                                <a:latin typeface="Cambria Math"/>
                                <a:ea typeface="Cambria Math"/>
                              </a:rPr>
                              <m:t>⋮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21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071130"/>
                <a:ext cx="2214709" cy="805670"/>
              </a:xfrm>
              <a:prstGeom prst="rect">
                <a:avLst/>
              </a:prstGeom>
              <a:blipFill rotWithShape="1">
                <a:blip r:embed="rId5"/>
                <a:stretch>
                  <a:fillRect l="-4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29000" y="5029200"/>
                <a:ext cx="12121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/>
                        </a:rPr>
                        <m:t>15=3</m:t>
                      </m:r>
                      <m:r>
                        <a:rPr lang="ro-RO" b="0" i="1" smtClean="0">
                          <a:latin typeface="Cambria Math"/>
                          <a:ea typeface="Cambria Math"/>
                        </a:rPr>
                        <m:t>∙5</m:t>
                      </m:r>
                    </m:oMath>
                  </m:oMathPara>
                </a14:m>
                <a:endParaRPr lang="ro-RO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/>
                        </a:rPr>
                        <m:t>21=3</m:t>
                      </m:r>
                      <m:r>
                        <a:rPr lang="ro-RO" b="0" i="1" smtClean="0">
                          <a:latin typeface="Cambria Math"/>
                          <a:ea typeface="Cambria Math"/>
                        </a:rPr>
                        <m:t>∙7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029200"/>
                <a:ext cx="1212190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3102543" y="5664129"/>
            <a:ext cx="1828800" cy="114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47358" y="5699508"/>
                <a:ext cx="26914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o-RO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/>
                              <a:ea typeface="Cambria Math"/>
                            </a:rPr>
                            <m:t>15,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ro-RO" i="1">
                              <a:latin typeface="Cambria Math"/>
                              <a:ea typeface="Cambria Math"/>
                            </a:rPr>
                            <m:t>21</m:t>
                          </m:r>
                        </m:e>
                      </m:d>
                      <m:r>
                        <a:rPr lang="ro-RO" b="0" i="1" smtClean="0">
                          <a:latin typeface="Cambria Math"/>
                          <a:ea typeface="Cambria Math"/>
                        </a:rPr>
                        <m:t>=3∙5∙7=105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358" y="5699508"/>
                <a:ext cx="269144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8909" y="4262735"/>
                <a:ext cx="26972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mbria Math"/>
                    <a:ea typeface="Cambria Math"/>
                  </a:rPr>
                  <a:t>⇒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e>
                    </m:d>
                    <m:r>
                      <a:rPr lang="en-US" sz="2400" i="1" smtClean="0">
                        <a:latin typeface="Cambria Math"/>
                        <a:ea typeface="Cambria Math"/>
                      </a:rPr>
                      <m:t>⋮</m:t>
                    </m:r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15, 21</m:t>
                        </m: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909" y="4262735"/>
                <a:ext cx="2697277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3620" t="-13158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66774" y="4719935"/>
                <a:ext cx="21981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mbria Math"/>
                    <a:ea typeface="Cambria Math"/>
                  </a:rPr>
                  <a:t>⇒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−1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⋮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105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774" y="4719935"/>
                <a:ext cx="2198102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4155" t="-13158" r="-277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85800" y="533400"/>
            <a:ext cx="7696200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2</a:t>
            </a:r>
            <a:r>
              <a:rPr lang="ro-RO" sz="2300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Egy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virágüzletben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a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virágárus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lány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észreveszi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hogy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ha a </a:t>
            </a:r>
          </a:p>
          <a:p>
            <a:pPr algn="just"/>
            <a:r>
              <a:rPr lang="en-US" sz="23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virágokat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15-ösével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vagy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21-esével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kötné</a:t>
            </a:r>
            <a:r>
              <a:rPr lang="en-US" sz="23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csokrokba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 </a:t>
            </a:r>
          </a:p>
          <a:p>
            <a:pPr algn="just"/>
            <a:r>
              <a:rPr lang="en-US" sz="23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mindkét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esetben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egy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–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egy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szál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virág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megmaradna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3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Határozd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meg a 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virágszálak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számát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tudva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hogy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ez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a </a:t>
            </a:r>
          </a:p>
          <a:p>
            <a:pPr algn="just"/>
            <a:r>
              <a:rPr lang="en-US" sz="23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550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és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710 </a:t>
            </a:r>
            <a:r>
              <a:rPr lang="en-US" sz="23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között</a:t>
            </a:r>
            <a:r>
              <a:rPr lang="en-US" sz="23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van!                                                     </a:t>
            </a:r>
            <a:endParaRPr lang="ro-RO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o-RO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08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  <p:bldP spid="7" grpId="0"/>
      <p:bldP spid="8" grpId="0"/>
      <p:bldP spid="14" grpId="0"/>
      <p:bldP spid="2" grpId="0"/>
      <p:bldP spid="9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2000"/>
                <a:ext cx="8229600" cy="52879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−1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⋮105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  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550&lt;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ro-RO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&lt;710</m:t>
                    </m:r>
                  </m:oMath>
                </a14:m>
                <a:endParaRPr lang="ro-RO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smtClean="0">
                    <a:latin typeface="Cambria Math"/>
                    <a:ea typeface="Cambria Math"/>
                    <a:cs typeface="Times New Roman" pitchFamily="18" charset="0"/>
                  </a:rPr>
                  <a:t>  ⇒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2000"/>
                <a:ext cx="8229600" cy="5287963"/>
              </a:xfrm>
              <a:blipFill rotWithShape="1">
                <a:blip r:embed="rId2"/>
                <a:stretch>
                  <a:fillRect t="-1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4400" y="1166336"/>
                <a:ext cx="4019434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i="1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ro-RO" sz="2400" i="1">
                          <a:latin typeface="Cambria Math"/>
                          <a:ea typeface="Cambria Math"/>
                        </a:rPr>
                        <m:t>−1=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ro-RO" sz="2400">
                          <a:latin typeface="Cambria Math"/>
                          <a:ea typeface="Cambria Math"/>
                        </a:rPr>
                        <m:t>105</m:t>
                      </m:r>
                      <m:r>
                        <a:rPr lang="en-US" sz="240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ℕ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&gt;1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66336"/>
                <a:ext cx="4019434" cy="7386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0600" y="1701968"/>
                <a:ext cx="5918672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−1=2∙</m:t>
                    </m:r>
                    <m:r>
                      <a:rPr lang="ro-RO" sz="2400">
                        <a:latin typeface="Cambria Math"/>
                        <a:ea typeface="Cambria Math"/>
                      </a:rPr>
                      <m:t>105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⟺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>
                        <a:latin typeface="Cambria Math"/>
                        <a:ea typeface="Cambria Math"/>
                      </a:rPr>
                      <m:t>−1=210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=211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701968"/>
                <a:ext cx="5918672" cy="738664"/>
              </a:xfrm>
              <a:prstGeom prst="rect">
                <a:avLst/>
              </a:prstGeom>
              <a:blipFill rotWithShape="1">
                <a:blip r:embed="rId4"/>
                <a:stretch>
                  <a:fillRect t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209800"/>
                <a:ext cx="58850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−1=3∙</m:t>
                    </m:r>
                    <m:r>
                      <a:rPr lang="ro-RO" sz="2400">
                        <a:latin typeface="Cambria Math"/>
                        <a:ea typeface="Cambria Math"/>
                      </a:rPr>
                      <m:t>105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⟺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>
                        <a:latin typeface="Cambria Math"/>
                        <a:ea typeface="Cambria Math"/>
                      </a:rPr>
                      <m:t>−1=315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=316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209800"/>
                <a:ext cx="5885009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2000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90600" y="2743200"/>
                <a:ext cx="5934702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−1=4∙</m:t>
                    </m:r>
                    <m:r>
                      <a:rPr lang="ro-RO" sz="2400">
                        <a:latin typeface="Cambria Math"/>
                        <a:ea typeface="Cambria Math"/>
                      </a:rPr>
                      <m:t>105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⟺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>
                        <a:latin typeface="Cambria Math"/>
                        <a:ea typeface="Cambria Math"/>
                      </a:rPr>
                      <m:t>−1=420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=421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743200"/>
                <a:ext cx="5934702" cy="738664"/>
              </a:xfrm>
              <a:prstGeom prst="rect">
                <a:avLst/>
              </a:prstGeom>
              <a:blipFill rotWithShape="1">
                <a:blip r:embed="rId6"/>
                <a:stretch>
                  <a:fillRect t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90600" y="3251031"/>
                <a:ext cx="58321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−1=5∙</m:t>
                    </m:r>
                    <m:r>
                      <a:rPr lang="ro-RO" sz="2400">
                        <a:latin typeface="Cambria Math"/>
                        <a:ea typeface="Cambria Math"/>
                      </a:rPr>
                      <m:t>105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⟺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>
                        <a:latin typeface="Cambria Math"/>
                        <a:ea typeface="Cambria Math"/>
                      </a:rPr>
                      <m:t>−1=525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=526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251031"/>
                <a:ext cx="583210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3158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90600" y="3802856"/>
                <a:ext cx="5832109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−1=6∙</m:t>
                    </m:r>
                    <m:r>
                      <a:rPr lang="ro-RO" sz="2400">
                        <a:latin typeface="Cambria Math"/>
                        <a:ea typeface="Cambria Math"/>
                      </a:rPr>
                      <m:t>105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⟺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ro-RO" sz="2400" i="1">
                        <a:latin typeface="Cambria Math"/>
                        <a:ea typeface="Cambria Math"/>
                      </a:rPr>
                      <m:t>−1=630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=631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02856"/>
                <a:ext cx="5832109" cy="738664"/>
              </a:xfrm>
              <a:prstGeom prst="rect">
                <a:avLst/>
              </a:prstGeom>
              <a:blipFill rotWithShape="1">
                <a:blip r:embed="rId8"/>
                <a:stretch>
                  <a:fillRect t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62000" y="4343400"/>
            <a:ext cx="569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Válasz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: 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virágüzletben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631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szál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virág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volt.</a:t>
            </a:r>
            <a:endParaRPr lang="en-US" sz="24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6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609600"/>
                <a:ext cx="7620000" cy="5287963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3.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Határozd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meg azt a legkisebb természetes számot,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</a:p>
              <a:p>
                <a:pPr marL="0" lvl="0" indent="0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amelyet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8-cal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5-tel és 3-mal osztva a maradék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rendre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</a:t>
                </a:r>
              </a:p>
              <a:p>
                <a:pPr marL="0" lvl="0" indent="0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6,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3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illetve 1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2400" i="1" dirty="0" smtClean="0">
                  <a:latin typeface="Cambria Math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h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,  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&lt;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</m:oMath>
                  </m:oMathPara>
                </a14:m>
                <a:endParaRPr lang="ro-RO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ro-RO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o-RO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o-RO" sz="24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=8∙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6</m:t>
                            </m:r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, 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 6</m:t>
                            </m:r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&lt;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=5∙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, 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 3</m:t>
                            </m:r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&lt;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5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=3∙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+1,  1&lt;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609600"/>
                <a:ext cx="7620000" cy="5287963"/>
              </a:xfrm>
              <a:blipFill rotWithShape="1">
                <a:blip r:embed="rId2"/>
                <a:stretch>
                  <a:fillRect l="-1200" t="-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14800" y="2843362"/>
                <a:ext cx="3283463" cy="1271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</a:t>
                </a:r>
                <a:r>
                  <a:rPr lang="ro-RO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o-RO" sz="2400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o-RO" sz="24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=8∙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6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  |+2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=5∙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  |+2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=3∙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+1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  |+2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843362"/>
                <a:ext cx="3283463" cy="1271438"/>
              </a:xfrm>
              <a:prstGeom prst="rect">
                <a:avLst/>
              </a:prstGeom>
              <a:blipFill rotWithShape="1">
                <a:blip r:embed="rId3"/>
                <a:stretch>
                  <a:fillRect l="-2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320891" y="3200400"/>
                <a:ext cx="5277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891" y="3200400"/>
                <a:ext cx="527709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9600" y="4138762"/>
                <a:ext cx="3115853" cy="1271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mbria Math"/>
                    <a:ea typeface="Cambria Math"/>
                  </a:rPr>
                  <a:t>  ⇒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o-RO" sz="2400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+2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=8∙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+2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=5∙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5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+2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=3∙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138762"/>
                <a:ext cx="3115853" cy="127143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96519" y="4114800"/>
                <a:ext cx="3237681" cy="1271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o-RO" sz="2400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latin typeface="Cambria Math"/>
                                <a:cs typeface="Times New Roman" pitchFamily="18" charset="0"/>
                              </a:rPr>
                              <m:t>+2=8∙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(</m:t>
                                </m:r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1)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+2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=5∙(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1)</m:t>
                            </m:r>
                          </m:e>
                          <m:e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en-US" sz="2400" i="1">
                                <a:latin typeface="Cambria Math"/>
                                <a:cs typeface="Times New Roman" pitchFamily="18" charset="0"/>
                              </a:rPr>
                              <m:t>+2</m:t>
                            </m:r>
                            <m:r>
                              <a:rPr lang="ro-RO" sz="2400" i="1">
                                <a:latin typeface="Cambria Math"/>
                                <a:cs typeface="Times New Roman" pitchFamily="18" charset="0"/>
                              </a:rPr>
                              <m:t>=3∙(</m:t>
                            </m:r>
                            <m:sSub>
                              <m:sSubPr>
                                <m:ctrlP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ro-RO" sz="24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1)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519" y="4114800"/>
                <a:ext cx="3237681" cy="1271438"/>
              </a:xfrm>
              <a:prstGeom prst="rect">
                <a:avLst/>
              </a:prstGeom>
              <a:blipFill rotWithShape="1">
                <a:blip r:embed="rId6"/>
                <a:stretch>
                  <a:fillRect l="-2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58000" y="4491335"/>
                <a:ext cx="5277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491335"/>
                <a:ext cx="527709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25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609600" y="838200"/>
                <a:ext cx="5277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Content Placeholder 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838200"/>
                <a:ext cx="527709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9199" y="838200"/>
                <a:ext cx="23289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+2=[8, 5, 3]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199" y="838200"/>
                <a:ext cx="2328971" cy="461665"/>
              </a:xfrm>
              <a:prstGeom prst="rect">
                <a:avLst/>
              </a:prstGeom>
              <a:blipFill rotWithShape="1">
                <a:blip r:embed="rId3"/>
                <a:stretch>
                  <a:fillRect r="-262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198" y="1299865"/>
                <a:ext cx="23108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+2=8∙5∙3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198" y="1299865"/>
                <a:ext cx="2310889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19200" y="1783013"/>
                <a:ext cx="2365840" cy="506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𝑎</m:t>
                    </m:r>
                    <m:r>
                      <a:rPr lang="en-US" sz="2400" i="1" smtClean="0">
                        <a:latin typeface="Cambria Math"/>
                      </a:rPr>
                      <m:t>+2=120</m:t>
                    </m:r>
                    <m:r>
                      <a:rPr lang="en-US" sz="2400" b="0" i="0" smtClean="0">
                        <a:latin typeface="Cambria Math"/>
                      </a:rPr>
                      <m:t>  </m:t>
                    </m:r>
                    <m:r>
                      <a:rPr lang="en-US" sz="2400" b="0" i="1" smtClean="0">
                        <a:latin typeface="Cambria Math"/>
                      </a:rPr>
                      <m:t>|–</m:t>
                    </m:r>
                  </m:oMath>
                </a14:m>
                <a:r>
                  <a:rPr lang="en-US" sz="2400" dirty="0" smtClean="0">
                    <a:latin typeface="Cambria Math"/>
                    <a:ea typeface="Cambria Math"/>
                    <a:cs typeface="Times New Roman" pitchFamily="18" charset="0"/>
                  </a:rPr>
                  <a:t>2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783013"/>
                <a:ext cx="2365840" cy="506742"/>
              </a:xfrm>
              <a:prstGeom prst="rect">
                <a:avLst/>
              </a:prstGeom>
              <a:blipFill rotWithShape="1">
                <a:blip r:embed="rId5"/>
                <a:stretch>
                  <a:fillRect t="-1190" r="-309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99360" y="2257859"/>
                <a:ext cx="13505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=118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360" y="2257859"/>
                <a:ext cx="1350563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914400" y="2767436"/>
            <a:ext cx="3877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Válasz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: 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keresett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118.</a:t>
            </a:r>
            <a:endParaRPr lang="en-US" sz="24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4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8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9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TARTALOM</a:t>
            </a:r>
            <a:endParaRPr lang="en-US" sz="4900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5438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1. </a:t>
            </a: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 </a:t>
            </a:r>
            <a:r>
              <a:rPr lang="en-US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m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aradékos</a:t>
            </a: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osztás</a:t>
            </a:r>
            <a:r>
              <a:rPr lang="en-US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tétele</a:t>
            </a: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 Feladatok</a:t>
            </a:r>
            <a:endParaRPr lang="ro-RO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2. 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</a:t>
            </a:r>
            <a:r>
              <a:rPr lang="en-US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többszörös</a:t>
            </a: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en-US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3. 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Két</a:t>
            </a: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vagy</a:t>
            </a:r>
            <a:r>
              <a:rPr lang="en-US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több</a:t>
            </a:r>
            <a:r>
              <a:rPr lang="en-US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</a:t>
            </a:r>
            <a:r>
              <a:rPr lang="en-US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 ln.k.o.-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ja</a:t>
            </a: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és</a:t>
            </a: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lk.k.t.-e</a:t>
            </a: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4. </a:t>
            </a: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Feladatok</a:t>
            </a:r>
            <a:endParaRPr lang="en-US" b="1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5</a:t>
            </a: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 </a:t>
            </a:r>
            <a:r>
              <a:rPr lang="ro-RO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ázi</a:t>
            </a:r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feladat</a:t>
            </a:r>
            <a:endParaRPr lang="en-US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9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848600" cy="762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Házi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feladat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96200" cy="4754563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20000"/>
              </a:lnSpc>
              <a:buNone/>
            </a:pPr>
            <a:r>
              <a:rPr lang="en-US" sz="2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1. </a:t>
            </a:r>
            <a:r>
              <a:rPr lang="hu-HU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Számítsd </a:t>
            </a:r>
            <a:r>
              <a:rPr lang="hu-HU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ki azoknak a természetes számoknak az 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</a:t>
            </a:r>
            <a:r>
              <a:rPr lang="hu-HU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összegét</a:t>
            </a:r>
            <a:r>
              <a:rPr lang="hu-HU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, amelyeknek  7-tel való osztási hányadosa 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6</a:t>
            </a:r>
            <a:r>
              <a:rPr lang="hu-HU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   </a:t>
            </a:r>
            <a:endParaRPr lang="en-US" sz="24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buNone/>
            </a:pPr>
            <a:r>
              <a:rPr lang="en-US" sz="2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Határozd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meg </a:t>
            </a:r>
            <a:r>
              <a:rPr lang="hu-HU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azokat </a:t>
            </a:r>
            <a:r>
              <a:rPr lang="hu-HU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a természetes számokat, amelyeket </a:t>
            </a:r>
            <a:r>
              <a:rPr lang="hu-HU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6-tal </a:t>
            </a:r>
            <a:r>
              <a:rPr lang="hu-HU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elosztva, a hányados egyenlő a maradékkal. </a:t>
            </a:r>
            <a:endParaRPr lang="en-US" sz="24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3. </a:t>
            </a:r>
            <a:r>
              <a:rPr lang="ro-RO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Két </a:t>
            </a:r>
            <a:r>
              <a:rPr lang="ro-RO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 szám különbsége 185. Határozd meg 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két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ro-RO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számot</a:t>
            </a:r>
            <a:r>
              <a:rPr lang="ro-RO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ro-RO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ha </a:t>
            </a:r>
            <a:r>
              <a:rPr lang="ro-RO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osztási hányadosuk 7, a maradék 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ro-RO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pedig </a:t>
            </a:r>
            <a:r>
              <a:rPr lang="ro-RO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5</a:t>
            </a:r>
            <a:r>
              <a:rPr lang="ro-RO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buNone/>
            </a:pPr>
            <a:r>
              <a:rPr lang="en-US" sz="2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4.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Határozd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meg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azt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a 40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és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50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közötti</a:t>
            </a:r>
            <a:r>
              <a:rPr lang="en-US" sz="2400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számot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amelyről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tudjuk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hogy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ha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elosztjuk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6-tal, 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illetve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8-cal, 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maradék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minden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esetben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1.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35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609600"/>
                <a:ext cx="7620000" cy="5410200"/>
              </a:xfrm>
            </p:spPr>
            <p:txBody>
              <a:bodyPr>
                <a:noAutofit/>
              </a:bodyPr>
              <a:lstStyle/>
              <a:p>
                <a:pPr marL="0" lvl="0" indent="0" algn="just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5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 </a:t>
                </a:r>
                <a:r>
                  <a:rPr lang="ro-RO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348, 790 és 1180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számokat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rendre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elosztjuk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ugyanazzal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 </a:t>
                </a:r>
                <a:r>
                  <a:rPr lang="ro-RO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 számmal, a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maradékok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12,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6 és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4</a:t>
                </a:r>
                <a:r>
                  <a:rPr lang="ro-RO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Határozd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meg a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lehető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legkisebb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osztót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6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Két természetes szám összege 224. Határozd meg a számokat, ha a két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osztási hányadosa 5, maradéka 14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lvl="0" indent="0" algn="just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7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Határozd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meg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azokat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az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x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egész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számokat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amelyekre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 </a:t>
                </a:r>
              </a:p>
              <a:p>
                <a:pPr marL="0" lvl="0" indent="0" algn="just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8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Mutasd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ki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hogy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osztható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</a:p>
              <a:p>
                <a:pPr marL="0" lvl="0" indent="0" algn="just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11–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gyel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bármely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ℕ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esetén!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609600"/>
                <a:ext cx="7620000" cy="5410200"/>
              </a:xfrm>
              <a:blipFill rotWithShape="1">
                <a:blip r:embed="rId2"/>
                <a:stretch>
                  <a:fillRect l="-1200" t="-901" r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15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391400" cy="5059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o-RO" sz="4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J</a:t>
            </a:r>
            <a:r>
              <a:rPr lang="en-US" sz="4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ó </a:t>
            </a:r>
            <a:r>
              <a:rPr lang="en-US" sz="44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munkát</a:t>
            </a:r>
            <a:r>
              <a:rPr lang="en-US" sz="4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sok</a:t>
            </a:r>
            <a:r>
              <a:rPr lang="en-US" sz="4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sikert</a:t>
            </a:r>
            <a:r>
              <a:rPr lang="en-US" sz="4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!</a:t>
            </a:r>
            <a:endParaRPr lang="en-US" sz="4400" b="1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35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48600" cy="96043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1. A </a:t>
            </a:r>
            <a:r>
              <a:rPr lang="en-US" sz="32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maradékos</a:t>
            </a:r>
            <a:r>
              <a:rPr lang="en-US" sz="32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osztás</a:t>
            </a:r>
            <a:r>
              <a:rPr lang="en-US" sz="32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tétele</a:t>
            </a:r>
            <a:endParaRPr lang="en-US" sz="3200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447801"/>
                <a:ext cx="7696200" cy="2895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51:25=2, </m:t>
                      </m:r>
                      <m:r>
                        <a:rPr lang="en-US" sz="2400" b="0" i="1" smtClean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itchFamily="18" charset="0"/>
                          <a:ea typeface="Cambria Math" pitchFamily="18" charset="0"/>
                          <a:cs typeface="Times New Roman" pitchFamily="18" charset="0"/>
                        </a:rPr>
                        <m:t>=1</m:t>
                      </m:r>
                    </m:oMath>
                  </m:oMathPara>
                </a14:m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447801"/>
                <a:ext cx="7696200" cy="2895600"/>
              </a:xfrm>
              <a:blipFill rotWithShape="1">
                <a:blip r:embed="rId2"/>
                <a:stretch>
                  <a:fillRect l="-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76600" y="1295400"/>
                <a:ext cx="3037626" cy="6043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vertJc m:val="bot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𝑝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𝑟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ó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𝑏𝑎</m:t>
                          </m:r>
                        </m:e>
                      </m:groupCh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 51=2∙25+1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1295400"/>
                <a:ext cx="3037626" cy="6043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>
            <a:off x="4038600" y="1828800"/>
            <a:ext cx="304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38614" y="2223436"/>
            <a:ext cx="1181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osztandó</a:t>
            </a:r>
            <a:endParaRPr lang="en-US" sz="20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(</a:t>
            </a:r>
            <a:r>
              <a:rPr lang="en-US" sz="2000" b="1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</a:t>
            </a:r>
            <a:r>
              <a:rPr lang="en-US" sz="20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>
            <a:endCxn id="13" idx="0"/>
          </p:cNvCxnSpPr>
          <p:nvPr/>
        </p:nvCxnSpPr>
        <p:spPr>
          <a:xfrm flipH="1">
            <a:off x="4956561" y="1828800"/>
            <a:ext cx="72642" cy="386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410200" y="1790700"/>
            <a:ext cx="114300" cy="432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096000" y="1828800"/>
            <a:ext cx="6096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0" y="2215354"/>
            <a:ext cx="769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o</a:t>
            </a:r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sztó</a:t>
            </a:r>
            <a:endParaRPr lang="en-US" sz="20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(</a:t>
            </a:r>
            <a:r>
              <a:rPr lang="en-US" sz="2000" b="1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b</a:t>
            </a:r>
            <a:r>
              <a:rPr lang="en-US" sz="20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96878" y="2223436"/>
            <a:ext cx="12273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h</a:t>
            </a:r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ányados</a:t>
            </a:r>
            <a:endParaRPr lang="en-US" sz="20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(</a:t>
            </a:r>
            <a:r>
              <a:rPr lang="en-US" sz="2000" b="1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h</a:t>
            </a:r>
            <a:r>
              <a:rPr lang="en-US" sz="20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sz="20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53200" y="2215354"/>
            <a:ext cx="1151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m</a:t>
            </a:r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aradék</a:t>
            </a:r>
            <a:endParaRPr lang="en-US" sz="20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</a:t>
            </a:r>
            <a:r>
              <a:rPr lang="en-US" sz="20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(</a:t>
            </a:r>
            <a:r>
              <a:rPr lang="en-US" sz="2000" b="1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</a:t>
            </a:r>
            <a:r>
              <a:rPr lang="en-US" sz="20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sz="20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7510" y="2991111"/>
                <a:ext cx="77724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Tétel: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Bármely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és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en-US" sz="2400" b="1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≠</m:t>
                        </m:r>
                        <m:r>
                          <a:rPr lang="en-US" sz="2400" b="1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𝟎</m:t>
                        </m:r>
                      </m:e>
                    </m:d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esetén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léteznek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és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egyértelműen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meghatározottak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a </a:t>
                </a:r>
                <a:r>
                  <a:rPr lang="en-US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és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úgy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hogy</a:t>
                </a:r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400" b="0" dirty="0">
                    <a:solidFill>
                      <a:srgbClr val="FF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0" dirty="0" smtClean="0">
                    <a:solidFill>
                      <a:srgbClr val="FF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    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10" y="2991111"/>
                <a:ext cx="7772400" cy="1569660"/>
              </a:xfrm>
              <a:prstGeom prst="rect">
                <a:avLst/>
              </a:prstGeom>
              <a:blipFill rotWithShape="1">
                <a:blip r:embed="rId4"/>
                <a:stretch>
                  <a:fillRect l="-1176" t="-3113" r="-1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9436" y="4578418"/>
                <a:ext cx="7738337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osztandó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osztó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hányados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+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maradék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maradék</a:t>
                </a:r>
                <a:r>
                  <a:rPr lang="en-US" sz="2400" dirty="0">
                    <a:solidFill>
                      <a:srgbClr val="FF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osztó</a:t>
                </a:r>
                <a:endParaRPr lang="en-US" sz="2400" dirty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endParaRPr lang="en-US" dirty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436" y="4578418"/>
                <a:ext cx="7738337" cy="738664"/>
              </a:xfrm>
              <a:prstGeom prst="rect">
                <a:avLst/>
              </a:prstGeom>
              <a:blipFill rotWithShape="1">
                <a:blip r:embed="rId5"/>
                <a:stretch>
                  <a:fillRect l="-1261" t="-6612" r="-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69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3" grpId="0"/>
      <p:bldP spid="16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543800" cy="73183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Feladatok</a:t>
            </a:r>
            <a:endParaRPr lang="en-US" sz="3200" b="1" dirty="0">
              <a:solidFill>
                <a:schemeClr val="accent1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2616" y="1447800"/>
                <a:ext cx="7785584" cy="1523999"/>
              </a:xfrm>
            </p:spPr>
            <p:txBody>
              <a:bodyPr>
                <a:noAutofit/>
              </a:bodyPr>
              <a:lstStyle/>
              <a:p>
                <a:pPr marL="0" lvl="0" indent="0" algn="just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1.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Határozd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meg az összes olyan természetes szám 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lvl="0" indent="0" algn="just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összegét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amelyeket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5-tel osztva a hányados 6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r>
                  <a:rPr lang="en-US" sz="2400" b="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=5,  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=6</m:t>
                    </m:r>
                  </m:oMath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2616" y="1447800"/>
                <a:ext cx="7785584" cy="1523999"/>
              </a:xfrm>
              <a:blipFill rotWithShape="1">
                <a:blip r:embed="rId2"/>
                <a:stretch>
                  <a:fillRect l="-1174" t="-3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2616" y="2667000"/>
                <a:ext cx="29849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h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, 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&lt;</m:t>
                      </m:r>
                      <m:r>
                        <a:rPr lang="ro-RO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16" y="2667000"/>
                <a:ext cx="2984984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2716" y="3044792"/>
                <a:ext cx="55780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=5∙6+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&lt;5⇒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0, 1, 2, 3, 4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16" y="3044792"/>
                <a:ext cx="557800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6516" y="3395008"/>
                <a:ext cx="3939284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=0⇒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=5∙6+0=30</m:t>
                      </m:r>
                    </m:oMath>
                  </m:oMathPara>
                </a14:m>
                <a:endParaRPr lang="en-US" sz="24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1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=5∙6+1=31</m:t>
                      </m:r>
                    </m:oMath>
                  </m:oMathPara>
                </a14:m>
                <a:endParaRPr lang="en-US" sz="24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2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=5∙6+2=32</m:t>
                      </m:r>
                    </m:oMath>
                  </m:oMathPara>
                </a14:m>
                <a:endParaRPr lang="en-US" sz="24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3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=5∙6+3=33</m:t>
                      </m:r>
                    </m:oMath>
                  </m:oMathPara>
                </a14:m>
                <a:endParaRPr lang="en-US" sz="2400" b="0" i="1" dirty="0" smtClean="0">
                  <a:latin typeface="Cambria Math"/>
                  <a:ea typeface="Cambria Math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4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=5∙6+4=34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16" y="3395008"/>
                <a:ext cx="3939284" cy="19389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" y="5257800"/>
                <a:ext cx="43349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30+31+32+33+34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=160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257800"/>
                <a:ext cx="4334969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62000" y="5719465"/>
            <a:ext cx="5292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mbria" pitchFamily="18" charset="0"/>
                <a:ea typeface="Cambria" pitchFamily="18" charset="0"/>
              </a:rPr>
              <a:t>Válasz</a:t>
            </a:r>
            <a:r>
              <a:rPr lang="en-US" sz="2400" dirty="0" smtClean="0">
                <a:latin typeface="Cambria" pitchFamily="18" charset="0"/>
                <a:ea typeface="Cambria" pitchFamily="18" charset="0"/>
              </a:rPr>
              <a:t>: 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</a:rPr>
              <a:t>keresett</a:t>
            </a:r>
            <a:r>
              <a:rPr lang="en-US" sz="2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</a:rPr>
              <a:t>számok</a:t>
            </a:r>
            <a:r>
              <a:rPr lang="en-US" sz="2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</a:rPr>
              <a:t>összege</a:t>
            </a:r>
            <a:r>
              <a:rPr lang="en-US" sz="2400" dirty="0" smtClean="0">
                <a:latin typeface="Cambria" pitchFamily="18" charset="0"/>
                <a:ea typeface="Cambria" pitchFamily="18" charset="0"/>
              </a:rPr>
              <a:t> 160.</a:t>
            </a:r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01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609600"/>
                <a:ext cx="7772400" cy="5516563"/>
              </a:xfrm>
            </p:spPr>
            <p:txBody>
              <a:bodyPr wrap="square">
                <a:normAutofit lnSpcReduction="10000"/>
              </a:bodyPr>
              <a:lstStyle/>
              <a:p>
                <a:pPr marL="0" lvl="0" indent="0" algn="just">
                  <a:buNone/>
                </a:pPr>
                <a:r>
                  <a:rPr lang="en-US" sz="28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2. </a:t>
                </a:r>
                <a:r>
                  <a:rPr lang="hu-HU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Határozd </a:t>
                </a:r>
                <a:r>
                  <a:rPr lang="hu-HU" sz="26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meg azokat a természetes számokat, </a:t>
                </a:r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</a:p>
              <a:p>
                <a:pPr marL="0" lvl="0" indent="0" algn="just">
                  <a:buNone/>
                </a:pPr>
                <a:r>
                  <a:rPr lang="en-US" sz="26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</a:t>
                </a:r>
                <a:r>
                  <a:rPr lang="hu-HU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amelyeket</a:t>
                </a:r>
                <a:r>
                  <a:rPr lang="en-US" sz="26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9-cel </a:t>
                </a:r>
                <a:r>
                  <a:rPr lang="hu-HU" sz="26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osztva, kétszer </a:t>
                </a:r>
                <a:r>
                  <a:rPr lang="hu-HU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nagyobb</a:t>
                </a:r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maradékot </a:t>
                </a:r>
                <a:endParaRPr lang="en-US" sz="26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lvl="0" indent="0" algn="just">
                  <a:buNone/>
                </a:pPr>
                <a:r>
                  <a:rPr lang="en-US" sz="26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</a:t>
                </a:r>
                <a:r>
                  <a:rPr lang="hu-HU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kapunk</a:t>
                </a:r>
                <a:r>
                  <a:rPr lang="hu-HU" sz="26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mint </a:t>
                </a:r>
                <a:r>
                  <a:rPr lang="hu-HU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hu-HU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hányados.</a:t>
                </a:r>
                <a:endParaRPr lang="en-US" sz="28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ro-RO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9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 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𝑚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2∙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h</m:t>
                      </m:r>
                    </m:oMath>
                  </m:oMathPara>
                </a14:m>
                <a:endParaRPr lang="en-US" sz="2600" b="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2600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600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600" b="0" i="1" dirty="0" err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600" b="0" i="1" dirty="0" err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600" b="0" i="1" dirty="0" err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600" b="0" i="1" dirty="0" err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600" b="0" i="1" dirty="0" err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600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, </m:t>
                    </m:r>
                  </m:oMath>
                </a14:m>
                <a:r>
                  <a:rPr lang="en-US" sz="2600" b="0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𝑚</m:t>
                    </m:r>
                    <m:r>
                      <a:rPr lang="en-US" sz="2600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r>
                      <a:rPr lang="en-US" sz="2600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</m:oMath>
                </a14:m>
                <a:endParaRPr lang="en-US" sz="2600" b="0" i="1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=9∙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+2∙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en-US" sz="2600" b="0" i="1" dirty="0" smtClean="0">
                    <a:solidFill>
                      <a:schemeClr val="tx1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 </m:t>
                    </m:r>
                    <m:r>
                      <a:rPr lang="en-US" sz="2600" i="1">
                        <a:latin typeface="Cambria Math"/>
                        <a:ea typeface="Cambria Math"/>
                        <a:cs typeface="Times New Roman" pitchFamily="18" charset="0"/>
                      </a:rPr>
                      <m:t>2∙</m:t>
                    </m:r>
                    <m:r>
                      <a:rPr lang="en-US" sz="2600" i="1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600" i="1">
                        <a:latin typeface="Cambria Math"/>
                        <a:ea typeface="Cambria Math"/>
                        <a:cs typeface="Times New Roman" pitchFamily="18" charset="0"/>
                      </a:rPr>
                      <m:t>&lt;9⇒</m:t>
                    </m:r>
                    <m:r>
                      <a:rPr lang="en-US" sz="2600" i="1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6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6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0, 1, 2, 3,4</m:t>
                        </m:r>
                      </m:e>
                    </m:d>
                  </m:oMath>
                </a14:m>
                <a:endParaRPr lang="en-US" sz="2600" b="0" i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=11∙</m:t>
                    </m:r>
                    <m:r>
                      <a:rPr lang="en-US" sz="2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600" i="1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6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6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0, 1, 2, 3,4</m:t>
                        </m:r>
                      </m:e>
                    </m:d>
                  </m:oMath>
                </a14:m>
                <a:endParaRPr lang="en-US" sz="26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/>
                          <a:cs typeface="Times New Roman" pitchFamily="18" charset="0"/>
                        </a:rPr>
                        <m:t>h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=0⇒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=11∙0=0</m:t>
                      </m:r>
                    </m:oMath>
                  </m:oMathPara>
                </a14:m>
                <a:endParaRPr lang="en-US" sz="2600" b="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/>
                          <a:cs typeface="Times New Roman" pitchFamily="18" charset="0"/>
                        </a:rPr>
                        <m:t>h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1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=11∙1=11</m:t>
                      </m:r>
                    </m:oMath>
                  </m:oMathPara>
                </a14:m>
                <a:endParaRPr lang="en-US" sz="26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/>
                          <a:cs typeface="Times New Roman" pitchFamily="18" charset="0"/>
                        </a:rPr>
                        <m:t>h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2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=11∙2=22</m:t>
                      </m:r>
                    </m:oMath>
                  </m:oMathPara>
                </a14:m>
                <a:endParaRPr lang="en-US" sz="2600" b="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/>
                          <a:cs typeface="Times New Roman" pitchFamily="18" charset="0"/>
                        </a:rPr>
                        <m:t>h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3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=11∙3=33</m:t>
                      </m:r>
                    </m:oMath>
                  </m:oMathPara>
                </a14:m>
                <a:endParaRPr lang="en-US" sz="2600" b="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i="1">
                          <a:latin typeface="Cambria Math"/>
                          <a:cs typeface="Times New Roman" pitchFamily="18" charset="0"/>
                        </a:rPr>
                        <m:t>h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6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4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6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=11∙4=44</m:t>
                      </m:r>
                    </m:oMath>
                  </m:oMathPara>
                </a14:m>
                <a:endParaRPr lang="en-US" sz="26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6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Válasz</a:t>
                </a:r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: a </a:t>
                </a:r>
                <a:r>
                  <a:rPr lang="en-US" sz="26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keresett</a:t>
                </a:r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</a:t>
                </a:r>
                <a:r>
                  <a:rPr lang="en-US" sz="26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0, 11, 22, 33, 44.</a:t>
                </a:r>
                <a:endParaRPr lang="en-US" sz="26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609600"/>
                <a:ext cx="7772400" cy="5516563"/>
              </a:xfrm>
              <a:blipFill rotWithShape="1">
                <a:blip r:embed="rId2"/>
                <a:stretch>
                  <a:fillRect l="-1569" t="-1878" r="-1176" b="-1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89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762001"/>
                <a:ext cx="7772400" cy="5257800"/>
              </a:xfrm>
            </p:spPr>
            <p:txBody>
              <a:bodyPr>
                <a:normAutofit/>
              </a:bodyPr>
              <a:lstStyle/>
              <a:p>
                <a:pPr marL="0" lvl="0" indent="0" algn="just">
                  <a:buNone/>
                </a:pPr>
                <a:r>
                  <a:rPr lang="en-US" sz="2400" b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3.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Két 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 szám összege 224. Határozd meg a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</a:p>
              <a:p>
                <a:pPr marL="0" lvl="0" indent="0" algn="just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számokat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ha a két szám osztási hányadosa 5, maradéka </a:t>
                </a:r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lvl="0" indent="0" algn="just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</a:t>
                </a:r>
                <a:r>
                  <a:rPr lang="hu-HU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14</a:t>
                </a:r>
                <a:r>
                  <a:rPr lang="hu-HU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</a:rPr>
                      <m:t>𝑏</m:t>
                    </m:r>
                    <m:r>
                      <a:rPr lang="ro-RO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–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keresett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</a:t>
                </a:r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=224</m:t>
                      </m:r>
                    </m:oMath>
                  </m:oMathPara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=5∙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+14, 14&lt;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𝑏</m:t>
                      </m:r>
                    </m:oMath>
                  </m:oMathPara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Akkor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5∙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+14+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=224</m:t>
                    </m:r>
                  </m:oMath>
                </a14:m>
                <a:endParaRPr lang="en-US" sz="2400" b="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Times New Roman" pitchFamily="18" charset="0"/>
                      </a:rPr>
                      <m:t>   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+14=224</m:t>
                    </m:r>
                  </m:oMath>
                </a14:m>
                <a:r>
                  <a:rPr lang="en-US" sz="2400" b="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/>
                        <a:ea typeface="Cambria" pitchFamily="18" charset="0"/>
                        <a:cs typeface="Times New Roman" pitchFamily="18" charset="0"/>
                      </a:rPr>
                      <m:t>|−14</m:t>
                    </m:r>
                  </m:oMath>
                </a14:m>
                <a:endParaRPr lang="en-US" sz="2400" b="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Times New Roman" pitchFamily="18" charset="0"/>
                      </a:rPr>
                      <m:t>    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=210 |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 Math"/>
                        <a:ea typeface="Cambria" pitchFamily="18" charset="0"/>
                        <a:cs typeface="Times New Roman" pitchFamily="18" charset="0"/>
                      </a:rPr>
                      <m:t>: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" pitchFamily="18" charset="0"/>
                        <a:ea typeface="Cambria" pitchFamily="18" charset="0"/>
                        <a:cs typeface="Times New Roman" pitchFamily="18" charset="0"/>
                      </a:rPr>
                      <m:t>6</m:t>
                    </m:r>
                  </m:oMath>
                </a14:m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b="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                        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cs typeface="Times New Roman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=35 </m:t>
                    </m:r>
                  </m:oMath>
                </a14:m>
                <a:endParaRPr lang="en-US" sz="2400" b="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Válasz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: a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keresett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számok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189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és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35.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762001"/>
                <a:ext cx="7772400" cy="5257800"/>
              </a:xfrm>
              <a:blipFill rotWithShape="1">
                <a:blip r:embed="rId2"/>
                <a:stretch>
                  <a:fillRect l="-1255" t="-927" b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43400" y="4579203"/>
                <a:ext cx="268862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=5∙35+14</m:t>
                    </m:r>
                  </m:oMath>
                </a14:m>
                <a:r>
                  <a:rPr lang="en-US" sz="24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2400" i="1">
                        <a:latin typeface="Cambria Math"/>
                        <a:ea typeface="Cambria Math"/>
                        <a:cs typeface="Times New Roman" pitchFamily="18" charset="0"/>
                      </a:rPr>
                      <m:t>=189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579203"/>
                <a:ext cx="2688621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3628" t="-6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753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2. </a:t>
            </a:r>
            <a:r>
              <a:rPr lang="en-US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</a:t>
            </a:r>
            <a:r>
              <a:rPr lang="en-US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többszörös</a:t>
            </a:r>
            <a:endParaRPr lang="en-US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676400"/>
                <a:ext cx="7620000" cy="44497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Az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en-US" sz="2400" b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osztható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a </a:t>
                </a:r>
                <a:r>
                  <a:rPr lang="en-US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</a:t>
                </a:r>
                <a:r>
                  <a:rPr lang="ro-RO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nem nulla</a:t>
                </a:r>
                <a:r>
                  <a:rPr lang="ro-RO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számmal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ha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létezik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egy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olyan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c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amelyre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ro-RO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= b</a:t>
                </a:r>
                <a14:m>
                  <m:oMath xmlns:m="http://schemas.openxmlformats.org/officeDocument/2006/math">
                    <m:r>
                      <a:rPr lang="ro-RO" sz="2400" b="1" i="1" smtClean="0">
                        <a:latin typeface="Cambria Math"/>
                        <a:ea typeface="Cambria Math"/>
                      </a:rPr>
                      <m:t> ∙</m:t>
                    </m:r>
                    <m:r>
                      <a:rPr lang="ro-RO" sz="2400" b="1" i="1" smtClean="0">
                        <a:latin typeface="Cambria Math"/>
                        <a:ea typeface="Cambria Math"/>
                      </a:rPr>
                      <m:t>𝒄</m:t>
                    </m:r>
                  </m:oMath>
                </a14:m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endParaRPr lang="ro-RO" sz="2400" b="1" i="1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o-RO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Ilyenkor azt mondjuk, hogy</a:t>
                </a:r>
                <a:r>
                  <a:rPr lang="ro-RO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:</a:t>
                </a:r>
                <a:endParaRPr lang="ro-RO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r>
                  <a:rPr lang="ro-RO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</a:t>
                </a:r>
                <a:r>
                  <a:rPr lang="ro-RO" sz="2400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</a:t>
                </a:r>
                <a:r>
                  <a:rPr lang="en-US" sz="2400" dirty="0" err="1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ója</a:t>
                </a:r>
                <a:r>
                  <a:rPr lang="en-US" sz="2400" dirty="0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en-US" sz="2400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-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nak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vagy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</a:t>
                </a:r>
                <a:r>
                  <a:rPr lang="ro-RO" sz="2400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ro-RO" sz="2400" dirty="0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</a:t>
                </a:r>
                <a:r>
                  <a:rPr lang="en-US" sz="2400" dirty="0" err="1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ja</a:t>
                </a:r>
                <a:r>
                  <a:rPr lang="en-US" sz="2400" dirty="0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en-US" sz="2400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-t 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(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jelölése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" pitchFamily="18" charset="0"/>
                        <a:cs typeface="Times New Roman" pitchFamily="18" charset="0"/>
                      </a:rPr>
                      <m:t>|</m:t>
                    </m:r>
                  </m:oMath>
                </a14:m>
                <a:r>
                  <a:rPr lang="en-US" sz="2400" b="1" i="1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)</a:t>
                </a:r>
              </a:p>
              <a:p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osztható</a:t>
                </a:r>
                <a:r>
                  <a:rPr lang="en-US" sz="2400" dirty="0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-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vel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vagy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többszöröse</a:t>
                </a:r>
                <a:r>
                  <a:rPr lang="en-US" sz="2400" dirty="0">
                    <a:solidFill>
                      <a:srgbClr val="C00000"/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-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nek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endParaRPr lang="en-US" sz="2400" dirty="0" smtClean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   (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jelölése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</a:rPr>
                      <m:t>⋮</m:t>
                    </m:r>
                  </m:oMath>
                </a14:m>
                <a:r>
                  <a:rPr lang="en-US" sz="2400" b="1" i="1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b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) </a:t>
                </a:r>
                <a:endParaRPr lang="en-US" sz="2400" b="1" i="1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676400"/>
                <a:ext cx="7620000" cy="4449763"/>
              </a:xfrm>
              <a:blipFill rotWithShape="1">
                <a:blip r:embed="rId2"/>
                <a:stretch>
                  <a:fillRect l="-1200" t="-1096" r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793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609600"/>
                <a:ext cx="7924800" cy="2057400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jelöli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az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osztóinak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halmazát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;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r>
                  <a:rPr lang="en-US" sz="2400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jelöli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az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természetes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szám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többszöröseinek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halmazát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.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b="1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Példák</a:t>
                </a:r>
                <a:r>
                  <a:rPr lang="en-US" sz="2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1. </a:t>
                </a:r>
                <a:r>
                  <a:rPr lang="en-US" sz="2400" dirty="0" err="1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Írd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fel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a 72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osztóinak</a:t>
                </a:r>
                <a:r>
                  <a:rPr lang="en-US" sz="2400" dirty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halmazát</a:t>
                </a:r>
                <a:r>
                  <a:rPr lang="en-US" sz="2400" dirty="0" smtClean="0">
                    <a:latin typeface="Cambria" pitchFamily="18" charset="0"/>
                    <a:ea typeface="Cambria" pitchFamily="18" charset="0"/>
                    <a:cs typeface="Times New Roman" pitchFamily="18" charset="0"/>
                  </a:rPr>
                  <a:t>!</a:t>
                </a:r>
                <a:endParaRPr lang="en-US" sz="24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609600"/>
                <a:ext cx="7924800" cy="2057400"/>
              </a:xfrm>
              <a:blipFill rotWithShape="1">
                <a:blip r:embed="rId2"/>
                <a:stretch>
                  <a:fillRect l="-1231" t="-2367" b="-10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="" xmlns:a16="http://schemas.microsoft.com/office/drawing/2014/main" id="{210011C7-402C-4880-AF91-1CA57295956E}"/>
                  </a:ext>
                </a:extLst>
              </p:cNvPr>
              <p:cNvSpPr txBox="1"/>
              <p:nvPr/>
            </p:nvSpPr>
            <p:spPr>
              <a:xfrm>
                <a:off x="609600" y="2819400"/>
                <a:ext cx="7467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>
                              <a:latin typeface="Cambria Math"/>
                              <a:cs typeface="Times New Roman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800">
                              <a:latin typeface="Cambria Math"/>
                              <a:cs typeface="Times New Roman" pitchFamily="18" charset="0"/>
                            </a:rPr>
                            <m:t>72</m:t>
                          </m:r>
                        </m:sub>
                      </m:sSub>
                      <m:r>
                        <a:rPr lang="en-US" sz="2800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800">
                              <a:latin typeface="Cambria Math"/>
                              <a:cs typeface="Times New Roman" pitchFamily="18" charset="0"/>
                            </a:rPr>
                            <m:t>1, 2, 3</m:t>
                          </m:r>
                          <m:r>
                            <m:rPr>
                              <m:nor/>
                            </m:rPr>
                            <a:rPr lang="en-US" sz="2800">
                              <a:latin typeface="Cambria" pitchFamily="18" charset="0"/>
                              <a:ea typeface="Cambria" pitchFamily="18" charset="0"/>
                              <a:cs typeface="Times New Roman" pitchFamily="18" charset="0"/>
                            </a:rPr>
                            <m:t>, 4, 6, </m:t>
                          </m:r>
                          <m:r>
                            <m:rPr>
                              <m:nor/>
                            </m:rPr>
                            <a:rPr lang="en-US" sz="2800" smtClean="0">
                              <a:solidFill>
                                <a:srgbClr val="C00000"/>
                              </a:solidFill>
                              <a:latin typeface="Cambria" pitchFamily="18" charset="0"/>
                              <a:ea typeface="Cambria" pitchFamily="18" charset="0"/>
                              <a:cs typeface="Times New Roman" pitchFamily="18" charset="0"/>
                            </a:rPr>
                            <m:t>8, 9</m:t>
                          </m:r>
                          <m:r>
                            <m:rPr>
                              <m:nor/>
                            </m:rPr>
                            <a:rPr lang="en-US" sz="2800">
                              <a:latin typeface="Cambria" pitchFamily="18" charset="0"/>
                              <a:ea typeface="Cambria" pitchFamily="18" charset="0"/>
                              <a:cs typeface="Times New Roman" pitchFamily="18" charset="0"/>
                            </a:rPr>
                            <m:t>, 12, 18, 24, 36, 72</m:t>
                          </m:r>
                        </m:e>
                      </m:d>
                    </m:oMath>
                  </m:oMathPara>
                </a14:m>
                <a:endParaRPr lang="ro-RO" sz="2800" dirty="0">
                  <a:latin typeface="Cambria" pitchFamily="18" charset="0"/>
                  <a:ea typeface="Cambria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10011C7-402C-4880-AF91-1CA572959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819400"/>
                <a:ext cx="74676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62000" y="3581399"/>
            <a:ext cx="716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Írd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7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többszöröseinek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halmazát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0" y="4472058"/>
                <a:ext cx="6400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sz="280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0, 7, 14, 21, 28, 35, 42, 49, …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472058"/>
                <a:ext cx="640080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2438400" y="492873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78518" y="5257365"/>
                <a:ext cx="519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518" y="5257365"/>
                <a:ext cx="519764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9302" t="-9836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2743200" y="492873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76600" y="492873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71588" y="525780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588" y="5257800"/>
                <a:ext cx="476412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1538" t="-8333" r="-8974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38600" y="5244548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44548"/>
                <a:ext cx="476412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1538" t="-8197" r="-897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3733800" y="492873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267200" y="492873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800600" y="492873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34000" y="4930943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867400" y="492873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05200" y="5261192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261192"/>
                <a:ext cx="476412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10256" t="-8197" r="-897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48000" y="5235743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235743"/>
                <a:ext cx="476412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0256" t="-8333" r="-897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28988" y="5244548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988" y="5244548"/>
                <a:ext cx="476412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10127" t="-8197" r="-886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05400" y="5244548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6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244548"/>
                <a:ext cx="473206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11688" t="-8197" r="-1039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95788" y="5235743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7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788" y="5235743"/>
                <a:ext cx="476412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10127" t="-8333" r="-886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60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000"/>
                            </p:stCondLst>
                            <p:childTnLst>
                              <p:par>
                                <p:cTn id="10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000"/>
                            </p:stCondLst>
                            <p:childTnLst>
                              <p:par>
                                <p:cTn id="10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8" grpId="0"/>
      <p:bldP spid="14" grpId="0"/>
      <p:bldP spid="15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97155"/>
            <a:ext cx="7848600" cy="5334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Minden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osztható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1–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gyel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és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önmagával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ezek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nem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valódi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osztói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 Minden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más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valódi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osztó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 12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osztói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:   1, 2, 3, 4, 6, 12</a:t>
            </a:r>
          </a:p>
          <a:p>
            <a:pPr marL="0" indent="0" algn="just">
              <a:buNone/>
            </a:pPr>
            <a:r>
              <a:rPr lang="en-US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                   </a:t>
            </a:r>
          </a:p>
          <a:p>
            <a:pPr marL="0" indent="0" algn="just">
              <a:buNone/>
            </a:pPr>
            <a:endParaRPr lang="en-US" sz="24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Azokat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számokat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amelyek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csak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1–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gyel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és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önmagukkal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oszthatóak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prímszámoknak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nevezzük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Prímszámok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: 2, 3, 5, 7, 11, 13, 17, 19, 23, …</a:t>
            </a:r>
          </a:p>
          <a:p>
            <a:pPr marL="0" indent="0" algn="just">
              <a:buNone/>
            </a:pPr>
            <a:r>
              <a:rPr lang="en-US" sz="24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Fontos</a:t>
            </a:r>
            <a:r>
              <a:rPr lang="en-US" sz="24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nem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prímszám</a:t>
            </a:r>
            <a:endParaRPr lang="en-US" sz="2400" b="1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Azokat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természetes</a:t>
            </a:r>
            <a:r>
              <a:rPr lang="en-US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számokat</a:t>
            </a:r>
            <a:r>
              <a:rPr lang="en-US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amelyeknek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van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legalább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egy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valódi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osztójuk</a:t>
            </a:r>
            <a:r>
              <a:rPr lang="en-US" sz="24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összetett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számoknak</a:t>
            </a:r>
            <a:r>
              <a:rPr lang="en-US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nevezzük</a:t>
            </a:r>
            <a:r>
              <a:rPr lang="en-US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648552" y="2263140"/>
            <a:ext cx="673768" cy="9249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545506" y="2275974"/>
            <a:ext cx="681388" cy="9249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 rot="5400000">
            <a:off x="3348991" y="1634490"/>
            <a:ext cx="45719" cy="12573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1800" y="22098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valódi</a:t>
            </a:r>
            <a:endParaRPr lang="en-US" sz="2000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osztók</a:t>
            </a:r>
            <a:endParaRPr lang="en-US" sz="20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32004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nem</a:t>
            </a:r>
            <a:r>
              <a:rPr lang="en-US" sz="20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valódi</a:t>
            </a:r>
            <a:r>
              <a:rPr lang="en-US" sz="2000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osztók</a:t>
            </a:r>
            <a:endParaRPr lang="en-US" sz="20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58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2459</Words>
  <Application>Microsoft Office PowerPoint</Application>
  <PresentationFormat>On-screen Show (4:3)</PresentationFormat>
  <Paragraphs>252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Oszthatóság</vt:lpstr>
      <vt:lpstr> TARTALOM</vt:lpstr>
      <vt:lpstr>1. A maradékos osztás tétele</vt:lpstr>
      <vt:lpstr>Feladatok</vt:lpstr>
      <vt:lpstr>PowerPoint Presentation</vt:lpstr>
      <vt:lpstr>PowerPoint Presentation</vt:lpstr>
      <vt:lpstr>2. Osztó, többszörös</vt:lpstr>
      <vt:lpstr>PowerPoint Presentation</vt:lpstr>
      <vt:lpstr>PowerPoint Presentation</vt:lpstr>
      <vt:lpstr>Feladatok</vt:lpstr>
      <vt:lpstr>PowerPoint Presentation</vt:lpstr>
      <vt:lpstr>Értelmezés. Két vagy több természetes szám közös osztói közül a legnagyobbat, a számok legnagyobb közös osztójának (ln.k.o.-jának) nevezzük.   </vt:lpstr>
      <vt:lpstr>Értelmezés. Két vagy több természetes szám nullától különböző közös többszörösei közül a legkisebbet, a számok legkisebb közös többszörösének (lk.k.t.-nek) nevezzük.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Házi feladat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Oszthatóság</dc:title>
  <dc:creator>BTL</dc:creator>
  <cp:lastModifiedBy>BTL</cp:lastModifiedBy>
  <cp:revision>204</cp:revision>
  <dcterms:created xsi:type="dcterms:W3CDTF">2020-04-21T08:30:24Z</dcterms:created>
  <dcterms:modified xsi:type="dcterms:W3CDTF">2020-04-25T17:28:11Z</dcterms:modified>
</cp:coreProperties>
</file>