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0"/>
  </p:notesMasterIdLst>
  <p:sldIdLst>
    <p:sldId id="256" r:id="rId2"/>
    <p:sldId id="336" r:id="rId3"/>
    <p:sldId id="332" r:id="rId4"/>
    <p:sldId id="360" r:id="rId5"/>
    <p:sldId id="337" r:id="rId6"/>
    <p:sldId id="338" r:id="rId7"/>
    <p:sldId id="343" r:id="rId8"/>
    <p:sldId id="344" r:id="rId9"/>
    <p:sldId id="339" r:id="rId10"/>
    <p:sldId id="340" r:id="rId11"/>
    <p:sldId id="341" r:id="rId12"/>
    <p:sldId id="342" r:id="rId13"/>
    <p:sldId id="345" r:id="rId14"/>
    <p:sldId id="346" r:id="rId15"/>
    <p:sldId id="348" r:id="rId16"/>
    <p:sldId id="349" r:id="rId17"/>
    <p:sldId id="352" r:id="rId18"/>
    <p:sldId id="351" r:id="rId19"/>
    <p:sldId id="350" r:id="rId20"/>
    <p:sldId id="353" r:id="rId21"/>
    <p:sldId id="358" r:id="rId22"/>
    <p:sldId id="356" r:id="rId23"/>
    <p:sldId id="361" r:id="rId24"/>
    <p:sldId id="355" r:id="rId25"/>
    <p:sldId id="357" r:id="rId26"/>
    <p:sldId id="276" r:id="rId27"/>
    <p:sldId id="354" r:id="rId28"/>
    <p:sldId id="283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000" autoAdjust="0"/>
  </p:normalViewPr>
  <p:slideViewPr>
    <p:cSldViewPr snapToGrid="0">
      <p:cViewPr>
        <p:scale>
          <a:sx n="78" d="100"/>
          <a:sy n="78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6098-1B01-48F2-8595-AFBE981992DD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AF85-A846-4C25-AC4D-00CEB9B6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79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hu-HU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az </a:t>
                </a:r>
                <a:r>
                  <a:rPr lang="hu-HU" sz="1200" i="0">
                    <a:latin typeface="Cambria Math" panose="02040503050406030204" pitchFamily="18" charset="0"/>
                  </a:rPr>
                  <a:t>𝑎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1200" i="0">
                    <a:latin typeface="Cambria Math" panose="02040503050406030204" pitchFamily="18" charset="0"/>
                  </a:rPr>
                  <a:t>𝑏</a:t>
                </a:r>
                <a:r>
                  <a:rPr lang="hu-HU" sz="1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számokat tudva, hogy számtani közepük 27!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301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22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1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74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179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400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04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45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27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9692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394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91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7455F-FBA5-4A90-B774-E7446482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95C6E9-E3B4-43B6-B987-42D9EEEA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9FE47-B186-4C1C-9682-AF7E48ED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753E3-6888-4D19-AB5D-4715BBFE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2CE87-839E-4F74-B37A-5F497F1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94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90EED-8AB1-405E-837D-C4CA98E1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DF5FA2-8720-4C67-92FD-F44393D39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283EE8-1170-4A40-B9E9-DCF4256A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7E8D4-CF2B-4B06-BC50-5046501B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6DAC0-950B-457D-A8C6-0BC8B5A3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8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E88D82-2D65-441C-BDC1-CC18B1B27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61F54A-FD06-4537-A702-3447ED0A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BA317-DCD1-4767-B889-760CA8FF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73702-C118-4B05-96D9-35AF0B09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DDA1A-F275-4C80-B942-F8C3692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E28A4-5FD5-4529-A2B9-605060C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E28E0-21B6-4F52-B97B-1943A57E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DCF86-AE5F-4229-BA2C-E734949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57DA1-1798-4A9B-878B-229839E4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4E162-AD55-45F2-8875-92CBF94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8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54D3-F2CD-4C05-A64B-F79FB646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6E314-5FB8-4CAF-A12B-85B25757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04EBE-488A-4410-AF32-0D5773BF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35BFB-C55A-433A-AFDD-8C6D8C69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D2A34-F119-400D-BAF2-366F3E6F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77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C0699-B28E-49FC-87C7-2D304404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01CFD-1E13-4816-A2E7-D3B85707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91CCE-75CD-4E7D-ACA7-77A1B3DEA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C15036-CB30-41CD-A249-F0D77FDA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AD80-49C9-4AA9-9384-C6BC75F4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0BABC-7CAB-4B72-ADB8-3156365E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01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28760-DE21-44F1-ACD6-9E5EB26B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273D1-EFE7-4544-83E4-14169659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D9551F-1B36-4023-AC78-6120B623B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2578FC-1615-4AC4-A325-3D6FE262E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15FDC0-140A-41C1-BF37-D2C15F19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2644AF-6DAB-4A5A-AF08-A1ACB5A1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60EB7C-FCE8-42CB-9B43-9B58C15A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7543CE-C929-4006-9D2D-FFDF3F4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640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AF8E4-7C35-41B1-9F42-852D8F66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933DE-6B8D-4B35-AFBA-95372871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3356CC-AF20-47F5-A738-21AA7D1D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F14DEB-D096-4915-BDE8-9C6E9F6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66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6F75A0-03B9-4A94-8923-C01E0ACD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068FCB-8F3B-487C-97D2-86A28332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24049-54ED-4551-A167-0061DEB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5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991C-17AD-4056-8FA7-6F8FFDEA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BA871-D4EB-458A-93F3-2FC86A8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BCD7C9-B587-4777-BA6A-803E4F2D3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F5227-C5D1-4966-A579-9B1373BD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AF48F-9421-4423-8BA5-F7E30300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8587A2-B8E4-4C7B-AE1A-77E112BA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9827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DC35E-7D72-4B03-AAA7-BEE0B47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638CC-C2C1-4157-B7AA-34DAD6158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C3CAB9-FE6A-45CE-B033-F64E5F55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185D9-2564-4DCC-9F13-BAB61A7F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6E944-F4C0-4FCB-BC4D-E648FF1F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5272E1-F181-4659-8849-CF4DA6B0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3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7A9447-4B40-487F-A4A4-E98B8238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CEAC5-B393-4C1F-AB02-9A61C8E6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C5296E-9E0F-458D-946E-CCFB2A69C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940B-842A-4408-9DD8-6BDB7E89EAF4}" type="datetimeFigureOut">
              <a:rPr lang="hu-HU" smtClean="0"/>
              <a:t>2020. 05. 17.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80FE8-2CBA-4409-ADD5-93E503E6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8BAF3-4DE2-4373-80D4-8AFDC2F1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2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43355-BC42-456C-8D38-4726510D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2387600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SZÁZALÉKSZÁMÍTÁS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64CB9C-D5D5-4C86-9B14-0019138FF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VIII. osztály számára</a:t>
            </a:r>
          </a:p>
          <a:p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9" y="257158"/>
            <a:ext cx="10797748" cy="106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Feladatok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10" y="1334294"/>
                <a:ext cx="10797747" cy="4931040"/>
              </a:xfrm>
              <a:noFill/>
              <a:ln>
                <a:noFill/>
              </a:ln>
            </p:spPr>
            <p:txBody>
              <a:bodyPr lIns="91440" rIns="91440">
                <a:normAutofit fontScale="925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a szám, amelynek 12%-a 30, egyenlő …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keresett szám.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30    ⇒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vagy hármasszabállyal: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.……………………. 100%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     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30…………………….. 12%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		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250</m:t>
                    </m:r>
                  </m:oMath>
                </a14:m>
                <a:endParaRPr lang="hu-HU" sz="11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Pali édesapja felajánlja júniusi fizetésének 15%-át fiának, ha 10-est ír a vizsgán. Pali kiszámította, hogy ha ez sikerül neki, akkor 600 lejt kapna. Hány lej az édesapa fizetése?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édesapa fizetését.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600    ⇒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600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=4000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Pali édesapjának fizetése 4000 lej.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10" y="1334294"/>
                <a:ext cx="10797747" cy="4931040"/>
              </a:xfrm>
              <a:blipFill>
                <a:blip r:embed="rId3"/>
                <a:stretch>
                  <a:fillRect l="-734" t="-865" r="-7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3845368" y="3455396"/>
            <a:ext cx="29194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39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143" y="364067"/>
            <a:ext cx="10797748" cy="9702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Százalékos arány meghatározása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4144" y="1334294"/>
                <a:ext cx="10797747" cy="497337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azt szeretnénk kiszámítani, hogy a 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az 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számnak hány százaléka, akkor felírhatjuk, hogy</a:t>
                </a:r>
              </a:p>
              <a:p>
                <a:pPr marL="35560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vagy hármasszabállyal: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 100%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……………………….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4144" y="1334294"/>
                <a:ext cx="10797747" cy="4973374"/>
              </a:xfrm>
              <a:blipFill rotWithShape="0">
                <a:blip r:embed="rId2"/>
                <a:stretch>
                  <a:fillRect l="-903" t="-368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610467" y="4694517"/>
            <a:ext cx="3213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24143" y="1158387"/>
            <a:ext cx="107977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88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9" y="262313"/>
            <a:ext cx="10797748" cy="10530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10" y="1334293"/>
                <a:ext cx="10797747" cy="5381467"/>
              </a:xfrm>
              <a:noFill/>
              <a:ln>
                <a:noFill/>
              </a:ln>
            </p:spPr>
            <p:txBody>
              <a:bodyPr lIns="91440" rIns="91440"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36 a 180-nak … %-a.	</a:t>
                </a: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keresett %-ot.                               vagy hármasszabállyal: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 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 ∙100</m:t>
                        </m:r>
                      </m:num>
                      <m:den>
                        <m:r>
                          <a:rPr lang="hu-HU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180 ……………………… 100%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	                                                                         36 …..…………………….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5892800" indent="-355600">
                  <a:spcBef>
                    <a:spcPts val="1800"/>
                  </a:spcBef>
                  <a:buNone/>
                </a:pPr>
                <a:r>
                  <a:rPr lang="hu-HU" sz="2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 ∙100</m:t>
                        </m:r>
                      </m:num>
                      <m:den>
                        <m:r>
                          <a:rPr lang="hu-HU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20%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VIII. osztály 27 tanulójából 3 kapott ötösnél kisebb osztályzatot az első félévi matematika dolgozatára. A tanulók hány %-a írt átmenő jegyet?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27 tanulóból 3 nem írta meg az átmenő jegyet, így 24 </a:t>
                </a:r>
                <a:r>
                  <a:rPr lang="hu-HU" sz="2400">
                    <a:latin typeface="Cambria" panose="02040503050406030204" pitchFamily="18" charset="0"/>
                    <a:ea typeface="Cambria" panose="02040503050406030204" pitchFamily="18" charset="0"/>
                  </a:rPr>
                  <a:t>tanuló kapott átmenő jegyet.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keresett százalékot. Felírjuk a hármasszabályt: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27…………………………. 100%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24……………………….....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</a:p>
              <a:p>
                <a:pPr marL="0" indent="0"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 	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=88,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a tanulók 88,(8)%-a írt átmenő jegyet.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10" y="1334293"/>
                <a:ext cx="10797747" cy="5381467"/>
              </a:xfrm>
              <a:blipFill>
                <a:blip r:embed="rId3"/>
                <a:stretch>
                  <a:fillRect l="-734" t="-2605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2475515" y="5584512"/>
            <a:ext cx="3213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27008" y="2828862"/>
            <a:ext cx="321383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69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9" y="350960"/>
            <a:ext cx="10797748" cy="10531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08" y="1334294"/>
                <a:ext cx="10797749" cy="499877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könyv árát 32%-kal csökkentették, így most 51 lejbe kerül. Hány lej volt a könyv árleszállítás előtt?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 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könyv eredeti árát.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Eredetileg a könyv ára 100%. Miután 32%-kal csökkentették az árát 68% lett. Kiszámítva az eredeti ár 68%-át az kapjuk, hogy: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68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=51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100∙51</m:t>
                          </m:r>
                        </m:num>
                        <m:den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68</m:t>
                          </m:r>
                        </m:den>
                      </m:f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hu-HU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lej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a könyv árleszállítás előtt 75 lej volt.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08" y="1334294"/>
                <a:ext cx="10797749" cy="4998774"/>
              </a:xfrm>
              <a:blipFill>
                <a:blip r:embed="rId2"/>
                <a:stretch>
                  <a:fillRect l="-903" t="-366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683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9" y="291025"/>
            <a:ext cx="10696891" cy="9956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10" y="1334293"/>
                <a:ext cx="1079774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táblagép árát 10%-kal megnövelték, majd 10%-kal lecsökkentették, így az ára 1980 lej lett. </a:t>
                </a:r>
              </a:p>
              <a:p>
                <a:pPr marL="719138" lvl="1" indent="-363538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Mennyi volt a táblagép eredeti ára?</a:t>
                </a:r>
              </a:p>
              <a:p>
                <a:pPr marL="719138" lvl="1" indent="-363538" algn="just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Hány százalékkal kellett volna módosítani az eredeti árat ahhoz, hogy a táblagép egyből 1980 lejbe kerüljön?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 </a:t>
                </a:r>
              </a:p>
              <a:p>
                <a:pPr marL="35560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 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eredeti árat.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eredeti ár 100%-os volt, 10%-os áremelés után  110%-os lesz, így a megnövelt á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hu-HU" sz="2400">
                        <a:latin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kapott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értéket 10%-kal csökkentik, így a végső ár ennek a 90%-a lesz.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10" y="1334293"/>
                <a:ext cx="10797747" cy="5381467"/>
              </a:xfrm>
              <a:blipFill rotWithShape="0">
                <a:blip r:embed="rId2"/>
                <a:stretch>
                  <a:fillRect l="-903" t="-793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7296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10" y="1334293"/>
                <a:ext cx="1079774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végső ár tehát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=1980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=1980⇔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2243138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1980∙100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99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=2000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lej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a táblagép eredeti ára 2000 lej volt.  </a:t>
                </a:r>
              </a:p>
              <a:p>
                <a:pPr marL="35560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Az eredeti ár 100%. Felírjuk a hármasszabályt: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2000 lej ………………………… 100%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1980 lej …………………………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%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1980∙100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1980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=99% ⇒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-kal kellett volna csökkenteni az eredeti árat ahhoz, hogy a táblagép ára egyből 1980 lej legyen.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10" y="1334293"/>
                <a:ext cx="10797747" cy="5381467"/>
              </a:xfrm>
              <a:blipFill rotWithShape="0">
                <a:blip r:embed="rId3"/>
                <a:stretch>
                  <a:fillRect l="-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 txBox="1">
            <a:spLocks/>
          </p:cNvSpPr>
          <p:nvPr/>
        </p:nvSpPr>
        <p:spPr>
          <a:xfrm>
            <a:off x="656909" y="338667"/>
            <a:ext cx="10696891" cy="995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99874" y="5089462"/>
            <a:ext cx="46299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54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9" y="293457"/>
            <a:ext cx="10797748" cy="10408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10" y="1334293"/>
                <a:ext cx="10797747" cy="4990307"/>
              </a:xfrm>
              <a:noFill/>
              <a:ln>
                <a:noFill/>
              </a:ln>
            </p:spPr>
            <p:txBody>
              <a:bodyPr lIns="91440" rIns="91440"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Gábor túrázni ment. A tervezett utat három szakaszban tette meg. Délelőtt megtette útjának 35%-át, délután a megmaradt út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részét és másnap a hátralevő 26 kilométert. Számítsd ki:</a:t>
                </a:r>
              </a:p>
              <a:p>
                <a:pPr marL="719138" lvl="1" indent="-363538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tervezett út hosszát.</a:t>
                </a:r>
              </a:p>
              <a:p>
                <a:pPr marL="719138" lvl="1" indent="-363538">
                  <a:lnSpc>
                    <a:spcPct val="100000"/>
                  </a:lnSpc>
                  <a:buFont typeface="+mj-lt"/>
                  <a:buAutoNum type="alphaLcParenR"/>
                </a:pP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teljes útszakasz hány százalékát tette meg délután.</a:t>
                </a:r>
                <a:endParaRPr lang="hu-HU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</a:p>
              <a:p>
                <a:pPr marL="35560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teljes út hosszát.</a:t>
                </a:r>
              </a:p>
              <a:p>
                <a:pPr marL="35560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Délelőtt megtett út: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∙35%=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megmaradt út hossza: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5560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Délután megtett út: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                megmaradt másnapra: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Másnap megtett út: 26 km.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10" y="1334293"/>
                <a:ext cx="10797747" cy="4990307"/>
              </a:xfrm>
              <a:blipFill rotWithShape="0">
                <a:blip r:embed="rId2"/>
                <a:stretch>
                  <a:fillRect l="-903" t="-977" r="-847"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242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9" y="126056"/>
            <a:ext cx="10797748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6910" y="1283491"/>
                <a:ext cx="1079774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délután megmaradt út egyenlő a másnap megtett úttal:</a:t>
                </a:r>
              </a:p>
              <a:p>
                <a:pPr marL="35560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=26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=26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∙65=26∙20∙9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=72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km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Gábor tervezett útja összesen 72 km volt.</a:t>
                </a:r>
              </a:p>
              <a:p>
                <a:pPr marL="35560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A délután megtett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ú</m:t>
                    </m:r>
                    <m:r>
                      <m:rPr>
                        <m:sty m:val="p"/>
                      </m:rPr>
                      <a:rPr lang="hu-HU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hu-HU" sz="24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hu-HU" sz="2400" i="1" dirty="0">
                  <a:latin typeface="Cambria Math" panose="02040503050406030204" pitchFamily="18" charset="0"/>
                </a:endParaRPr>
              </a:p>
              <a:p>
                <a:pPr marL="355600" indent="0">
                  <a:buNone/>
                </a:pPr>
                <a:r>
                  <a:rPr lang="hu-HU" sz="2400" dirty="0"/>
                  <a:t>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|</a:t>
                </a:r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hu-H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5600" indent="0">
                  <a:buNone/>
                </a:pPr>
                <a:r>
                  <a:rPr lang="hu-HU" sz="2400" dirty="0">
                    <a:ea typeface="Cambria Math" panose="02040503050406030204" pitchFamily="18" charset="0"/>
                  </a:rPr>
                  <a:t>	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65∙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𝑝</m:t>
                    </m:r>
                  </m:oMath>
                </a14:m>
                <a:endParaRPr lang="hu-HU" sz="2400" b="0" i="1" dirty="0">
                  <a:latin typeface="Cambria Math"/>
                </a:endParaRPr>
              </a:p>
              <a:p>
                <a:pPr marL="355600" indent="0">
                  <a:buNone/>
                </a:pPr>
                <a:r>
                  <a:rPr lang="hu-HU" sz="2400" dirty="0">
                    <a:ea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=28,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)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Gábor a teljes útszakasz 28,(8)%-át tette meg délután.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6910" y="1283491"/>
                <a:ext cx="10797747" cy="5381467"/>
              </a:xfrm>
              <a:blipFill rotWithShape="0">
                <a:blip r:embed="rId3"/>
                <a:stretch>
                  <a:fillRect l="-903" t="-1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26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96333"/>
            <a:ext cx="10696891" cy="1037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5001" y="1334293"/>
                <a:ext cx="10859874" cy="5381467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Bence egyik nap elköltötte zsebpénzének 30%-át és a megmaradt pénzének 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-ét kölcsön adta barátjának. Másnap elköltötte megmaradt pénzének 50%-át. Számítsd ki, hány leje volt Bencének, ha 20 leje maradt!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Legyen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teljes összeg.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Első nap: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elköltött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∙30%=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megmaradt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∙70%=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u-HU" sz="24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kölcsön adott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Clr>
                    <a:schemeClr val="tx1"/>
                  </a:buClr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megmaradt másnapra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5001" y="1334293"/>
                <a:ext cx="10859874" cy="5381467"/>
              </a:xfrm>
              <a:blipFill rotWithShape="0">
                <a:blip r:embed="rId2"/>
                <a:stretch>
                  <a:fillRect l="-842" t="-793" r="-8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646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41714"/>
            <a:ext cx="10797748" cy="10408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334294"/>
                <a:ext cx="10797748" cy="497337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Második nap: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elköltött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∙50%=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 megmaradt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Bencének megmaradt 20 leje. Következik, hogy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=5∙20=100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lej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Bencének összesen 100 leje volt.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334294"/>
                <a:ext cx="10797748" cy="4973374"/>
              </a:xfrm>
              <a:blipFill rotWithShape="0">
                <a:blip r:embed="rId2"/>
                <a:stretch>
                  <a:fillRect l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5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15106"/>
            <a:ext cx="10797748" cy="10784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Tartalom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27" y="1334294"/>
            <a:ext cx="10797748" cy="4964906"/>
          </a:xfrm>
          <a:noFill/>
          <a:ln>
            <a:noFill/>
          </a:ln>
        </p:spPr>
        <p:txBody>
          <a:bodyPr lIns="91440" rIns="91440"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 Százalékok</a:t>
            </a:r>
          </a:p>
          <a:p>
            <a:pPr marL="739775">
              <a:lnSpc>
                <a:spcPct val="150000"/>
              </a:lnSpc>
              <a:spcBef>
                <a:spcPts val="0"/>
              </a:spcBef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Valós szám adott százalékának kiszámítása</a:t>
            </a:r>
          </a:p>
          <a:p>
            <a:pPr marL="739775">
              <a:lnSpc>
                <a:spcPct val="150000"/>
              </a:lnSpc>
              <a:spcBef>
                <a:spcPts val="0"/>
              </a:spcBef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Valós szám meghatározása, ha ismert adott százaléka</a:t>
            </a:r>
          </a:p>
          <a:p>
            <a:pPr marL="739775">
              <a:lnSpc>
                <a:spcPct val="150000"/>
              </a:lnSpc>
              <a:spcBef>
                <a:spcPts val="0"/>
              </a:spcBef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Százalékos arány meghatározása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</a:rPr>
              <a:t>2. Megoldott feladatok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</a:rPr>
              <a:t>3. Házi feladat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6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126056"/>
            <a:ext cx="10797748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280605"/>
                <a:ext cx="10797748" cy="5381467"/>
              </a:xfrm>
              <a:noFill/>
              <a:ln>
                <a:noFill/>
              </a:ln>
            </p:spPr>
            <p:txBody>
              <a:bodyPr lIns="91440" rIns="91440"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Más megoldás: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b="1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I. napi pénzösszeg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II. napi pénzösszeg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megmaradt pénz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teljes összeg</a:t>
                </a:r>
              </a:p>
              <a:p>
                <a:pPr marL="3589338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hu-H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589338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4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hu-HU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</m:sup>
                    </m:sSup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589338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3589338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+20=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|∙5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89338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+100=5</m:t>
                      </m:r>
                      <m:r>
                        <a:rPr lang="hu-H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89338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100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Bencének 100 leje volt.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280605"/>
                <a:ext cx="10797748" cy="5381467"/>
              </a:xfrm>
              <a:blipFill>
                <a:blip r:embed="rId2"/>
                <a:stretch>
                  <a:fillRect l="-847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479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952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386844"/>
            <a:ext cx="10797748" cy="8947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6" y="1280605"/>
                <a:ext cx="10797748" cy="5145595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5.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40%-a annyi, mint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50%-a.</a:t>
                </a:r>
              </a:p>
              <a:p>
                <a:pPr marL="719138" indent="-363538">
                  <a:lnSpc>
                    <a:spcPct val="11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Határozd meg, hogy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hány százaléka a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számnak!</a:t>
                </a:r>
              </a:p>
              <a:p>
                <a:pPr marL="719138" indent="-363538">
                  <a:lnSpc>
                    <a:spcPct val="110000"/>
                  </a:lnSpc>
                  <a:spcBef>
                    <a:spcPts val="60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Számítsd ki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számokat tudva, hogy számtani közepük 27!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 Az adatok alapján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∙40%=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∙50%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89338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u-H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893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∙40=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∙50</m:t>
                    </m:r>
                  </m:oMath>
                </a14:m>
                <a:endParaRPr lang="hu-H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89338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hu-HU" sz="2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589338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hu-HU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solidFill>
                      <a:schemeClr val="tx1"/>
                    </a:solidFill>
                    <a:latin typeface="Cambria"/>
                    <a:ea typeface="Cambria"/>
                  </a:rPr>
                  <a:t>⟹   az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/>
                    <a:ea typeface="Cambria"/>
                  </a:rPr>
                  <a:t>a</a:t>
                </a:r>
                <a:r>
                  <a:rPr lang="hu-HU" sz="2400" dirty="0">
                    <a:solidFill>
                      <a:schemeClr val="tx1"/>
                    </a:solidFill>
                    <a:latin typeface="Cambria"/>
                    <a:ea typeface="Cambria"/>
                  </a:rPr>
                  <a:t> szám </a:t>
                </a:r>
                <a14:m>
                  <m:oMath xmlns:m="http://schemas.openxmlformats.org/officeDocument/2006/math">
                    <m:r>
                      <a:rPr lang="hu-H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125%</m:t>
                    </m:r>
                  </m:oMath>
                </a14:m>
                <a:r>
                  <a:rPr lang="hu-HU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-a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hu-HU" sz="2400" i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számnak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6" y="1280605"/>
                <a:ext cx="10797748" cy="5145595"/>
              </a:xfrm>
              <a:blipFill rotWithShape="0">
                <a:blip r:embed="rId2"/>
                <a:stretch>
                  <a:fillRect l="-847" t="-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6776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0668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776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313267"/>
            <a:ext cx="10797748" cy="1021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6" y="1334293"/>
                <a:ext cx="10797749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719138" indent="-363538">
                  <a:lnSpc>
                    <a:spcPct val="120000"/>
                  </a:lnSpc>
                  <a:buAutoNum type="alphaLcParenR" startAt="2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számok számtani közepét. </a:t>
                </a:r>
              </a:p>
              <a:p>
                <a:pPr marL="35560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A számtani közép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hu-H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Behelyettesítve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∙27=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⇒ 54=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hu-HU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54∙4</m:t>
                          </m:r>
                        </m:num>
                        <m:den>
                          <m:r>
                            <a:rPr lang="hu-H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=24</m:t>
                      </m:r>
                      <m:r>
                        <a:rPr lang="hu-HU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u-HU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hu-HU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∙24=30</m:t>
                      </m:r>
                    </m:oMath>
                  </m:oMathPara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5560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Tehát a keresett számok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=24.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6" y="1334293"/>
                <a:ext cx="10797749" cy="5381467"/>
              </a:xfrm>
              <a:blipFill rotWithShape="0">
                <a:blip r:embed="rId3"/>
                <a:stretch>
                  <a:fillRect t="-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2550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6" y="1280605"/>
                <a:ext cx="10797748" cy="5027062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6.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táska ára 360 lej. A táska árának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%-kal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való csökkenése után egy újabb 25%-os árcsökkenés következett, és így a tárgy új ára 243 lej. Határozd meg 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értékét!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6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táska eredeti ára 360 lej. A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%-os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árcsökkenés: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360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Jel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lj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ü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az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rcs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kken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ut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cs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ö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kkentett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rt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é</m:t>
                    </m:r>
                    <m:r>
                      <m:rPr>
                        <m:nor/>
                      </m:rPr>
                      <a:rPr lang="hu-HU" sz="24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ket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szel</m:t>
                    </m:r>
                    <m:r>
                      <m:rPr>
                        <m:nor/>
                      </m:rPr>
                      <a:rPr lang="hu-HU" sz="2400" b="0" i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: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360−360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kapott értéket újabb 25%-os árcsökkenés követett, így a táska új ára 243 lej, ez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érték 75%-a   ⟹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75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243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/>
                  </a:rPr>
                  <a:t>  ⟹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243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324.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</a:rPr>
                      <m:t>360−360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324   ∣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100 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36000−360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=32400  ⟹</m:t>
                    </m:r>
                  </m:oMath>
                </a14:m>
                <a:endParaRPr lang="hu-HU" sz="2400" b="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⟹360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=36000−32400  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∣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360 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⟹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360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=3600 ⟹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10%.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6" y="1280605"/>
                <a:ext cx="10797748" cy="5027062"/>
              </a:xfrm>
              <a:blipFill rotWithShape="0">
                <a:blip r:embed="rId3"/>
                <a:stretch>
                  <a:fillRect l="-847" t="-848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313267"/>
            <a:ext cx="10797748" cy="1021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552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6" y="1334294"/>
                <a:ext cx="10797749" cy="4981840"/>
              </a:xfrm>
              <a:noFill/>
              <a:ln>
                <a:noFill/>
              </a:ln>
            </p:spPr>
            <p:txBody>
              <a:bodyPr lIns="91440" rIns="91440">
                <a:no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7.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Blanka kirándulni ment. A nála lévő pénzösszegből 40%-ot a szállásra, a maradék pénz háromötödét belépő jegyekre költötte. Ha tudod, hogy maradt még 96 leje, számítsd ki mennyi pénzzel ment kirándulni Blanka!</a:t>
                </a:r>
                <a:endParaRPr lang="hu-HU" sz="2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teljes pénzösszeget.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  szállás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∙40%=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szállás kifizetése után megmaradt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∙60%=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belépők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       megmaradt     96 lej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6" y="1334294"/>
                <a:ext cx="10797749" cy="4981840"/>
              </a:xfrm>
              <a:blipFill rotWithShape="0">
                <a:blip r:embed="rId2"/>
                <a:stretch>
                  <a:fillRect l="-847" t="-367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313267"/>
            <a:ext cx="10797748" cy="1021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20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334293"/>
                <a:ext cx="10797748" cy="5381467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Felírjuk az egyenletet:</a:t>
                </a:r>
              </a:p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szállás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belépők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megmaradt pénz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teljes pénzösszeg</a:t>
                </a:r>
              </a:p>
              <a:p>
                <a:pPr marL="3225800" indent="0">
                  <a:lnSpc>
                    <a:spcPct val="120000"/>
                  </a:lnSpc>
                  <a:buNone/>
                </a:pPr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+96=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225800" indent="0">
                  <a:lnSpc>
                    <a:spcPct val="120000"/>
                  </a:lnSpc>
                  <a:buNone/>
                </a:pPr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36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+96=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|∙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225800" indent="0">
                  <a:lnSpc>
                    <a:spcPct val="120000"/>
                  </a:lnSpc>
                  <a:buNone/>
                </a:pP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40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+36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+9600=100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225800" indent="0">
                  <a:lnSpc>
                    <a:spcPct val="120000"/>
                  </a:lnSpc>
                  <a:buNone/>
                </a:pP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9600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:24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225800" indent="0">
                  <a:lnSpc>
                    <a:spcPct val="120000"/>
                  </a:lnSpc>
                  <a:buNone/>
                </a:pPr>
                <a:r>
                  <a:rPr lang="hu-HU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3225800" indent="0">
                  <a:lnSpc>
                    <a:spcPct val="120000"/>
                  </a:lnSpc>
                  <a:buNone/>
                </a:pPr>
                <a:r>
                  <a:rPr lang="hu-HU" sz="2400" dirty="0"/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=400 </m:t>
                    </m:r>
                    <m:r>
                      <m:rPr>
                        <m:sty m:val="p"/>
                      </m:rPr>
                      <a:rPr lang="hu-HU" sz="24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lej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Tehát Blanka 400 lejjel ment kirándulni.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334293"/>
                <a:ext cx="10797748" cy="5381467"/>
              </a:xfrm>
              <a:blipFill rotWithShape="0">
                <a:blip r:embed="rId2"/>
                <a:stretch>
                  <a:fillRect l="-847" t="-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 txBox="1">
            <a:spLocks/>
          </p:cNvSpPr>
          <p:nvPr/>
        </p:nvSpPr>
        <p:spPr>
          <a:xfrm>
            <a:off x="697126" y="313267"/>
            <a:ext cx="10797748" cy="1021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4000" b="1">
                <a:latin typeface="Cambria" panose="02040503050406030204" pitchFamily="18" charset="0"/>
                <a:ea typeface="Cambria" panose="02040503050406030204" pitchFamily="18" charset="0"/>
              </a:rPr>
              <a:t>Megoldott 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41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03" y="400999"/>
            <a:ext cx="10792771" cy="953030"/>
          </a:xfrm>
        </p:spPr>
        <p:txBody>
          <a:bodyPr>
            <a:normAutofit/>
          </a:bodyPr>
          <a:lstStyle/>
          <a:p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07FFB-C8D3-4A7F-B675-3EE3A35C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125" y="1397000"/>
            <a:ext cx="10902207" cy="4775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Számítsd ki az 1200-nak a 15%-ának a 45%-át!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Egy gazda földjének 15%-át búzával vetette be. Hány hektár földje van összesen a gazdának, ha búzát 165 ár területre vetett?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3.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Egy telefon ára 10%-os árcsökkenés, majd egy újabb 5%-kos árcsökkenés után 855 lej. </a:t>
            </a:r>
          </a:p>
          <a:p>
            <a:pPr marL="355600" indent="0" algn="just">
              <a:lnSpc>
                <a:spcPct val="11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a) Számítsd ki a telefon eredeti árát!</a:t>
            </a:r>
          </a:p>
          <a:p>
            <a:pPr marL="355600" indent="0" algn="just">
              <a:lnSpc>
                <a:spcPct val="11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b) Hány százalékkal kellett volna egyből csökkenteni a telefon árát, ahhoz, hogy a végső ár egyetlen árleszállítással 855 lej legyen?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Két szám számtani közepe 644. Határozd meg a számokat, tudva, hogy az egyik szám 30%-a a másiknak!</a:t>
            </a:r>
          </a:p>
          <a:p>
            <a:pPr marL="914400" lvl="1" indent="-457200" algn="just">
              <a:buFont typeface="+mj-lt"/>
              <a:buAutoNum type="alphaLcParenR"/>
            </a:pPr>
            <a:endParaRPr lang="hu-HU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373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08" y="291156"/>
            <a:ext cx="10797748" cy="9953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Házi feladat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07FFB-C8D3-4A7F-B675-3EE3A35CE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335" y="1270196"/>
            <a:ext cx="10950893" cy="5054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5.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Egy iskola nyolcadik osztályába 28 tanuló jár. Hány lány és hány fiú van az osztályban, ha a lányok száma a fiúk számának 75%-a?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6.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Ugyanazért a pénzösszegért hány százalékkal több árut vásárolhatsz, ha az árak 20%-kal csökkennek?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7.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Gabi a háromnapos kiránduláson elköltötte az egész zsebpénzét. Első nap pénzének 60%-át, másnap a megmaradt összeg 25%-át, a harmadik napon pedig a megmaradt 27 lejt költötte el.</a:t>
            </a:r>
          </a:p>
          <a:p>
            <a:pPr marL="35560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a)  Összesen mennyi zsebpénze volt Gabinak?</a:t>
            </a:r>
          </a:p>
          <a:p>
            <a:pPr marL="355600" indent="0" algn="just">
              <a:spcBef>
                <a:spcPts val="0"/>
              </a:spcBef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b) A teljes összeg hány százalékét költötte el Gabi a második napon?</a:t>
            </a:r>
          </a:p>
          <a:p>
            <a:pPr marL="0" indent="0" algn="just"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8.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Robi motoros körtúrára ment. Tervezett útjának 25%-át tette meg az első nap. A második nap a megmaradt út 30%-át, a harmadik nap az előző napról maradt út 40%-át tette meg. A negyedik napon érkezett haza. A negyedik és harmadik napon megtett út hossza közötti különbség 252 km. Mekkora utat tett meg Robi összesen?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7899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9002D-421D-4FFD-9214-379B74AA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hu-HU" sz="6000" b="1" dirty="0">
                <a:latin typeface="Cambria" panose="02040503050406030204" pitchFamily="18" charset="0"/>
                <a:ea typeface="Cambria" panose="02040503050406030204" pitchFamily="18" charset="0"/>
              </a:rPr>
              <a:t>ó munkát, sok sikert!</a:t>
            </a:r>
            <a:endParaRPr lang="ro-RO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Németi Mónika matematikatanár</a:t>
            </a:r>
          </a:p>
          <a:p>
            <a:pPr marL="0" indent="0" algn="ctr">
              <a:buNone/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Sigismund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Toduță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Zenei Főgimnázium, Kolozsvár</a:t>
            </a:r>
          </a:p>
          <a:p>
            <a:pPr marL="0" indent="0" algn="ctr">
              <a:buNone/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Ferencz Ilona matematikatanár</a:t>
            </a:r>
          </a:p>
          <a:p>
            <a:pPr marL="0" indent="0" algn="ctr">
              <a:buNone/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Bálványosváraljai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Általános Iskola</a:t>
            </a:r>
          </a:p>
          <a:p>
            <a:pPr marL="0" indent="0" algn="ctr">
              <a:buNone/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56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05719"/>
            <a:ext cx="10797748" cy="879837"/>
          </a:xfrm>
        </p:spPr>
        <p:txBody>
          <a:bodyPr>
            <a:normAutofit fontScale="90000"/>
          </a:bodyPr>
          <a:lstStyle/>
          <a:p>
            <a:pPr marL="742950" indent="-742950">
              <a:lnSpc>
                <a:spcPct val="20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Százalékos arány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334293"/>
                <a:ext cx="10797748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törtek között különleges helye van azoknak, amelyeknek nevezője 100, mert ezeket nemcsak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századrész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nek, hanem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százalék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nak is olvashatjuk:</a:t>
                </a:r>
              </a:p>
              <a:p>
                <a:pPr marL="35560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rész helyett 1 százalékot is használhatunk.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Jelölése: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%</a:t>
                </a:r>
              </a:p>
              <a:p>
                <a:pPr marL="35560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jelentése 1%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Általánosan: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 mennyiség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%-a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annak a mennyiségnek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részét jelenti.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Azt az arányt, melynek nevezője 100,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százalékos arány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nak nevezzük.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Például: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stb.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334293"/>
                <a:ext cx="10797748" cy="5381467"/>
              </a:xfrm>
              <a:blipFill rotWithShape="0">
                <a:blip r:embed="rId3"/>
                <a:stretch>
                  <a:fillRect l="-847" t="-340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21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09952"/>
            <a:ext cx="10797748" cy="871370"/>
          </a:xfrm>
        </p:spPr>
        <p:txBody>
          <a:bodyPr>
            <a:normAutofit fontScale="90000"/>
          </a:bodyPr>
          <a:lstStyle/>
          <a:p>
            <a:pPr marL="742950" indent="-742950">
              <a:lnSpc>
                <a:spcPct val="20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Százalékos arány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334294"/>
                <a:ext cx="10797748" cy="4964906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arányt bővítésessel vagy egyszerűsítéssel százalékos aránnyá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alakíthatu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Példák:</a:t>
                </a:r>
              </a:p>
              <a:p>
                <a:pPr marL="1252538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 smtClean="0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20)</m:t>
                        </m:r>
                      </m:sup>
                    </m:sSup>
                    <m:f>
                      <m:fPr>
                        <m:ctrlPr>
                          <a:rPr lang="hu-HU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</a:rPr>
                      <m:t>=60%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1252538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/>
                          </m:mr>
                        </m:m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/>
                          </a:rPr>
                          <m:t>5</m:t>
                        </m:r>
                        <m:r>
                          <a:rPr lang="hu-HU" sz="2400" i="1">
                            <a:latin typeface="Cambria Math"/>
                          </a:rPr>
                          <m:t>)</m:t>
                        </m:r>
                      </m:sup>
                    </m:sSup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125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</a:rPr>
                      <m:t>125</m:t>
                    </m:r>
                    <m:r>
                      <a:rPr lang="hu-HU" sz="2400" i="1">
                        <a:latin typeface="Cambria Math"/>
                      </a:rPr>
                      <m:t>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1954213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</a:rPr>
                              <m:t>48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/>
                              </a:rPr>
                              <m:t>400</m:t>
                            </m:r>
                          </m:den>
                        </m:f>
                      </m:e>
                      <m:sup>
                        <m:r>
                          <a:rPr lang="hu-HU" sz="2400" b="0" i="1" smtClean="0">
                            <a:latin typeface="Cambria Math"/>
                          </a:rPr>
                          <m:t>(4</m:t>
                        </m:r>
                      </m:sup>
                    </m:sSup>
                    <m:r>
                      <a:rPr lang="hu-H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hu-HU" sz="2400" i="1">
                        <a:latin typeface="Cambria Math"/>
                      </a:rPr>
                      <m:t>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</a:p>
              <a:p>
                <a:pPr marL="1954213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sz="2400" b="0" i="1" smtClean="0">
                                <a:latin typeface="Cambria Math"/>
                              </a:rPr>
                              <m:t>147</m:t>
                            </m:r>
                          </m:num>
                          <m:den>
                            <m:r>
                              <a:rPr lang="hu-HU" sz="2400" b="0" i="1" smtClean="0">
                                <a:latin typeface="Cambria Math"/>
                              </a:rPr>
                              <m:t>21</m:t>
                            </m:r>
                            <m:r>
                              <a:rPr lang="hu-HU" sz="2400" i="1">
                                <a:latin typeface="Cambria Math"/>
                              </a:rPr>
                              <m:t>00</m:t>
                            </m:r>
                          </m:den>
                        </m:f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hu-HU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hu-HU" sz="2400" i="1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</a:rPr>
                      <m:t>7</m:t>
                    </m:r>
                    <m:r>
                      <a:rPr lang="hu-HU" sz="2400" i="1">
                        <a:latin typeface="Cambria Math"/>
                      </a:rPr>
                      <m:t>%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334294"/>
                <a:ext cx="10797748" cy="4964906"/>
              </a:xfrm>
              <a:blipFill>
                <a:blip r:embed="rId2"/>
                <a:stretch>
                  <a:fillRect l="-847" t="-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56909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686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93047"/>
            <a:ext cx="10515600" cy="9532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Valós szám adott százalékának kiszámítása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334294"/>
                <a:ext cx="10868340" cy="494797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szám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át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úgy számítjuk ki, mint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részét, akárcsak a szám törtrészét, vagyis a számot megszorozzuk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-zal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%-a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hu-HU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hu-HU" sz="2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𝑥</m:t>
                    </m:r>
                    <m:r>
                      <a:rPr lang="hu-HU" sz="2400" b="0" i="0" smtClean="0">
                        <a:latin typeface="Cambria Math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7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szám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ának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kiszámításakor az egyszerű hármasszabállyal is dolgozhatunk. Egy adott szám és annak egy bizonyos %-a között egyenes arányosság áll fenn.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 100%</a:t>
                </a: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 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334294"/>
                <a:ext cx="10868340" cy="4947974"/>
              </a:xfrm>
              <a:blipFill rotWithShape="0">
                <a:blip r:embed="rId3"/>
                <a:stretch>
                  <a:fillRect l="-841" r="-1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/>
          <p:nvPr/>
        </p:nvCxnSpPr>
        <p:spPr>
          <a:xfrm>
            <a:off x="697126" y="1158387"/>
            <a:ext cx="107977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39546" y="5249334"/>
            <a:ext cx="3160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2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37758"/>
            <a:ext cx="10797748" cy="10718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Feladatok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7267" y="1334294"/>
                <a:ext cx="10927607" cy="4981840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1200-nak a 15%-a egyenlő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hu-HU" sz="2400" b="1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1200-nak 15%-át.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  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1200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hu-HU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12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15 = 180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    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vagy hármasszabállyal:        1200 …………………….. 100%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………………………. 15%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1200 ∙ 15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VIII.B osztály 76%-a lány. Ha az osztály létszáma 25, a fiúk száma …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Jelölje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fiúk számát. Ha az osztály 76%-a lány, akkor 100% – 76%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u-HU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24%-a fiú.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Tehát az osztályban 6 fiú van.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7267" y="1334294"/>
                <a:ext cx="10927607" cy="4981840"/>
              </a:xfrm>
              <a:blipFill rotWithShape="0">
                <a:blip r:embed="rId3"/>
                <a:stretch>
                  <a:fillRect l="-837" t="-979" b="-9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5705273" y="3446933"/>
            <a:ext cx="35018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459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0453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41484"/>
            <a:ext cx="10797748" cy="10548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Megjegyzések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6" y="1203926"/>
                <a:ext cx="10797748" cy="512067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megjegyzés    </a:t>
                </a:r>
              </a:p>
              <a:p>
                <a:pPr marL="23288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100% mindig az egész, a teljes mennyiség</a:t>
                </a:r>
              </a:p>
              <a:p>
                <a:pPr marL="23288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75% a teljes mennyiség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része</a:t>
                </a:r>
              </a:p>
              <a:p>
                <a:pPr marL="23288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50% a teljes mennyiség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része</a:t>
                </a:r>
              </a:p>
              <a:p>
                <a:pPr marL="23288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25% a teljes mennyiség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-ed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része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Feladatok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1)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100-nak a 25%-át jelentő szám ….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Megoldás: </a:t>
                </a:r>
                <a14:m>
                  <m:oMath xmlns:m="http://schemas.openxmlformats.org/officeDocument/2006/math">
                    <m:r>
                      <a:rPr lang="hu-HU" sz="2400" b="1" i="0" smtClean="0">
                        <a:latin typeface="Cambria Math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 smtClean="0">
                        <a:latin typeface="Cambria Math"/>
                        <a:ea typeface="Cambria Math" panose="02040503050406030204" pitchFamily="18" charset="0"/>
                      </a:rPr>
                      <m:t>2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</m:oMath>
                </a14:m>
                <a:endParaRPr lang="hu-HU" sz="2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2)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1000-nek az 50%-át jelentő szám ….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Megoldás: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=1000∙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 Math" panose="02040503050406030204" pitchFamily="18" charset="0"/>
                      </a:rPr>
                      <m:t>5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3)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60-nak a 75%-át jelentő szám ….	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Megoldás: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=60∙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8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 Math" panose="02040503050406030204" pitchFamily="18" charset="0"/>
                      </a:rPr>
                      <m:t>45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6" y="1203926"/>
                <a:ext cx="10797748" cy="5120674"/>
              </a:xfrm>
              <a:blipFill rotWithShape="0">
                <a:blip r:embed="rId2"/>
                <a:stretch>
                  <a:fillRect l="-847" t="-83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668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44557"/>
            <a:ext cx="10797748" cy="10718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u-HU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Megjegyzések</a:t>
            </a:r>
            <a:endParaRPr lang="hu-H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283492"/>
                <a:ext cx="10797748" cy="5252776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megjegyzés.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 100%-nál nagyobb százalékot számolunk, az adott számnál nagyobb számot, ha 100%-nál kisebb százalékot, akkor kisebb számot kapunk.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Feladat.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kerékpár ára 1800 lej. </a:t>
                </a:r>
              </a:p>
              <a:p>
                <a:pPr marL="719138" lvl="1" indent="-363538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Mennyibe kerül a kerékpár 10%-os árnövekedés után?</a:t>
                </a:r>
              </a:p>
              <a:p>
                <a:pPr marL="719138" lvl="1" indent="-363538">
                  <a:lnSpc>
                    <a:spcPct val="110000"/>
                  </a:lnSpc>
                  <a:buFont typeface="+mj-lt"/>
                  <a:buAutoNum type="alphaLcParenR"/>
                </a:pP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Menyibe kerül a kerékpár 15%-os árcsökkentés után?</a:t>
                </a:r>
              </a:p>
              <a:p>
                <a:pPr marL="0" indent="0" algn="just">
                  <a:lnSpc>
                    <a:spcPct val="11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Megoldás.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Legyen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megnövelt ár. A kerékpár ára eredetileg 100%-os volt, ehhez még hozzáadódik 10%. Így a végső ár 110%-os lesz. </a:t>
                </a:r>
              </a:p>
              <a:p>
                <a:pPr marL="1074738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=1800∙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=1980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lej</a:t>
                </a:r>
              </a:p>
              <a:p>
                <a:pPr marL="355600" indent="0" algn="just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 Legyen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y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csökkentett ár. Mivel eredetileg 100%-os volt, ezért a leszállított ár 85%-os lett.</a:t>
                </a:r>
              </a:p>
              <a:p>
                <a:pPr marL="1074738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=1800∙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85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=1530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283492"/>
                <a:ext cx="10797748" cy="5252776"/>
              </a:xfrm>
              <a:blipFill rotWithShape="0">
                <a:blip r:embed="rId2"/>
                <a:stretch>
                  <a:fillRect l="-847" t="-929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697126" y="629443"/>
            <a:ext cx="10797748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2312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6532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6437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3049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3049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75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26" y="228863"/>
            <a:ext cx="10797748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3400" b="1" dirty="0">
                <a:latin typeface="Cambria" panose="02040503050406030204" pitchFamily="18" charset="0"/>
                <a:ea typeface="Cambria" panose="02040503050406030204" pitchFamily="18" charset="0"/>
              </a:rPr>
              <a:t>Valós szám meghatározása, ha ismert adott százaléka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7127" y="1334294"/>
                <a:ext cx="10797748" cy="5024174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ismerjük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%-át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akkor 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számot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úgy határozzuk meg, hogy a százalékértéket osztjuk a százalékos aránnyal.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ezért</a:t>
                </a:r>
              </a:p>
              <a:p>
                <a:pPr marL="35560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</a:rPr>
                      <m:t>    ⇒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</a:rPr>
                      <m:t>⇒    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vagy egyszerű hármasszabállyal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.……………………. 100%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……………………...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%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∙100</m:t>
                        </m:r>
                      </m:num>
                      <m:den>
                        <m:r>
                          <a:rPr lang="hu-H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127" y="1334294"/>
                <a:ext cx="10797748" cy="5024174"/>
              </a:xfrm>
              <a:blipFill rotWithShape="0">
                <a:blip r:embed="rId2"/>
                <a:stretch>
                  <a:fillRect l="-847" t="-364" r="-8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597213" y="5367865"/>
            <a:ext cx="316005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7126" y="1158387"/>
            <a:ext cx="1079774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1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7639</TotalTime>
  <Words>2059</Words>
  <Application>Microsoft Office PowerPoint</Application>
  <PresentationFormat>Custom</PresentationFormat>
  <Paragraphs>245</Paragraphs>
  <Slides>28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SZÁZALÉKSZÁMÍTÁS</vt:lpstr>
      <vt:lpstr>Tartalom</vt:lpstr>
      <vt:lpstr>Százalékos arány</vt:lpstr>
      <vt:lpstr>Százalékos arány</vt:lpstr>
      <vt:lpstr>Valós szám adott százalékának kiszámítása</vt:lpstr>
      <vt:lpstr>Feladatok</vt:lpstr>
      <vt:lpstr>Megjegyzések</vt:lpstr>
      <vt:lpstr>Megjegyzések</vt:lpstr>
      <vt:lpstr>Valós szám meghatározása, ha ismert adott százaléka</vt:lpstr>
      <vt:lpstr>Feladatok</vt:lpstr>
      <vt:lpstr>Százalékos arány meghatározása</vt:lpstr>
      <vt:lpstr>Feladatok</vt:lpstr>
      <vt:lpstr>Megoldott feladatok</vt:lpstr>
      <vt:lpstr>Megoldott feladatok</vt:lpstr>
      <vt:lpstr>PowerPoint Presentation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Megoldott feladatok</vt:lpstr>
      <vt:lpstr>PowerPoint Presentation</vt:lpstr>
      <vt:lpstr>Házi feladat</vt:lpstr>
      <vt:lpstr>Házi feladat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Függvények</dc:title>
  <dc:creator>szaszilard@yahoo.com</dc:creator>
  <cp:lastModifiedBy>BTL</cp:lastModifiedBy>
  <cp:revision>987</cp:revision>
  <dcterms:created xsi:type="dcterms:W3CDTF">2020-03-25T11:54:33Z</dcterms:created>
  <dcterms:modified xsi:type="dcterms:W3CDTF">2020-05-17T10:24:33Z</dcterms:modified>
</cp:coreProperties>
</file>