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7" r:id="rId10"/>
    <p:sldId id="286" r:id="rId11"/>
    <p:sldId id="288" r:id="rId12"/>
    <p:sldId id="289" r:id="rId13"/>
    <p:sldId id="290" r:id="rId14"/>
    <p:sldId id="291" r:id="rId15"/>
    <p:sldId id="292" r:id="rId16"/>
    <p:sldId id="293" r:id="rId17"/>
    <p:sldId id="298" r:id="rId18"/>
    <p:sldId id="294" r:id="rId19"/>
    <p:sldId id="296" r:id="rId20"/>
    <p:sldId id="295" r:id="rId21"/>
    <p:sldId id="297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11" r:id="rId33"/>
    <p:sldId id="312" r:id="rId34"/>
    <p:sldId id="313" r:id="rId35"/>
    <p:sldId id="314" r:id="rId36"/>
    <p:sldId id="315" r:id="rId37"/>
    <p:sldId id="309" r:id="rId38"/>
    <p:sldId id="310" r:id="rId39"/>
    <p:sldId id="27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434" autoAdjust="0"/>
  </p:normalViewPr>
  <p:slideViewPr>
    <p:cSldViewPr snapToGrid="0">
      <p:cViewPr>
        <p:scale>
          <a:sx n="75" d="100"/>
          <a:sy n="75" d="100"/>
        </p:scale>
        <p:origin x="-120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5F753-0810-4A30-BEE0-A0FD9137B7F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DF03F-0C98-4441-B0F7-2069C300A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8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DF03F-0C98-4441-B0F7-2069C300AD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46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DF03F-0C98-4441-B0F7-2069C300AD6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74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5B03-CF9F-4EAC-8756-94435AEC5E3E}" type="datetime1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41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F6-A6F7-4A53-B6CD-C4712E41D06A}" type="datetime1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5C27-E8AB-42DE-B2C7-637C37D79BD1}" type="datetime1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1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EB95-A40D-4146-AA0A-87585E7CFD11}" type="datetime1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6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299BA-740C-4ADA-93C1-FFC1C7FE1B6B}" type="datetime1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1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65E8-EB0D-4C12-9F38-D4FD37822E53}" type="datetime1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5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A688-9003-4F2D-918E-F73064B83C1F}" type="datetime1">
              <a:rPr lang="en-US" smtClean="0"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7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DFC7-C32E-4072-9184-64408E440B76}" type="datetime1">
              <a:rPr lang="en-US" smtClean="0"/>
              <a:t>5/24/2020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5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BF3B-C45D-4D84-B442-CB12928C72B3}" type="datetime1">
              <a:rPr lang="en-US" smtClean="0"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9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E022-32B4-4E84-9440-7F7948A8B37F}" type="datetime1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1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6A33-D78B-4777-A988-44DFD0A8CBC6}" type="datetime1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1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2334D-A487-4D92-8566-959457FB2932}" type="datetime1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28FB5-0130-4EB8-B76F-4BF996D8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7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png"/><Relationship Id="rId7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1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52.png"/><Relationship Id="rId5" Type="http://schemas.openxmlformats.org/officeDocument/2006/relationships/image" Target="../media/image410.png"/><Relationship Id="rId10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10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10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9.png"/><Relationship Id="rId7" Type="http://schemas.openxmlformats.org/officeDocument/2006/relationships/image" Target="../media/image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2.png"/><Relationship Id="rId7" Type="http://schemas.openxmlformats.org/officeDocument/2006/relationships/image" Target="../media/image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0.png"/><Relationship Id="rId11" Type="http://schemas.openxmlformats.org/officeDocument/2006/relationships/image" Target="../media/image16.png"/><Relationship Id="rId5" Type="http://schemas.openxmlformats.org/officeDocument/2006/relationships/image" Target="../media/image1010.png"/><Relationship Id="rId10" Type="http://schemas.openxmlformats.org/officeDocument/2006/relationships/image" Target="../media/image155.png"/><Relationship Id="rId4" Type="http://schemas.openxmlformats.org/officeDocument/2006/relationships/image" Target="../media/image9.png"/><Relationship Id="rId9" Type="http://schemas.openxmlformats.org/officeDocument/2006/relationships/image" Target="../media/image14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00.png"/><Relationship Id="rId7" Type="http://schemas.openxmlformats.org/officeDocument/2006/relationships/image" Target="../media/image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00.png"/><Relationship Id="rId7" Type="http://schemas.openxmlformats.org/officeDocument/2006/relationships/image" Target="../media/image5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91.png"/><Relationship Id="rId7" Type="http://schemas.openxmlformats.org/officeDocument/2006/relationships/image" Target="../media/image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0.png"/><Relationship Id="rId3" Type="http://schemas.openxmlformats.org/officeDocument/2006/relationships/image" Target="../media/image800.png"/><Relationship Id="rId7" Type="http://schemas.openxmlformats.org/officeDocument/2006/relationships/image" Target="../media/image840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0.png"/><Relationship Id="rId5" Type="http://schemas.openxmlformats.org/officeDocument/2006/relationships/image" Target="../media/image820.png"/><Relationship Id="rId4" Type="http://schemas.openxmlformats.org/officeDocument/2006/relationships/image" Target="../media/image810.png"/><Relationship Id="rId9" Type="http://schemas.openxmlformats.org/officeDocument/2006/relationships/image" Target="../media/image86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3" Type="http://schemas.openxmlformats.org/officeDocument/2006/relationships/image" Target="../media/image96.png"/><Relationship Id="rId7" Type="http://schemas.openxmlformats.org/officeDocument/2006/relationships/image" Target="../media/image92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5" Type="http://schemas.openxmlformats.org/officeDocument/2006/relationships/image" Target="../media/image900.png"/><Relationship Id="rId10" Type="http://schemas.openxmlformats.org/officeDocument/2006/relationships/image" Target="../media/image950.png"/><Relationship Id="rId4" Type="http://schemas.openxmlformats.org/officeDocument/2006/relationships/image" Target="../media/image890.png"/><Relationship Id="rId9" Type="http://schemas.openxmlformats.org/officeDocument/2006/relationships/image" Target="../media/image9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460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99.png"/><Relationship Id="rId7" Type="http://schemas.openxmlformats.org/officeDocument/2006/relationships/image" Target="../media/image250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460.png"/><Relationship Id="rId5" Type="http://schemas.openxmlformats.org/officeDocument/2006/relationships/image" Target="../media/image101.png"/><Relationship Id="rId10" Type="http://schemas.openxmlformats.org/officeDocument/2006/relationships/image" Target="../media/image450.png"/><Relationship Id="rId4" Type="http://schemas.openxmlformats.org/officeDocument/2006/relationships/image" Target="../media/image100.png"/><Relationship Id="rId9" Type="http://schemas.openxmlformats.org/officeDocument/2006/relationships/image" Target="../media/image3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0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114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0.png"/><Relationship Id="rId10" Type="http://schemas.openxmlformats.org/officeDocument/2006/relationships/image" Target="../media/image108.png"/><Relationship Id="rId4" Type="http://schemas.openxmlformats.org/officeDocument/2006/relationships/image" Target="../media/image115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19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34.png"/><Relationship Id="rId5" Type="http://schemas.openxmlformats.org/officeDocument/2006/relationships/image" Target="../media/image12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34.png"/><Relationship Id="rId3" Type="http://schemas.openxmlformats.org/officeDocument/2006/relationships/image" Target="../media/image117.pn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2" Type="http://schemas.openxmlformats.org/officeDocument/2006/relationships/image" Target="../media/image116.png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19.png"/><Relationship Id="rId15" Type="http://schemas.openxmlformats.org/officeDocument/2006/relationships/image" Target="../media/image124.png"/><Relationship Id="rId10" Type="http://schemas.openxmlformats.org/officeDocument/2006/relationships/image" Target="../media/image131.png"/><Relationship Id="rId4" Type="http://schemas.openxmlformats.org/officeDocument/2006/relationships/image" Target="../media/image121.png"/><Relationship Id="rId9" Type="http://schemas.openxmlformats.org/officeDocument/2006/relationships/image" Target="../media/image130.png"/><Relationship Id="rId14" Type="http://schemas.openxmlformats.org/officeDocument/2006/relationships/image" Target="../media/image13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3" Type="http://schemas.openxmlformats.org/officeDocument/2006/relationships/image" Target="../media/image129.png"/><Relationship Id="rId7" Type="http://schemas.openxmlformats.org/officeDocument/2006/relationships/image" Target="../media/image137.png"/><Relationship Id="rId12" Type="http://schemas.openxmlformats.org/officeDocument/2006/relationships/image" Target="../media/image134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5" Type="http://schemas.openxmlformats.org/officeDocument/2006/relationships/image" Target="../media/image139.png"/><Relationship Id="rId10" Type="http://schemas.openxmlformats.org/officeDocument/2006/relationships/image" Target="../media/image132.png"/><Relationship Id="rId4" Type="http://schemas.openxmlformats.org/officeDocument/2006/relationships/image" Target="../media/image136.png"/><Relationship Id="rId9" Type="http://schemas.openxmlformats.org/officeDocument/2006/relationships/image" Target="../media/image131.png"/><Relationship Id="rId14" Type="http://schemas.openxmlformats.org/officeDocument/2006/relationships/image" Target="../media/image13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5" Type="http://schemas.openxmlformats.org/officeDocument/2006/relationships/image" Target="../media/image168.png"/><Relationship Id="rId10" Type="http://schemas.openxmlformats.org/officeDocument/2006/relationships/image" Target="../media/image173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84.png"/><Relationship Id="rId3" Type="http://schemas.openxmlformats.org/officeDocument/2006/relationships/image" Target="../media/image142.png"/><Relationship Id="rId7" Type="http://schemas.openxmlformats.org/officeDocument/2006/relationships/image" Target="../media/image178.png"/><Relationship Id="rId12" Type="http://schemas.openxmlformats.org/officeDocument/2006/relationships/image" Target="../media/image183.png"/><Relationship Id="rId17" Type="http://schemas.openxmlformats.org/officeDocument/2006/relationships/image" Target="../media/image144.png"/><Relationship Id="rId2" Type="http://schemas.openxmlformats.org/officeDocument/2006/relationships/image" Target="../media/image141.png"/><Relationship Id="rId16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11" Type="http://schemas.openxmlformats.org/officeDocument/2006/relationships/image" Target="../media/image182.png"/><Relationship Id="rId5" Type="http://schemas.openxmlformats.org/officeDocument/2006/relationships/image" Target="../media/image176.png"/><Relationship Id="rId15" Type="http://schemas.openxmlformats.org/officeDocument/2006/relationships/image" Target="../media/image186.png"/><Relationship Id="rId10" Type="http://schemas.openxmlformats.org/officeDocument/2006/relationships/image" Target="../media/image181.png"/><Relationship Id="rId4" Type="http://schemas.openxmlformats.org/officeDocument/2006/relationships/image" Target="../media/image143.png"/><Relationship Id="rId9" Type="http://schemas.openxmlformats.org/officeDocument/2006/relationships/image" Target="../media/image180.png"/><Relationship Id="rId14" Type="http://schemas.openxmlformats.org/officeDocument/2006/relationships/image" Target="../media/image18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11" Type="http://schemas.openxmlformats.org/officeDocument/2006/relationships/image" Target="../media/image153.png"/><Relationship Id="rId5" Type="http://schemas.openxmlformats.org/officeDocument/2006/relationships/image" Target="../media/image147.png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3" Type="http://schemas.openxmlformats.org/officeDocument/2006/relationships/image" Target="../media/image32.png"/><Relationship Id="rId12" Type="http://schemas.openxmlformats.org/officeDocument/2006/relationships/image" Target="../media/image3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8.png"/><Relationship Id="rId15" Type="http://schemas.openxmlformats.org/officeDocument/2006/relationships/image" Target="../media/image43.png"/><Relationship Id="rId10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12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8.png"/><Relationship Id="rId15" Type="http://schemas.openxmlformats.org/officeDocument/2006/relationships/image" Target="../media/image43.png"/><Relationship Id="rId10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Thalész tétele Hasonlóság</a:t>
            </a:r>
            <a:endParaRPr lang="hu-HU" b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2768" y="3858070"/>
            <a:ext cx="9144000" cy="1655762"/>
          </a:xfrm>
        </p:spPr>
        <p:txBody>
          <a:bodyPr/>
          <a:lstStyle/>
          <a:p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Felkészítő matematikából a VIII. osztály számára</a:t>
            </a:r>
            <a:endParaRPr lang="hu-HU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>
                <a:latin typeface="Cambria" panose="02040503050406030204" pitchFamily="18" charset="0"/>
              </a:rPr>
              <a:t>1</a:t>
            </a:fld>
            <a:endParaRPr lang="hu-H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17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58368"/>
                <a:ext cx="10515600" cy="5518595"/>
              </a:xfrm>
            </p:spPr>
            <p:txBody>
              <a:bodyPr>
                <a:normAutofit/>
              </a:bodyPr>
              <a:lstStyle/>
              <a:p>
                <a:pPr marL="0" lvl="0" indent="0">
                  <a:lnSpc>
                    <a:spcPct val="105000"/>
                  </a:lnSpc>
                  <a:spcBef>
                    <a:spcPts val="0"/>
                  </a:spcBef>
                  <a:buNone/>
                </a:pPr>
                <a:r>
                  <a:rPr lang="hu-HU" sz="2400" b="1" dirty="0" smtClean="0">
                    <a:latin typeface="Cambria" pitchFamily="18" charset="0"/>
                    <a:ea typeface="Cambria" pitchFamily="18" charset="0"/>
                  </a:rPr>
                  <a:t>3.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𝐴𝐵𝐶𝐷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trapézban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𝐴𝐵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 ‖ 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𝐶𝐷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,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</a:rPr>
                  <a:t>AC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hu-HU" sz="2400" i="1" dirty="0">
                    <a:latin typeface="Cambria" pitchFamily="18" charset="0"/>
                    <a:ea typeface="Cambria" pitchFamily="18" charset="0"/>
                  </a:rPr>
                  <a:t> BD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={</m:t>
                    </m:r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𝑂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}</m:t>
                    </m:r>
                  </m:oMath>
                </a14:m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.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Ha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𝐴𝑂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=6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cm,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𝑂𝐶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=9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cm, </a:t>
                </a:r>
                <a:r>
                  <a:rPr lang="hu-HU" sz="2400" i="1" dirty="0" smtClean="0">
                    <a:latin typeface="Cambria Math"/>
                    <a:ea typeface="Cambria" pitchFamily="18" charset="0"/>
                  </a:rPr>
                  <a:t/>
                </a:r>
                <a:br>
                  <a:rPr lang="hu-HU" sz="2400" i="1" dirty="0" smtClean="0">
                    <a:latin typeface="Cambria Math"/>
                    <a:ea typeface="Cambria" pitchFamily="18" charset="0"/>
                  </a:rPr>
                </a:b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𝐵𝐷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=40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cm, akkor számítsd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ki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𝑂𝐷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szakasz hosszát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.</a:t>
                </a:r>
              </a:p>
              <a:p>
                <a:pPr marL="0" lvl="0" indent="0">
                  <a:lnSpc>
                    <a:spcPct val="105000"/>
                  </a:lnSpc>
                  <a:spcBef>
                    <a:spcPts val="0"/>
                  </a:spcBef>
                  <a:buNone/>
                </a:pP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Feltevés</a:t>
                </a:r>
              </a:p>
              <a:p>
                <a:pPr marL="361950" lvl="0" indent="0">
                  <a:lnSpc>
                    <a:spcPct val="105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𝐴𝐵𝐶𝐷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trapéz</a:t>
                </a:r>
              </a:p>
              <a:p>
                <a:pPr marL="361950" lvl="0" indent="0">
                  <a:lnSpc>
                    <a:spcPct val="105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𝐴𝐵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 ‖ 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𝐶𝐷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,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</a:rPr>
                  <a:t>AC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hu-HU" sz="2400" i="1" dirty="0">
                    <a:latin typeface="Cambria" pitchFamily="18" charset="0"/>
                    <a:ea typeface="Cambria" pitchFamily="18" charset="0"/>
                  </a:rPr>
                  <a:t> BD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={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𝑂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}</m:t>
                    </m:r>
                  </m:oMath>
                </a14:m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361950" lvl="0" indent="0">
                  <a:lnSpc>
                    <a:spcPct val="105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𝐴𝑂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=6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cm</a:t>
                </a:r>
              </a:p>
              <a:p>
                <a:pPr marL="361950" lvl="0" indent="0">
                  <a:lnSpc>
                    <a:spcPct val="105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𝑂𝐶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=9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cm</a:t>
                </a:r>
              </a:p>
              <a:p>
                <a:pPr marL="361950" lvl="0" indent="0">
                  <a:lnSpc>
                    <a:spcPct val="105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𝐵𝐷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=40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cm</a:t>
                </a:r>
              </a:p>
              <a:p>
                <a:pPr marL="0" lvl="0" indent="0">
                  <a:lnSpc>
                    <a:spcPct val="105000"/>
                  </a:lnSpc>
                  <a:spcBef>
                    <a:spcPts val="0"/>
                  </a:spcBef>
                  <a:buNone/>
                </a:pP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Következtetés </a:t>
                </a:r>
                <a:endParaRPr lang="hu-HU" sz="2400" i="1" dirty="0">
                  <a:latin typeface="Cambria Math"/>
                  <a:ea typeface="Cambria" pitchFamily="18" charset="0"/>
                </a:endParaRPr>
              </a:p>
              <a:p>
                <a:pPr marL="361950" lvl="0" indent="0">
                  <a:lnSpc>
                    <a:spcPct val="105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>
                          <a:latin typeface="Cambria Math"/>
                          <a:ea typeface="Cambria" pitchFamily="18" charset="0"/>
                        </a:rPr>
                        <m:t>𝑂𝐷</m:t>
                      </m:r>
                      <m:r>
                        <a:rPr lang="hu-HU" sz="24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hu-HU" sz="2400" b="0" i="1" smtClean="0">
                          <a:latin typeface="Cambria Math"/>
                          <a:ea typeface="Cambria Math"/>
                        </a:rPr>
                        <m:t>?</m:t>
                      </m:r>
                    </m:oMath>
                  </m:oMathPara>
                </a14:m>
                <a:endParaRPr lang="hu-HU" sz="2400" b="0" i="1" dirty="0" smtClean="0">
                  <a:latin typeface="Cambria" pitchFamily="18" charset="0"/>
                  <a:ea typeface="Cambria Math"/>
                </a:endParaRPr>
              </a:p>
              <a:p>
                <a:pPr marL="0" lvl="0" indent="0">
                  <a:lnSpc>
                    <a:spcPct val="105000"/>
                  </a:lnSpc>
                  <a:spcBef>
                    <a:spcPts val="0"/>
                  </a:spcBef>
                  <a:buNone/>
                </a:pP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Megoldás</a:t>
                </a:r>
              </a:p>
              <a:p>
                <a:pPr marL="361950" lvl="0" indent="0">
                  <a:lnSpc>
                    <a:spcPct val="105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>
                          <a:latin typeface="Cambria Math"/>
                          <a:ea typeface="Cambria Math" pitchFamily="18"/>
                        </a:rPr>
                        <m:t>𝐴</m:t>
                      </m:r>
                      <m:r>
                        <a:rPr lang="hu-HU" sz="2400" b="0" i="1" smtClean="0">
                          <a:latin typeface="Cambria Math"/>
                          <a:ea typeface="Cambria Math" pitchFamily="18"/>
                        </a:rPr>
                        <m:t>𝐶</m:t>
                      </m:r>
                      <m:r>
                        <a:rPr lang="hu-HU" sz="2400" i="1">
                          <a:latin typeface="Cambria Math"/>
                          <a:ea typeface="Cambria Math" pitchFamily="18"/>
                        </a:rPr>
                        <m:t> =</m:t>
                      </m:r>
                      <m:r>
                        <a:rPr lang="hu-HU" sz="2400" i="1">
                          <a:latin typeface="Cambria Math"/>
                          <a:ea typeface="Cambria Math" pitchFamily="18"/>
                        </a:rPr>
                        <m:t>𝐴𝑂</m:t>
                      </m:r>
                      <m:r>
                        <a:rPr lang="hu-HU" sz="2400" b="0" i="1" smtClean="0">
                          <a:latin typeface="Cambria Math"/>
                          <a:ea typeface="Cambria Math" pitchFamily="18"/>
                        </a:rPr>
                        <m:t>+</m:t>
                      </m:r>
                      <m:r>
                        <a:rPr lang="hu-HU" sz="2400" b="0" i="1" smtClean="0">
                          <a:latin typeface="Cambria Math"/>
                          <a:ea typeface="Cambria Math" pitchFamily="18"/>
                        </a:rPr>
                        <m:t>𝑂𝐶</m:t>
                      </m:r>
                    </m:oMath>
                  </m:oMathPara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361950" lvl="0" indent="0">
                  <a:lnSpc>
                    <a:spcPct val="105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>
                          <a:latin typeface="Cambria Math"/>
                          <a:ea typeface="Cambria Math" pitchFamily="18"/>
                        </a:rPr>
                        <m:t>𝐴</m:t>
                      </m:r>
                      <m:r>
                        <a:rPr lang="hu-HU" sz="2400" b="0" i="1" smtClean="0">
                          <a:latin typeface="Cambria Math"/>
                          <a:ea typeface="Cambria Math" pitchFamily="18"/>
                        </a:rPr>
                        <m:t>𝐶</m:t>
                      </m:r>
                      <m:r>
                        <a:rPr lang="hu-HU" sz="2400" i="1">
                          <a:latin typeface="Cambria Math"/>
                          <a:ea typeface="Cambria Math" pitchFamily="18"/>
                        </a:rPr>
                        <m:t>=</m:t>
                      </m:r>
                      <m:r>
                        <a:rPr lang="hu-HU" sz="2400" b="0" i="1" smtClean="0">
                          <a:latin typeface="Cambria Math"/>
                          <a:ea typeface="Cambria Math" pitchFamily="18"/>
                        </a:rPr>
                        <m:t>6+9</m:t>
                      </m:r>
                    </m:oMath>
                  </m:oMathPara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361950" lvl="0" indent="0">
                  <a:lnSpc>
                    <a:spcPct val="105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>
                          <a:latin typeface="Cambria Math"/>
                          <a:ea typeface="Cambria Math" pitchFamily="18"/>
                        </a:rPr>
                        <m:t>𝐴</m:t>
                      </m:r>
                      <m:r>
                        <a:rPr lang="hu-HU" sz="2400" b="0" i="1" smtClean="0">
                          <a:latin typeface="Cambria Math"/>
                          <a:ea typeface="Cambria Math" pitchFamily="18"/>
                        </a:rPr>
                        <m:t>𝐶</m:t>
                      </m:r>
                      <m:r>
                        <a:rPr lang="hu-HU" sz="2400" i="1">
                          <a:latin typeface="Cambria Math"/>
                          <a:ea typeface="Cambria Math" pitchFamily="18"/>
                        </a:rPr>
                        <m:t>=</m:t>
                      </m:r>
                      <m:r>
                        <a:rPr lang="hu-HU" sz="2400" b="0" i="1" smtClean="0">
                          <a:latin typeface="Cambria Math"/>
                          <a:ea typeface="Cambria Math" pitchFamily="18"/>
                        </a:rPr>
                        <m:t>15</m:t>
                      </m:r>
                      <m:r>
                        <a:rPr lang="hu-HU" sz="2400" i="1">
                          <a:latin typeface="Cambria Math"/>
                          <a:ea typeface="Cambria Math" pitchFamily="18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400">
                          <a:latin typeface="Cambria Math"/>
                          <a:ea typeface="Cambria Math" pitchFamily="18"/>
                        </a:rPr>
                        <m:t>cm</m:t>
                      </m:r>
                    </m:oMath>
                  </m:oMathPara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lvl="0" indent="0">
                  <a:buNone/>
                </a:pPr>
                <a:endParaRPr lang="hu-HU" sz="2400" i="1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lvl="0" indent="0">
                  <a:buNone/>
                </a:pPr>
                <a:endParaRPr lang="hu-HU" sz="2400" i="1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58368"/>
                <a:ext cx="10515600" cy="5518595"/>
              </a:xfrm>
              <a:blipFill rotWithShape="0">
                <a:blip r:embed="rId2"/>
                <a:stretch>
                  <a:fillRect l="-928" t="-110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/>
              <a:t>10</a:t>
            </a:fld>
            <a:endParaRPr lang="hu-HU" dirty="0"/>
          </a:p>
        </p:txBody>
      </p:sp>
      <p:grpSp>
        <p:nvGrpSpPr>
          <p:cNvPr id="5" name="Group 4"/>
          <p:cNvGrpSpPr/>
          <p:nvPr/>
        </p:nvGrpSpPr>
        <p:grpSpPr>
          <a:xfrm>
            <a:off x="5949349" y="2020222"/>
            <a:ext cx="4807603" cy="1978158"/>
            <a:chOff x="5949349" y="2020222"/>
            <a:chExt cx="4807603" cy="1978158"/>
          </a:xfrm>
        </p:grpSpPr>
        <p:grpSp>
          <p:nvGrpSpPr>
            <p:cNvPr id="2" name="Group 1"/>
            <p:cNvGrpSpPr/>
            <p:nvPr/>
          </p:nvGrpSpPr>
          <p:grpSpPr>
            <a:xfrm>
              <a:off x="5949349" y="2020222"/>
              <a:ext cx="4807603" cy="1978158"/>
              <a:chOff x="5949349" y="2020222"/>
              <a:chExt cx="4807603" cy="1978158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V="1">
                <a:off x="7034784" y="2267712"/>
                <a:ext cx="2145792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6376416" y="3767328"/>
                <a:ext cx="4023360" cy="360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6376416" y="2264664"/>
                <a:ext cx="658368" cy="154228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9176174" y="2267712"/>
                <a:ext cx="1223602" cy="149961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7034784" y="2262283"/>
                <a:ext cx="3364992" cy="1505045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6376416" y="2267045"/>
                <a:ext cx="2799758" cy="1533661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6589240" y="2036879"/>
                    <a:ext cx="40677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i="1" smtClean="0">
                              <a:latin typeface="Cambria Math"/>
                            </a:rPr>
                            <m:t>𝐴</m:t>
                          </m:r>
                        </m:oMath>
                      </m:oMathPara>
                    </a14:m>
                    <a:endParaRPr lang="hu-HU" sz="2000" dirty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89240" y="2036879"/>
                    <a:ext cx="452175" cy="46166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9191697" y="2020222"/>
                    <a:ext cx="417550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𝐵</m:t>
                          </m:r>
                        </m:oMath>
                      </m:oMathPara>
                    </a14:m>
                    <a:endParaRPr lang="hu-HU" sz="2000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91697" y="2020222"/>
                    <a:ext cx="463845" cy="46166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10351008" y="3524303"/>
                    <a:ext cx="40594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𝐶</m:t>
                          </m:r>
                        </m:oMath>
                      </m:oMathPara>
                    </a14:m>
                    <a:endParaRPr lang="hu-HU" sz="2000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51008" y="3524303"/>
                    <a:ext cx="452175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5949349" y="3598270"/>
                    <a:ext cx="42780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𝐷</m:t>
                          </m:r>
                        </m:oMath>
                      </m:oMathPara>
                    </a14:m>
                    <a:endParaRPr lang="hu-HU" sz="2000" dirty="0"/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9349" y="3598270"/>
                    <a:ext cx="475835" cy="4616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7717901" y="2628857"/>
                    <a:ext cx="421782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𝑂</m:t>
                          </m:r>
                        </m:oMath>
                      </m:oMathPara>
                    </a14:m>
                    <a:endParaRPr lang="hu-HU" sz="20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17901" y="2628857"/>
                    <a:ext cx="421782" cy="40011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u-H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9" name="TextBox 28"/>
            <p:cNvSpPr txBox="1"/>
            <p:nvPr/>
          </p:nvSpPr>
          <p:spPr>
            <a:xfrm>
              <a:off x="7736359" y="231387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>
                  <a:latin typeface="Cambria" pitchFamily="18" charset="0"/>
                  <a:ea typeface="Cambria" pitchFamily="18" charset="0"/>
                </a:rPr>
                <a:t>6</a:t>
              </a:r>
              <a:endParaRPr lang="hu-HU" sz="2000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943757" y="281746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>
                  <a:latin typeface="Cambria" pitchFamily="18" charset="0"/>
                  <a:ea typeface="Cambria" pitchFamily="18" charset="0"/>
                </a:rPr>
                <a:t>9</a:t>
              </a:r>
              <a:endParaRPr lang="hu-HU" sz="2000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31" name="Left Brace 30"/>
            <p:cNvSpPr/>
            <p:nvPr/>
          </p:nvSpPr>
          <p:spPr>
            <a:xfrm rot="3660000" flipH="1">
              <a:off x="7732649" y="1641348"/>
              <a:ext cx="315985" cy="3155063"/>
            </a:xfrm>
            <a:prstGeom prst="leftBrace">
              <a:avLst>
                <a:gd name="adj1" fmla="val 8333"/>
                <a:gd name="adj2" fmla="val 50633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2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28693" y="3343947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>
                  <a:latin typeface="Cambria" pitchFamily="18" charset="0"/>
                  <a:ea typeface="Cambria" pitchFamily="18" charset="0"/>
                </a:rPr>
                <a:t>40</a:t>
              </a:r>
              <a:endParaRPr lang="hu-HU" sz="2000" dirty="0">
                <a:latin typeface="Cambria" pitchFamily="18" charset="0"/>
                <a:ea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720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58368"/>
                <a:ext cx="10515600" cy="5518595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endParaRPr lang="hu-HU" sz="2400" i="1" dirty="0" smtClean="0">
                  <a:latin typeface="Cambria Math"/>
                  <a:ea typeface="Cambria" pitchFamily="18" charset="0"/>
                </a:endParaRPr>
              </a:p>
              <a:p>
                <a:pPr marL="361950" lv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𝐷𝐶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||</m:t>
                    </m:r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𝐴𝐵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itchFamily="18" charset="0"/>
                      </a:rPr>
                      <m:t> </m:t>
                    </m:r>
                    <m:groupChr>
                      <m:groupChrPr>
                        <m:chr m:val="⇒"/>
                        <m:vertJc m:val="bot"/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2"/>
                          </m:rPr>
                          <a:rPr lang="hu-HU" sz="2400" i="0">
                            <a:latin typeface="Cambria Math"/>
                            <a:ea typeface="Cambria" pitchFamily="18" charset="0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hu-HU" sz="2400" i="0">
                            <a:latin typeface="Cambria Math"/>
                            <a:ea typeface="Cambria" pitchFamily="18" charset="0"/>
                          </a:rPr>
                          <m:t>h</m:t>
                        </m:r>
                        <m:r>
                          <a:rPr lang="hu-HU" sz="2400" i="0">
                            <a:latin typeface="Cambria Math"/>
                            <a:ea typeface="Cambria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hu-HU" sz="2400" i="0">
                            <a:latin typeface="Cambria Math"/>
                            <a:ea typeface="Cambria" pitchFamily="18" charset="0"/>
                          </a:rPr>
                          <m:t>t</m:t>
                        </m:r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.</m:t>
                        </m:r>
                      </m:e>
                    </m:groupChr>
                    <m:r>
                      <a:rPr lang="hu-HU" sz="2400" b="0" i="1" smtClean="0">
                        <a:latin typeface="Cambria Math" panose="02040503050406030204" pitchFamily="18" charset="0"/>
                        <a:ea typeface="Cambria" pitchFamily="18" charset="0"/>
                      </a:rPr>
                      <m:t> 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 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𝐷𝑂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𝐷</m:t>
                        </m:r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𝐵</m:t>
                        </m:r>
                      </m:den>
                    </m:f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𝑂𝐶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𝐶</m:t>
                        </m:r>
                      </m:den>
                    </m:f>
                    <m:r>
                      <m:rPr>
                        <m:nor/>
                      </m:rPr>
                      <a:rPr lang="hu-HU" sz="2400">
                        <a:latin typeface="Cambria" pitchFamily="18" charset="0"/>
                        <a:ea typeface="Cambria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</a:p>
              <a:p>
                <a:pPr marL="361950" lv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                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𝐷𝑂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40</m:t>
                        </m:r>
                      </m:den>
                    </m:f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9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15</m:t>
                        </m:r>
                      </m:den>
                    </m:f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361950" lv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        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1</m:t>
                    </m:r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5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𝐷𝑂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9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4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 </a:t>
                </a:r>
              </a:p>
              <a:p>
                <a:pPr marL="361950" lv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𝐷𝑂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9</m:t>
                        </m:r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0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15</m:t>
                        </m:r>
                      </m:den>
                    </m:f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361950" lv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                    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𝐷𝑂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24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cm</a:t>
                </a:r>
                <a:endParaRPr lang="hu-HU" sz="2400" i="1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58368"/>
                <a:ext cx="10515600" cy="5518595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/>
              <a:t>11</a:t>
            </a:fld>
            <a:endParaRPr lang="hu-HU" dirty="0"/>
          </a:p>
        </p:txBody>
      </p:sp>
      <p:grpSp>
        <p:nvGrpSpPr>
          <p:cNvPr id="33" name="Group 32"/>
          <p:cNvGrpSpPr/>
          <p:nvPr/>
        </p:nvGrpSpPr>
        <p:grpSpPr>
          <a:xfrm>
            <a:off x="6206798" y="1268785"/>
            <a:ext cx="4807603" cy="1978158"/>
            <a:chOff x="5949349" y="2020222"/>
            <a:chExt cx="4807603" cy="1978158"/>
          </a:xfrm>
        </p:grpSpPr>
        <p:grpSp>
          <p:nvGrpSpPr>
            <p:cNvPr id="34" name="Group 33"/>
            <p:cNvGrpSpPr/>
            <p:nvPr/>
          </p:nvGrpSpPr>
          <p:grpSpPr>
            <a:xfrm>
              <a:off x="5949349" y="2020222"/>
              <a:ext cx="4807603" cy="1978158"/>
              <a:chOff x="5949349" y="2020222"/>
              <a:chExt cx="4807603" cy="1978158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V="1">
                <a:off x="7034784" y="2267712"/>
                <a:ext cx="2145792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6376416" y="3767328"/>
                <a:ext cx="4023360" cy="360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6376416" y="2264664"/>
                <a:ext cx="658368" cy="154228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9176174" y="2267712"/>
                <a:ext cx="1223602" cy="149961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034784" y="2262283"/>
                <a:ext cx="3364992" cy="1505045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6376416" y="2267045"/>
                <a:ext cx="2799758" cy="1533661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6589240" y="2036879"/>
                    <a:ext cx="40677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i="1" smtClean="0">
                              <a:latin typeface="Cambria Math"/>
                            </a:rPr>
                            <m:t>𝐴</m:t>
                          </m:r>
                        </m:oMath>
                      </m:oMathPara>
                    </a14:m>
                    <a:endParaRPr lang="hu-HU" sz="2000" dirty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89240" y="2036879"/>
                    <a:ext cx="452175" cy="46166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9191697" y="2020222"/>
                    <a:ext cx="417550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𝐵</m:t>
                          </m:r>
                        </m:oMath>
                      </m:oMathPara>
                    </a14:m>
                    <a:endParaRPr lang="hu-HU" sz="2000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91697" y="2020222"/>
                    <a:ext cx="463845" cy="46166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10351008" y="3524303"/>
                    <a:ext cx="40594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𝐶</m:t>
                          </m:r>
                        </m:oMath>
                      </m:oMathPara>
                    </a14:m>
                    <a:endParaRPr lang="hu-HU" sz="2000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51008" y="3524303"/>
                    <a:ext cx="452175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949349" y="3598270"/>
                    <a:ext cx="42780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𝐷</m:t>
                          </m:r>
                        </m:oMath>
                      </m:oMathPara>
                    </a14:m>
                    <a:endParaRPr lang="hu-HU" sz="2000" dirty="0"/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9349" y="3598270"/>
                    <a:ext cx="475835" cy="4616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7717901" y="2628857"/>
                    <a:ext cx="421782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𝑂</m:t>
                          </m:r>
                        </m:oMath>
                      </m:oMathPara>
                    </a14:m>
                    <a:endParaRPr lang="hu-HU" sz="2000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17901" y="2628857"/>
                    <a:ext cx="421782" cy="40011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u-H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TextBox 34"/>
            <p:cNvSpPr txBox="1"/>
            <p:nvPr/>
          </p:nvSpPr>
          <p:spPr>
            <a:xfrm>
              <a:off x="7736359" y="231387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>
                  <a:latin typeface="Cambria" pitchFamily="18" charset="0"/>
                  <a:ea typeface="Cambria" pitchFamily="18" charset="0"/>
                </a:rPr>
                <a:t>6</a:t>
              </a:r>
              <a:endParaRPr lang="hu-HU" sz="2000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943757" y="281746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>
                  <a:latin typeface="Cambria" pitchFamily="18" charset="0"/>
                  <a:ea typeface="Cambria" pitchFamily="18" charset="0"/>
                </a:rPr>
                <a:t>9</a:t>
              </a:r>
              <a:endParaRPr lang="hu-HU" sz="2000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37" name="Left Brace 36"/>
            <p:cNvSpPr/>
            <p:nvPr/>
          </p:nvSpPr>
          <p:spPr>
            <a:xfrm rot="3660000" flipH="1">
              <a:off x="7732649" y="1641348"/>
              <a:ext cx="315985" cy="3155063"/>
            </a:xfrm>
            <a:prstGeom prst="leftBrace">
              <a:avLst>
                <a:gd name="adj1" fmla="val 8333"/>
                <a:gd name="adj2" fmla="val 50633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2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28693" y="3343947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>
                  <a:latin typeface="Cambria" pitchFamily="18" charset="0"/>
                  <a:ea typeface="Cambria" pitchFamily="18" charset="0"/>
                </a:rPr>
                <a:t>40</a:t>
              </a:r>
              <a:endParaRPr lang="hu-HU" sz="2000" dirty="0">
                <a:latin typeface="Cambria" pitchFamily="18" charset="0"/>
                <a:ea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698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3024"/>
            <a:ext cx="10515600" cy="792480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2. Thalész fordított tétele</a:t>
            </a:r>
            <a:endParaRPr lang="hu-HU" sz="32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67968"/>
                <a:ext cx="10515600" cy="4908995"/>
              </a:xfrm>
            </p:spPr>
            <p:txBody>
              <a:bodyPr>
                <a:normAutofit/>
              </a:bodyPr>
              <a:lstStyle/>
              <a:p>
                <a:pPr marL="0" lv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b="1" dirty="0" smtClean="0">
                    <a:latin typeface="Cambria" pitchFamily="18" charset="0"/>
                    <a:ea typeface="Cambria" pitchFamily="18" charset="0"/>
                  </a:rPr>
                  <a:t>Tétel </a:t>
                </a:r>
              </a:p>
              <a:p>
                <a:pPr marL="0" lv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Ha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egy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egyenes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egy háromszög két oldalán arányos szakaszokat határoz meg, akkor ez az egyenes párhuzamos a háromszög harmadik oldalával.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                                 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𝐴𝐷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𝐷𝐵</m:t>
                        </m:r>
                      </m:den>
                    </m:f>
                    <m:r>
                      <a:rPr lang="hu-HU" sz="240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𝐴𝐸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𝐸𝐶</m:t>
                        </m:r>
                      </m:den>
                    </m:f>
                    <m:r>
                      <a:rPr lang="hu-HU" sz="2400" b="0" i="1" smtClean="0">
                        <a:latin typeface="Cambria Math" panose="02040503050406030204" pitchFamily="18" charset="0"/>
                        <a:ea typeface="Cambria Math"/>
                      </a:rPr>
                      <m:t>  </m:t>
                    </m:r>
                    <m:groupChr>
                      <m:groupChrPr>
                        <m:chr m:val="⇒"/>
                        <m:vertJc m:val="bot"/>
                        <m:ctrlPr>
                          <a:rPr lang="hu-HU" sz="2400" i="1" smtClean="0">
                            <a:latin typeface="Cambria Math"/>
                            <a:ea typeface="Cambria Math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2"/>
                          </m:rPr>
                          <a:rPr lang="hu-HU" sz="2400" b="0" i="0" smtClean="0">
                            <a:latin typeface="Cambria Math"/>
                            <a:ea typeface="Cambria Math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/>
                            <a:ea typeface="Cambria Math"/>
                          </a:rPr>
                          <m:t>h</m:t>
                        </m:r>
                        <m:r>
                          <a:rPr lang="hu-HU" sz="2400" b="0" i="0" smtClean="0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/>
                            <a:ea typeface="Cambria Math"/>
                          </a:rPr>
                          <m:t>f</m:t>
                        </m:r>
                        <m:r>
                          <a:rPr lang="hu-HU" sz="2400" b="0" i="0" smtClean="0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/>
                            <a:ea typeface="Cambria Math"/>
                          </a:rPr>
                          <m:t>t</m:t>
                        </m:r>
                        <m:r>
                          <a:rPr lang="hu-HU" sz="2400" b="0" i="0" smtClean="0">
                            <a:latin typeface="Cambria Math"/>
                            <a:ea typeface="Cambria Math"/>
                          </a:rPr>
                          <m:t>.</m:t>
                        </m:r>
                      </m:e>
                    </m:groupCh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𝐷</m:t>
                    </m:r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𝐸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||</m:t>
                    </m:r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𝐵𝐶</m:t>
                    </m:r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67968"/>
                <a:ext cx="10515600" cy="4908995"/>
              </a:xfrm>
              <a:blipFill rotWithShape="0">
                <a:blip r:embed="rId2"/>
                <a:stretch>
                  <a:fillRect l="-928" t="-37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/>
              <a:t>12</a:t>
            </a:fld>
            <a:endParaRPr lang="hu-HU" dirty="0"/>
          </a:p>
        </p:txBody>
      </p:sp>
      <p:grpSp>
        <p:nvGrpSpPr>
          <p:cNvPr id="5" name="Group 4"/>
          <p:cNvGrpSpPr/>
          <p:nvPr/>
        </p:nvGrpSpPr>
        <p:grpSpPr>
          <a:xfrm>
            <a:off x="1048118" y="2710879"/>
            <a:ext cx="4475947" cy="3039677"/>
            <a:chOff x="6511582" y="1840992"/>
            <a:chExt cx="4475947" cy="3039677"/>
          </a:xfrm>
        </p:grpSpPr>
        <p:sp>
          <p:nvSpPr>
            <p:cNvPr id="6" name="Isosceles Triangle 5"/>
            <p:cNvSpPr/>
            <p:nvPr/>
          </p:nvSpPr>
          <p:spPr>
            <a:xfrm>
              <a:off x="6912864" y="2243328"/>
              <a:ext cx="3755136" cy="2426208"/>
            </a:xfrm>
            <a:prstGeom prst="triangle">
              <a:avLst>
                <a:gd name="adj" fmla="val 32491"/>
              </a:avLst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sz="2000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7401803" y="3701606"/>
              <a:ext cx="2252167" cy="468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924800" y="1840992"/>
                  <a:ext cx="40517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4800" y="1840992"/>
                  <a:ext cx="450572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511582" y="4480559"/>
                  <a:ext cx="41594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1582" y="4480559"/>
                  <a:ext cx="462242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583188" y="4414319"/>
                  <a:ext cx="4043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𝐶</m:t>
                        </m:r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3188" y="4414319"/>
                  <a:ext cx="450572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083020" y="3310943"/>
                  <a:ext cx="42620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𝐷</m:t>
                        </m:r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3020" y="3310943"/>
                  <a:ext cx="474232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552432" y="3323135"/>
                  <a:ext cx="41107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𝐸</m:t>
                        </m:r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2432" y="3323135"/>
                  <a:ext cx="456407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0735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6720"/>
            <a:ext cx="10515600" cy="536448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latin typeface="Cambria" pitchFamily="18" charset="0"/>
                <a:ea typeface="Cambria" pitchFamily="18" charset="0"/>
              </a:rPr>
              <a:t>Megoldott feladatok</a:t>
            </a:r>
            <a:endParaRPr lang="hu-HU" sz="2400" b="1" dirty="0"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26592"/>
                <a:ext cx="10515600" cy="5250371"/>
              </a:xfrm>
            </p:spPr>
            <p:txBody>
              <a:bodyPr>
                <a:normAutofit fontScale="92500" lnSpcReduction="20000"/>
              </a:bodyPr>
              <a:lstStyle/>
              <a:p>
                <a:pPr marL="0" lv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6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1.</a:t>
                </a:r>
                <a:r>
                  <a:rPr lang="hu-HU" sz="2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Az </a:t>
                </a:r>
                <a14:m>
                  <m:oMath xmlns:m="http://schemas.openxmlformats.org/officeDocument/2006/math">
                    <m:r>
                      <a:rPr lang="hu-HU" sz="2600" i="1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hu-HU" sz="26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600" dirty="0">
                    <a:latin typeface="Cambria" pitchFamily="18" charset="0"/>
                    <a:ea typeface="Cambria" pitchFamily="18" charset="0"/>
                  </a:rPr>
                  <a:t>háromszögben </a:t>
                </a:r>
                <a14:m>
                  <m:oMath xmlns:m="http://schemas.openxmlformats.org/officeDocument/2006/math">
                    <m:r>
                      <a:rPr lang="hu-HU" sz="2600" i="1">
                        <a:latin typeface="Cambria Math"/>
                        <a:ea typeface="Cambria" pitchFamily="18" charset="0"/>
                      </a:rPr>
                      <m:t>𝑀</m:t>
                    </m:r>
                    <m:r>
                      <a:rPr lang="hu-HU" sz="2600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600" i="1">
                            <a:latin typeface="Cambria Math"/>
                            <a:ea typeface="Cambria Math"/>
                          </a:rPr>
                          <m:t>𝐴𝐵</m:t>
                        </m:r>
                      </m:e>
                    </m:d>
                    <m:r>
                      <a:rPr lang="hu-HU" sz="2600" i="1">
                        <a:latin typeface="Cambria Math"/>
                        <a:ea typeface="Cambria Math"/>
                      </a:rPr>
                      <m:t>, </m:t>
                    </m:r>
                    <m:r>
                      <a:rPr lang="hu-HU" sz="2600" i="1">
                        <a:latin typeface="Cambria Math"/>
                        <a:ea typeface="Cambria Math"/>
                      </a:rPr>
                      <m:t>𝑁</m:t>
                    </m:r>
                    <m:r>
                      <a:rPr lang="hu-HU" sz="2600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600" i="1">
                            <a:latin typeface="Cambria Math"/>
                            <a:ea typeface="Cambria Math"/>
                          </a:rPr>
                          <m:t>𝐴𝐶</m:t>
                        </m:r>
                      </m:e>
                    </m:d>
                  </m:oMath>
                </a14:m>
                <a:r>
                  <a:rPr lang="hu-HU" sz="2600" dirty="0" smtClean="0">
                    <a:latin typeface="Cambria" pitchFamily="18" charset="0"/>
                    <a:ea typeface="Cambria" pitchFamily="18" charset="0"/>
                  </a:rPr>
                  <a:t>. </a:t>
                </a:r>
                <a:r>
                  <a:rPr lang="hu-HU" sz="2600" dirty="0">
                    <a:latin typeface="Cambria" pitchFamily="18" charset="0"/>
                    <a:ea typeface="Cambria" pitchFamily="18" charset="0"/>
                  </a:rPr>
                  <a:t>Ha </a:t>
                </a:r>
                <a14:m>
                  <m:oMath xmlns:m="http://schemas.openxmlformats.org/officeDocument/2006/math">
                    <m:r>
                      <a:rPr lang="hu-HU" sz="2600" i="1" smtClean="0">
                        <a:latin typeface="Cambria Math"/>
                        <a:ea typeface="Cambria" pitchFamily="18" charset="0"/>
                      </a:rPr>
                      <m:t>𝐴𝑀</m:t>
                    </m:r>
                    <m:r>
                      <a:rPr lang="hu-HU" sz="2600" i="1">
                        <a:latin typeface="Cambria Math"/>
                        <a:ea typeface="Cambria" pitchFamily="18" charset="0"/>
                      </a:rPr>
                      <m:t>=2</m:t>
                    </m:r>
                    <m:r>
                      <a:rPr lang="hu-HU" sz="2600" b="0" i="1" smtClean="0">
                        <a:latin typeface="Cambria Math"/>
                        <a:ea typeface="Cambria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600" i="0">
                        <a:latin typeface="Cambria Math"/>
                        <a:ea typeface="Cambria" pitchFamily="18" charset="0"/>
                      </a:rPr>
                      <m:t>cm</m:t>
                    </m:r>
                  </m:oMath>
                </a14:m>
                <a:r>
                  <a:rPr lang="hu-HU" sz="2600" dirty="0">
                    <a:latin typeface="Cambria" pitchFamily="18" charset="0"/>
                    <a:ea typeface="Cambria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600" i="1" smtClean="0">
                        <a:latin typeface="Cambria Math"/>
                        <a:ea typeface="Cambria" pitchFamily="18" charset="0"/>
                      </a:rPr>
                      <m:t>𝑀𝐵</m:t>
                    </m:r>
                    <m:r>
                      <a:rPr lang="hu-HU" sz="2600" i="1" smtClean="0">
                        <a:latin typeface="Cambria Math"/>
                        <a:ea typeface="Cambria" pitchFamily="18" charset="0"/>
                      </a:rPr>
                      <m:t>=6 </m:t>
                    </m:r>
                    <m:r>
                      <m:rPr>
                        <m:sty m:val="p"/>
                      </m:rPr>
                      <a:rPr lang="hu-HU" sz="2600" i="0" smtClean="0">
                        <a:latin typeface="Cambria Math"/>
                        <a:ea typeface="Cambria" pitchFamily="18" charset="0"/>
                      </a:rPr>
                      <m:t>cm</m:t>
                    </m:r>
                  </m:oMath>
                </a14:m>
                <a:r>
                  <a:rPr lang="hu-HU" sz="2600" dirty="0">
                    <a:latin typeface="Cambria" pitchFamily="18" charset="0"/>
                    <a:ea typeface="Cambria" pitchFamily="18" charset="0"/>
                  </a:rPr>
                  <a:t>,</a:t>
                </a:r>
                <a:endParaRPr lang="hu-HU" sz="26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lv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600" i="1" smtClean="0">
                        <a:latin typeface="Cambria Math"/>
                        <a:ea typeface="Cambria" pitchFamily="18" charset="0"/>
                      </a:rPr>
                      <m:t>𝐴𝑁</m:t>
                    </m:r>
                    <m:r>
                      <a:rPr lang="hu-HU" sz="2600" i="1" smtClean="0">
                        <a:latin typeface="Cambria Math"/>
                        <a:ea typeface="Cambria" pitchFamily="18" charset="0"/>
                      </a:rPr>
                      <m:t>=5</m:t>
                    </m:r>
                  </m:oMath>
                </a14:m>
                <a:r>
                  <a:rPr lang="hu-HU" sz="26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600" dirty="0">
                    <a:latin typeface="Cambria" pitchFamily="18" charset="0"/>
                    <a:ea typeface="Cambria" pitchFamily="18" charset="0"/>
                  </a:rPr>
                  <a:t>cm, </a:t>
                </a:r>
                <a14:m>
                  <m:oMath xmlns:m="http://schemas.openxmlformats.org/officeDocument/2006/math">
                    <m:r>
                      <a:rPr lang="hu-HU" sz="2600" i="1" smtClean="0">
                        <a:latin typeface="Cambria Math"/>
                        <a:ea typeface="Cambria" pitchFamily="18" charset="0"/>
                      </a:rPr>
                      <m:t>𝑁𝐶</m:t>
                    </m:r>
                    <m:r>
                      <a:rPr lang="hu-HU" sz="2600" i="1" smtClean="0">
                        <a:latin typeface="Cambria Math"/>
                        <a:ea typeface="Cambria" pitchFamily="18" charset="0"/>
                      </a:rPr>
                      <m:t>=15 </m:t>
                    </m:r>
                    <m:r>
                      <m:rPr>
                        <m:sty m:val="p"/>
                      </m:rPr>
                      <a:rPr lang="hu-HU" sz="2600" i="0" smtClean="0">
                        <a:latin typeface="Cambria Math"/>
                        <a:ea typeface="Cambria" pitchFamily="18" charset="0"/>
                      </a:rPr>
                      <m:t>cm</m:t>
                    </m:r>
                  </m:oMath>
                </a14:m>
                <a:r>
                  <a:rPr lang="hu-HU" sz="2600" dirty="0">
                    <a:latin typeface="Cambria" pitchFamily="18" charset="0"/>
                    <a:ea typeface="Cambria" pitchFamily="18" charset="0"/>
                  </a:rPr>
                  <a:t>, </a:t>
                </a:r>
                <a:r>
                  <a:rPr lang="hu-HU" sz="2600" dirty="0" smtClean="0">
                    <a:latin typeface="Cambria" pitchFamily="18" charset="0"/>
                    <a:ea typeface="Cambria" pitchFamily="18" charset="0"/>
                  </a:rPr>
                  <a:t>mutass</a:t>
                </a:r>
                <a:r>
                  <a:rPr lang="hu-HU" sz="2600" dirty="0">
                    <a:latin typeface="Cambria" pitchFamily="18" charset="0"/>
                    <a:ea typeface="Cambria" pitchFamily="18" charset="0"/>
                  </a:rPr>
                  <a:t>u</a:t>
                </a:r>
                <a:r>
                  <a:rPr lang="hu-HU" sz="2600" dirty="0" smtClean="0">
                    <a:latin typeface="Cambria" pitchFamily="18" charset="0"/>
                    <a:ea typeface="Cambria" pitchFamily="18" charset="0"/>
                  </a:rPr>
                  <a:t>k </a:t>
                </a:r>
                <a:r>
                  <a:rPr lang="hu-HU" sz="2600" dirty="0">
                    <a:latin typeface="Cambria" pitchFamily="18" charset="0"/>
                    <a:ea typeface="Cambria" pitchFamily="18" charset="0"/>
                  </a:rPr>
                  <a:t>ki, hogy </a:t>
                </a:r>
                <a14:m>
                  <m:oMath xmlns:m="http://schemas.openxmlformats.org/officeDocument/2006/math">
                    <m:r>
                      <a:rPr lang="hu-HU" sz="2600" b="0" i="1" smtClean="0">
                        <a:latin typeface="Cambria Math"/>
                        <a:ea typeface="Cambria" pitchFamily="18" charset="0"/>
                      </a:rPr>
                      <m:t>𝑀𝑁</m:t>
                    </m:r>
                    <m:r>
                      <a:rPr lang="hu-HU" sz="2600" i="1">
                        <a:latin typeface="Cambria Math"/>
                        <a:ea typeface="Cambria" pitchFamily="18" charset="0"/>
                      </a:rPr>
                      <m:t>||</m:t>
                    </m:r>
                    <m:r>
                      <a:rPr lang="hu-HU" sz="2600" i="1">
                        <a:latin typeface="Cambria Math"/>
                        <a:ea typeface="Cambria" pitchFamily="18" charset="0"/>
                      </a:rPr>
                      <m:t>𝐵𝐶</m:t>
                    </m:r>
                  </m:oMath>
                </a14:m>
                <a:r>
                  <a:rPr lang="hu-HU" sz="2600" dirty="0" smtClean="0">
                    <a:latin typeface="Cambria" pitchFamily="18" charset="0"/>
                    <a:ea typeface="Cambria" pitchFamily="18" charset="0"/>
                  </a:rPr>
                  <a:t>.</a:t>
                </a:r>
              </a:p>
              <a:p>
                <a:pPr marL="0" lv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600" i="1" dirty="0" smtClean="0">
                    <a:latin typeface="Cambria" pitchFamily="18" charset="0"/>
                    <a:ea typeface="Cambria" pitchFamily="18" charset="0"/>
                  </a:rPr>
                  <a:t>Feltevés</a:t>
                </a:r>
                <a:endParaRPr lang="hu-HU" sz="2600" i="1" dirty="0">
                  <a:latin typeface="Cambria" pitchFamily="18" charset="0"/>
                  <a:ea typeface="Cambria" pitchFamily="18" charset="0"/>
                </a:endParaRPr>
              </a:p>
              <a:p>
                <a:pPr marL="361950" lv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600" i="1">
                              <a:latin typeface="Cambria Math"/>
                              <a:ea typeface="Cambria" pitchFamily="18" charset="0"/>
                            </a:rPr>
                          </m:ctrlPr>
                        </m:sSubPr>
                        <m:e>
                          <m:r>
                            <a:rPr lang="hu-HU" sz="2600" i="1">
                              <a:latin typeface="Cambria Math"/>
                              <a:ea typeface="Cambria" pitchFamily="18" charset="0"/>
                            </a:rPr>
                            <m:t>𝐴𝐵𝐶</m:t>
                          </m:r>
                        </m:e>
                        <m:sub>
                          <m:r>
                            <a:rPr lang="hu-HU" sz="2600" i="1"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</m:sSub>
                    </m:oMath>
                  </m:oMathPara>
                </a14:m>
                <a:endParaRPr lang="hu-HU" sz="2600" i="1" dirty="0" smtClean="0">
                  <a:latin typeface="Cambria" panose="02040503050406030204" pitchFamily="18" charset="0"/>
                  <a:ea typeface="Cambria Math"/>
                </a:endParaRPr>
              </a:p>
              <a:p>
                <a:pPr marL="361950" lv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600" i="1">
                          <a:latin typeface="Cambria Math"/>
                          <a:ea typeface="Cambria" pitchFamily="18" charset="0"/>
                        </a:rPr>
                        <m:t>𝑀</m:t>
                      </m:r>
                      <m:r>
                        <a:rPr lang="hu-HU" sz="2600" i="1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6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u-HU" sz="2600" i="1">
                              <a:latin typeface="Cambria Math"/>
                              <a:ea typeface="Cambria Math"/>
                            </a:rPr>
                            <m:t>𝐴𝐵</m:t>
                          </m:r>
                        </m:e>
                      </m:d>
                      <m:r>
                        <a:rPr lang="hu-HU" sz="2600" i="1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hu-HU" sz="2600" i="1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hu-HU" sz="2600" i="1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6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u-HU" sz="2600" i="1">
                              <a:latin typeface="Cambria Math"/>
                              <a:ea typeface="Cambria Math"/>
                            </a:rPr>
                            <m:t>𝐴𝐶</m:t>
                          </m:r>
                        </m:e>
                      </m:d>
                    </m:oMath>
                  </m:oMathPara>
                </a14:m>
                <a:endParaRPr lang="hu-HU" sz="2600" dirty="0">
                  <a:latin typeface="Cambria" pitchFamily="18" charset="0"/>
                  <a:ea typeface="Cambria" pitchFamily="18" charset="0"/>
                </a:endParaRPr>
              </a:p>
              <a:p>
                <a:pPr marL="36195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600" i="1">
                        <a:latin typeface="Cambria Math"/>
                        <a:ea typeface="Cambria" pitchFamily="18" charset="0"/>
                      </a:rPr>
                      <m:t>𝐴𝑀</m:t>
                    </m:r>
                    <m:r>
                      <a:rPr lang="hu-HU" sz="2600" i="1">
                        <a:latin typeface="Cambria Math"/>
                        <a:ea typeface="Cambria" pitchFamily="18" charset="0"/>
                      </a:rPr>
                      <m:t>= 2 </m:t>
                    </m:r>
                    <m:r>
                      <m:rPr>
                        <m:sty m:val="p"/>
                      </m:rPr>
                      <a:rPr lang="hu-HU" sz="2600">
                        <a:latin typeface="Cambria Math"/>
                        <a:ea typeface="Cambria" pitchFamily="18" charset="0"/>
                      </a:rPr>
                      <m:t>cm</m:t>
                    </m:r>
                  </m:oMath>
                </a14:m>
                <a:r>
                  <a:rPr lang="hu-HU" sz="2600" dirty="0" smtClean="0">
                    <a:latin typeface="Cambria" panose="02040503050406030204" pitchFamily="18" charset="0"/>
                    <a:ea typeface="Cambria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600" i="1">
                        <a:latin typeface="Cambria Math"/>
                        <a:ea typeface="Cambria" pitchFamily="18" charset="0"/>
                      </a:rPr>
                      <m:t>𝑀𝐵</m:t>
                    </m:r>
                    <m:r>
                      <a:rPr lang="hu-HU" sz="2600" i="1">
                        <a:latin typeface="Cambria Math"/>
                        <a:ea typeface="Cambria" pitchFamily="18" charset="0"/>
                      </a:rPr>
                      <m:t>= 6 </m:t>
                    </m:r>
                    <m:r>
                      <m:rPr>
                        <m:sty m:val="p"/>
                      </m:rPr>
                      <a:rPr lang="hu-HU" sz="2600">
                        <a:latin typeface="Cambria Math"/>
                        <a:ea typeface="Cambria" pitchFamily="18" charset="0"/>
                      </a:rPr>
                      <m:t>cm</m:t>
                    </m:r>
                  </m:oMath>
                </a14:m>
                <a:endParaRPr lang="hu-HU" sz="2600" dirty="0" smtClean="0">
                  <a:latin typeface="Cambria" panose="02040503050406030204" pitchFamily="18" charset="0"/>
                  <a:ea typeface="Cambria" pitchFamily="18" charset="0"/>
                </a:endParaRPr>
              </a:p>
              <a:p>
                <a:pPr marL="36195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600" i="1">
                        <a:latin typeface="Cambria Math"/>
                        <a:ea typeface="Cambria" pitchFamily="18" charset="0"/>
                      </a:rPr>
                      <m:t>𝐴𝑁</m:t>
                    </m:r>
                    <m:r>
                      <a:rPr lang="hu-HU" sz="2600" i="1">
                        <a:latin typeface="Cambria Math"/>
                        <a:ea typeface="Cambria" pitchFamily="18" charset="0"/>
                      </a:rPr>
                      <m:t>=5</m:t>
                    </m:r>
                    <m:r>
                      <m:rPr>
                        <m:nor/>
                      </m:rPr>
                      <a:rPr lang="hu-HU" sz="2600">
                        <a:latin typeface="Cambria" pitchFamily="18" charset="0"/>
                        <a:ea typeface="Cambria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600">
                        <a:latin typeface="Cambria" pitchFamily="18" charset="0"/>
                        <a:ea typeface="Cambria" pitchFamily="18" charset="0"/>
                      </a:rPr>
                      <m:t>cm</m:t>
                    </m:r>
                  </m:oMath>
                </a14:m>
                <a:r>
                  <a:rPr lang="hu-HU" sz="2600" i="1" dirty="0" smtClean="0">
                    <a:latin typeface="Cambria" pitchFamily="18" charset="0"/>
                    <a:ea typeface="Cambria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600" i="1">
                        <a:latin typeface="Cambria Math"/>
                        <a:ea typeface="Cambria" pitchFamily="18" charset="0"/>
                      </a:rPr>
                      <m:t>𝑁𝐶</m:t>
                    </m:r>
                    <m:r>
                      <a:rPr lang="hu-HU" sz="2600" i="1">
                        <a:latin typeface="Cambria Math"/>
                        <a:ea typeface="Cambria" pitchFamily="18" charset="0"/>
                      </a:rPr>
                      <m:t>= 15 </m:t>
                    </m:r>
                    <m:r>
                      <m:rPr>
                        <m:sty m:val="p"/>
                      </m:rPr>
                      <a:rPr lang="hu-HU" sz="2600">
                        <a:latin typeface="Cambria Math"/>
                        <a:ea typeface="Cambria" pitchFamily="18" charset="0"/>
                      </a:rPr>
                      <m:t>cm</m:t>
                    </m:r>
                  </m:oMath>
                </a14:m>
                <a:endParaRPr lang="hu-HU" sz="2600" i="1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600" i="1" dirty="0" smtClean="0">
                    <a:latin typeface="Cambria" pitchFamily="18" charset="0"/>
                    <a:ea typeface="Cambria" pitchFamily="18" charset="0"/>
                  </a:rPr>
                  <a:t>Következtetés </a:t>
                </a:r>
                <a:endParaRPr lang="hu-HU" sz="2600" i="1" dirty="0" smtClean="0">
                  <a:latin typeface="Cambria Math"/>
                  <a:ea typeface="Cambria" pitchFamily="18" charset="0"/>
                </a:endParaRPr>
              </a:p>
              <a:p>
                <a:pPr marL="36195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600" i="1">
                          <a:latin typeface="Cambria Math"/>
                          <a:ea typeface="Cambria" pitchFamily="18" charset="0"/>
                        </a:rPr>
                        <m:t>𝑀𝑁</m:t>
                      </m:r>
                      <m:r>
                        <a:rPr lang="hu-HU" sz="2600" i="1">
                          <a:latin typeface="Cambria Math"/>
                          <a:ea typeface="Cambria" pitchFamily="18" charset="0"/>
                        </a:rPr>
                        <m:t>||</m:t>
                      </m:r>
                      <m:r>
                        <a:rPr lang="hu-HU" sz="2600" i="1">
                          <a:latin typeface="Cambria Math"/>
                          <a:ea typeface="Cambria" pitchFamily="18" charset="0"/>
                        </a:rPr>
                        <m:t>𝐵𝐶</m:t>
                      </m:r>
                    </m:oMath>
                  </m:oMathPara>
                </a14:m>
                <a:endParaRPr lang="hu-HU" sz="2600" i="1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600" i="1" dirty="0" smtClean="0">
                    <a:latin typeface="Cambria" pitchFamily="18" charset="0"/>
                    <a:ea typeface="Cambria" pitchFamily="18" charset="0"/>
                  </a:rPr>
                  <a:t>Bizonyítás</a:t>
                </a:r>
              </a:p>
              <a:p>
                <a:pPr marL="36195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hu-HU" sz="2600" i="1" smtClean="0">
                            <a:latin typeface="Cambria Math"/>
                            <a:ea typeface="Cambria" pitchFamily="18" charset="0"/>
                          </a:rPr>
                        </m:ctrlPr>
                      </m:fPr>
                      <m:num>
                        <m:r>
                          <a:rPr lang="hu-HU" sz="2600" b="0" i="1" smtClean="0">
                            <a:latin typeface="Cambria Math"/>
                            <a:ea typeface="Cambria" pitchFamily="18" charset="0"/>
                          </a:rPr>
                          <m:t>𝐴𝑀</m:t>
                        </m:r>
                      </m:num>
                      <m:den>
                        <m:r>
                          <a:rPr lang="hu-HU" sz="2600" b="0" i="1" smtClean="0">
                            <a:latin typeface="Cambria Math"/>
                            <a:ea typeface="Cambria" pitchFamily="18" charset="0"/>
                          </a:rPr>
                          <m:t>𝑀𝐵</m:t>
                        </m:r>
                      </m:den>
                    </m:f>
                    <m:r>
                      <a:rPr lang="hu-HU" sz="260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hu-HU" sz="26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hu-HU" sz="26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hu-HU" sz="26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hu-HU" sz="2600" i="1"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den>
                        </m:f>
                      </m:e>
                      <m:sup>
                        <m:r>
                          <a:rPr lang="hu-HU" sz="2600" b="0" i="1" smtClean="0">
                            <a:latin typeface="Cambria Math"/>
                            <a:ea typeface="Cambria Math"/>
                          </a:rPr>
                          <m:t>\2</m:t>
                        </m:r>
                      </m:sup>
                    </m:sSup>
                    <m:r>
                      <a:rPr lang="hu-HU" sz="260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6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hu-HU" sz="26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hu-HU" sz="26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hu-HU" sz="2600" i="1" dirty="0" smtClean="0">
                    <a:latin typeface="Cambria" pitchFamily="18" charset="0"/>
                    <a:ea typeface="Cambria" pitchFamily="18" charset="0"/>
                  </a:rPr>
                  <a:t> </a:t>
                </a:r>
              </a:p>
              <a:p>
                <a:pPr marL="36195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hu-HU" sz="2600" i="1">
                            <a:latin typeface="Cambria Math"/>
                            <a:ea typeface="Cambria" pitchFamily="18" charset="0"/>
                          </a:rPr>
                        </m:ctrlPr>
                      </m:fPr>
                      <m:num>
                        <m:r>
                          <a:rPr lang="hu-HU" sz="2600" i="1">
                            <a:latin typeface="Cambria Math"/>
                            <a:ea typeface="Cambria" pitchFamily="18" charset="0"/>
                          </a:rPr>
                          <m:t>𝐴</m:t>
                        </m:r>
                        <m:r>
                          <a:rPr lang="hu-HU" sz="2600" b="0" i="1" smtClean="0">
                            <a:latin typeface="Cambria Math"/>
                            <a:ea typeface="Cambria" pitchFamily="18" charset="0"/>
                          </a:rPr>
                          <m:t>𝑁</m:t>
                        </m:r>
                      </m:num>
                      <m:den>
                        <m:r>
                          <a:rPr lang="hu-HU" sz="2600" b="0" i="1" smtClean="0">
                            <a:latin typeface="Cambria Math"/>
                            <a:ea typeface="Cambria" pitchFamily="18" charset="0"/>
                          </a:rPr>
                          <m:t>𝑁𝐶</m:t>
                        </m:r>
                      </m:den>
                    </m:f>
                    <m:r>
                      <a:rPr lang="hu-HU" sz="26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hu-HU" sz="26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hu-HU" sz="26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hu-HU" sz="2600" b="0" i="1" smtClean="0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hu-HU" sz="2600" b="0" i="1" smtClean="0">
                                <a:latin typeface="Cambria Math"/>
                                <a:ea typeface="Cambria Math"/>
                              </a:rPr>
                              <m:t>15</m:t>
                            </m:r>
                          </m:den>
                        </m:f>
                      </m:e>
                      <m:sup>
                        <m:r>
                          <a:rPr lang="hu-HU" sz="2600" i="1">
                            <a:latin typeface="Cambria Math"/>
                            <a:ea typeface="Cambria Math"/>
                          </a:rPr>
                          <m:t>\</m:t>
                        </m:r>
                        <m:r>
                          <a:rPr lang="hu-HU" sz="26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sup>
                    </m:sSup>
                    <m:r>
                      <a:rPr lang="hu-HU" sz="26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6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6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hu-HU" sz="2600" i="1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hu-HU" sz="2600" i="1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endParaRPr lang="hu-HU" sz="2600" i="1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26592"/>
                <a:ext cx="10515600" cy="5250371"/>
              </a:xfrm>
              <a:blipFill rotWithShape="0">
                <a:blip r:embed="rId2"/>
                <a:stretch>
                  <a:fillRect l="-928" t="-92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/>
              <a:t>13</a:t>
            </a:fld>
            <a:endParaRPr lang="hu-HU" dirty="0"/>
          </a:p>
        </p:txBody>
      </p:sp>
      <p:grpSp>
        <p:nvGrpSpPr>
          <p:cNvPr id="5" name="Group 4"/>
          <p:cNvGrpSpPr/>
          <p:nvPr/>
        </p:nvGrpSpPr>
        <p:grpSpPr>
          <a:xfrm>
            <a:off x="6877853" y="1852590"/>
            <a:ext cx="4475947" cy="3039677"/>
            <a:chOff x="6511582" y="1840992"/>
            <a:chExt cx="4475947" cy="3039677"/>
          </a:xfrm>
        </p:grpSpPr>
        <p:grpSp>
          <p:nvGrpSpPr>
            <p:cNvPr id="6" name="Group 5"/>
            <p:cNvGrpSpPr/>
            <p:nvPr/>
          </p:nvGrpSpPr>
          <p:grpSpPr>
            <a:xfrm>
              <a:off x="6511582" y="1840992"/>
              <a:ext cx="4475947" cy="3039677"/>
              <a:chOff x="6511582" y="1840992"/>
              <a:chExt cx="4475947" cy="3039677"/>
            </a:xfrm>
          </p:grpSpPr>
          <p:sp>
            <p:nvSpPr>
              <p:cNvPr id="12" name="Isosceles Triangle 11"/>
              <p:cNvSpPr/>
              <p:nvPr/>
            </p:nvSpPr>
            <p:spPr>
              <a:xfrm>
                <a:off x="6912864" y="2243328"/>
                <a:ext cx="3755136" cy="2426208"/>
              </a:xfrm>
              <a:prstGeom prst="triangle">
                <a:avLst>
                  <a:gd name="adj" fmla="val 32491"/>
                </a:avLst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u-HU" sz="2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7924800" y="1840992"/>
                    <a:ext cx="40517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𝐴</m:t>
                          </m:r>
                        </m:oMath>
                      </m:oMathPara>
                    </a14:m>
                    <a:endParaRPr lang="hu-HU" sz="2000" dirty="0">
                      <a:latin typeface="Cambria" pitchFamily="18" charset="0"/>
                      <a:ea typeface="Cambria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24800" y="1840992"/>
                    <a:ext cx="450572" cy="46166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6511582" y="4480559"/>
                    <a:ext cx="41594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𝐵</m:t>
                          </m:r>
                        </m:oMath>
                      </m:oMathPara>
                    </a14:m>
                    <a:endParaRPr lang="hu-HU" sz="2000" dirty="0">
                      <a:latin typeface="Cambria" pitchFamily="18" charset="0"/>
                      <a:ea typeface="Cambria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1582" y="4480559"/>
                    <a:ext cx="462242" cy="46166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0583188" y="4414319"/>
                    <a:ext cx="40434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𝐶</m:t>
                          </m:r>
                        </m:oMath>
                      </m:oMathPara>
                    </a14:m>
                    <a:endParaRPr lang="hu-HU" sz="2000" dirty="0">
                      <a:latin typeface="Cambria" pitchFamily="18" charset="0"/>
                      <a:ea typeface="Cambria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83188" y="4414319"/>
                    <a:ext cx="450572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6985484" y="3384095"/>
                    <a:ext cx="46506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𝑀</m:t>
                          </m:r>
                        </m:oMath>
                      </m:oMathPara>
                    </a14:m>
                    <a:endParaRPr lang="hu-HU" sz="2000" dirty="0">
                      <a:latin typeface="Cambria" pitchFamily="18" charset="0"/>
                      <a:ea typeface="Cambria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5484" y="3384095"/>
                    <a:ext cx="520784" cy="4616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9625584" y="3408479"/>
                    <a:ext cx="43460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𝑁</m:t>
                          </m:r>
                        </m:oMath>
                      </m:oMathPara>
                    </a14:m>
                    <a:endParaRPr lang="hu-HU" sz="2000" dirty="0">
                      <a:latin typeface="Cambria" pitchFamily="18" charset="0"/>
                      <a:ea typeface="Cambria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25584" y="3408479"/>
                    <a:ext cx="485518" cy="46166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1" name="Straight Connector 20"/>
            <p:cNvCxnSpPr/>
            <p:nvPr/>
          </p:nvCxnSpPr>
          <p:spPr>
            <a:xfrm flipV="1">
              <a:off x="7457500" y="3595877"/>
              <a:ext cx="2076644" cy="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433116" y="2633472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hu-HU" sz="20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3116" y="2633472"/>
                  <a:ext cx="385041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773727" y="3844944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hu-HU" sz="20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3727" y="3844944"/>
                  <a:ext cx="385041" cy="40011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8790432" y="2561135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hu-HU" sz="20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0432" y="2561135"/>
                  <a:ext cx="385041" cy="40011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0074568" y="3845760"/>
                  <a:ext cx="52770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15</m:t>
                        </m:r>
                      </m:oMath>
                    </m:oMathPara>
                  </a14:m>
                  <a:endParaRPr lang="hu-HU" sz="20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4568" y="3845760"/>
                  <a:ext cx="527709" cy="40011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Right Brace 30"/>
          <p:cNvSpPr/>
          <p:nvPr/>
        </p:nvSpPr>
        <p:spPr>
          <a:xfrm>
            <a:off x="3132582" y="4875576"/>
            <a:ext cx="316992" cy="109809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503229" y="5087599"/>
                <a:ext cx="3605154" cy="6190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 smtClean="0">
                    <a:latin typeface="Cambria Math"/>
                    <a:ea typeface="Cambria Math"/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𝐴𝑀</m:t>
                        </m:r>
                      </m:num>
                      <m:den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𝑀𝐵</m:t>
                        </m:r>
                      </m:den>
                    </m:f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𝐴𝑁</m:t>
                        </m:r>
                      </m:num>
                      <m:den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𝑁𝐶</m:t>
                        </m:r>
                      </m:den>
                    </m:f>
                  </m:oMath>
                </a14:m>
                <a:r>
                  <a:rPr lang="hu-HU" sz="2400" dirty="0" smtClean="0"/>
                  <a:t> 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hu-HU" sz="2400" i="1" smtClean="0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2"/>
                          </m:rPr>
                          <a:rPr lang="hu-HU" sz="2400" b="0" i="0" smtClean="0">
                            <a:latin typeface="Cambria Math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/>
                          </a:rPr>
                          <m:t>h</m:t>
                        </m:r>
                        <m:r>
                          <a:rPr lang="hu-HU" sz="2400" b="0" i="0" smtClean="0">
                            <a:latin typeface="Cambria Math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/>
                          </a:rPr>
                          <m:t>f</m:t>
                        </m:r>
                        <m:r>
                          <a:rPr lang="hu-HU" sz="2400" b="0" i="0" smtClean="0">
                            <a:latin typeface="Cambria Math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/>
                          </a:rPr>
                          <m:t>t</m:t>
                        </m:r>
                        <m:r>
                          <a:rPr lang="hu-HU" sz="2400" b="0" i="1" smtClean="0">
                            <a:latin typeface="Cambria Math"/>
                          </a:rPr>
                          <m:t>.</m:t>
                        </m:r>
                      </m:e>
                    </m:groupCh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𝑀𝑁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||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𝐵𝐶</m:t>
                    </m:r>
                  </m:oMath>
                </a14:m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endParaRPr lang="hu-HU" sz="2400" i="1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229" y="5087599"/>
                <a:ext cx="3605154" cy="619080"/>
              </a:xfrm>
              <a:prstGeom prst="rect">
                <a:avLst/>
              </a:prstGeom>
              <a:blipFill rotWithShape="0">
                <a:blip r:embed="rId12"/>
                <a:stretch>
                  <a:fillRect l="-2707" b="-1089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69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89432" y="609600"/>
                <a:ext cx="10515600" cy="5652707"/>
              </a:xfrm>
            </p:spPr>
            <p:txBody>
              <a:bodyPr>
                <a:normAutofit/>
              </a:bodyPr>
              <a:lstStyle/>
              <a:p>
                <a:pPr marL="0" lv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2.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háromszögben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𝐷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𝐴𝐵</m:t>
                        </m:r>
                      </m:e>
                    </m:d>
                    <m:r>
                      <a:rPr lang="hu-HU" sz="2400" i="1">
                        <a:latin typeface="Cambria Math"/>
                        <a:ea typeface="Cambria Math"/>
                      </a:rPr>
                      <m:t>, 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𝐴𝐶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pontok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úgy, hogy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𝐴𝐷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𝐷𝐵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u-HU" sz="240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és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𝐸𝐶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hu-HU" sz="240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. Mutassuk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ki, hogy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𝐷𝐸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||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𝐵𝐶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.</a:t>
                </a:r>
              </a:p>
              <a:p>
                <a:pPr marL="0" lv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Feltevés</a:t>
                </a:r>
                <a:endParaRPr lang="hu-HU" sz="2400" i="1" dirty="0">
                  <a:latin typeface="Cambria" pitchFamily="18" charset="0"/>
                  <a:ea typeface="Cambria" pitchFamily="18" charset="0"/>
                </a:endParaRPr>
              </a:p>
              <a:p>
                <a:pPr marL="361950" lv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>
                              <a:latin typeface="Cambria Math"/>
                              <a:ea typeface="Cambria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/>
                              <a:ea typeface="Cambria" pitchFamily="18" charset="0"/>
                            </a:rPr>
                            <m:t>𝐴𝐵𝐶</m:t>
                          </m:r>
                        </m:e>
                        <m:sub>
                          <m:r>
                            <a:rPr lang="hu-HU" sz="2400" i="1"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</m:sSub>
                    </m:oMath>
                  </m:oMathPara>
                </a14:m>
                <a:endParaRPr lang="hu-HU" sz="2400" i="1" dirty="0">
                  <a:latin typeface="Cambria" panose="02040503050406030204" pitchFamily="18" charset="0"/>
                  <a:ea typeface="Cambria Math"/>
                </a:endParaRPr>
              </a:p>
              <a:p>
                <a:pPr marL="361950" lv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/>
                          <a:ea typeface="Cambria" pitchFamily="18" charset="0"/>
                        </a:rPr>
                        <m:t>𝐷</m:t>
                      </m:r>
                      <m:r>
                        <a:rPr lang="hu-HU" sz="2400" i="1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u-HU" sz="2400" i="1">
                              <a:latin typeface="Cambria Math"/>
                              <a:ea typeface="Cambria Math"/>
                            </a:rPr>
                            <m:t>𝐴𝐵</m:t>
                          </m:r>
                        </m:e>
                      </m:d>
                      <m:r>
                        <a:rPr lang="hu-HU" sz="2400" i="1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hu-HU" sz="2400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hu-HU" sz="2400" i="1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u-HU" sz="2400" i="1">
                              <a:latin typeface="Cambria Math"/>
                              <a:ea typeface="Cambria Math"/>
                            </a:rPr>
                            <m:t>𝐴𝐶</m:t>
                          </m:r>
                        </m:e>
                      </m:d>
                    </m:oMath>
                  </m:oMathPara>
                </a14:m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361950" lv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𝐴𝐷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𝐷𝐵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u-HU" sz="240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 smtClean="0"/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𝐸𝐶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hu-HU" sz="240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Következtetés </a:t>
                </a:r>
                <a:endParaRPr lang="hu-HU" sz="2400" b="0" i="1" dirty="0" smtClean="0">
                  <a:latin typeface="Cambria Math"/>
                  <a:ea typeface="Cambria" pitchFamily="18" charset="0"/>
                </a:endParaRPr>
              </a:p>
              <a:p>
                <a:pPr marL="36195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/>
                          <a:ea typeface="Cambria" pitchFamily="18" charset="0"/>
                        </a:rPr>
                        <m:t>𝐷𝐸</m:t>
                      </m:r>
                      <m:r>
                        <a:rPr lang="hu-HU" sz="2400" i="1">
                          <a:latin typeface="Cambria Math"/>
                          <a:ea typeface="Cambria" pitchFamily="18" charset="0"/>
                        </a:rPr>
                        <m:t>||</m:t>
                      </m:r>
                      <m:r>
                        <a:rPr lang="hu-HU" sz="2400" i="1">
                          <a:latin typeface="Cambria Math"/>
                          <a:ea typeface="Cambria" pitchFamily="18" charset="0"/>
                        </a:rPr>
                        <m:t>𝐵𝐶</m:t>
                      </m:r>
                    </m:oMath>
                  </m:oMathPara>
                </a14:m>
                <a:endParaRPr lang="hu-HU" sz="2400" i="1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Bizonyítás</a:t>
                </a:r>
                <a:endParaRPr lang="hu-HU" sz="2400" i="1" dirty="0">
                  <a:latin typeface="Cambria" pitchFamily="18" charset="0"/>
                  <a:ea typeface="Cambria" pitchFamily="18" charset="0"/>
                </a:endParaRPr>
              </a:p>
              <a:p>
                <a:pPr marL="361950" lv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𝐸𝐶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hu-HU" sz="240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hu-HU" sz="2400" i="1" smtClean="0">
                        <a:latin typeface="Cambria Math"/>
                        <a:ea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hu-HU" sz="24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hu-HU" sz="2400" i="1" smtClean="0"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hu-HU" sz="2400" i="1">
                                <a:latin typeface="Cambria Math"/>
                                <a:ea typeface="Cambria Math"/>
                              </a:rPr>
                              <m:t>𝐸𝐶</m:t>
                            </m:r>
                            <m:r>
                              <a:rPr lang="hu-HU" sz="2400" i="1">
                                <a:latin typeface="Cambria Math"/>
                                <a:ea typeface="Cambria Math"/>
                              </a:rPr>
                              <m:t>=5</m:t>
                            </m:r>
                            <m:r>
                              <a:rPr lang="hu-HU" sz="2400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m:rPr>
                                <m:nor/>
                              </m:rPr>
                              <a:rPr lang="hu-HU" sz="2400">
                                <a:latin typeface="Cambria" pitchFamily="18" charset="0"/>
                                <a:ea typeface="Cambria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</a:rPr>
                              <m:t>𝐴𝐶</m:t>
                            </m:r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</a:rPr>
                              <m:t>=7</m:t>
                            </m:r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</m:eqArr>
                      </m:e>
                    </m:d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9432" y="609600"/>
                <a:ext cx="10515600" cy="5652707"/>
              </a:xfrm>
              <a:blipFill rotWithShape="0">
                <a:blip r:embed="rId2"/>
                <a:stretch>
                  <a:fillRect l="-928" r="-5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/>
              <a:t>14</a:t>
            </a:fld>
            <a:endParaRPr lang="hu-HU" dirty="0"/>
          </a:p>
        </p:txBody>
      </p:sp>
      <p:grpSp>
        <p:nvGrpSpPr>
          <p:cNvPr id="5" name="Group 4"/>
          <p:cNvGrpSpPr/>
          <p:nvPr/>
        </p:nvGrpSpPr>
        <p:grpSpPr>
          <a:xfrm>
            <a:off x="6742703" y="1774752"/>
            <a:ext cx="4475947" cy="3039677"/>
            <a:chOff x="6511582" y="1840992"/>
            <a:chExt cx="4475947" cy="3039677"/>
          </a:xfrm>
        </p:grpSpPr>
        <p:sp>
          <p:nvSpPr>
            <p:cNvPr id="6" name="Isosceles Triangle 5"/>
            <p:cNvSpPr/>
            <p:nvPr/>
          </p:nvSpPr>
          <p:spPr>
            <a:xfrm>
              <a:off x="6912864" y="2243328"/>
              <a:ext cx="3755136" cy="2426208"/>
            </a:xfrm>
            <a:prstGeom prst="triangle">
              <a:avLst>
                <a:gd name="adj" fmla="val 32491"/>
              </a:avLst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sz="2000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406405" y="3687318"/>
              <a:ext cx="223113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924800" y="1840992"/>
                  <a:ext cx="40517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4800" y="1840992"/>
                  <a:ext cx="450572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511582" y="4480559"/>
                  <a:ext cx="41594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1582" y="4480559"/>
                  <a:ext cx="462242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583188" y="4414319"/>
                  <a:ext cx="4043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𝐶</m:t>
                        </m:r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3188" y="4414319"/>
                  <a:ext cx="450572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083020" y="3310943"/>
                  <a:ext cx="42620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𝐷</m:t>
                        </m:r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3020" y="3310943"/>
                  <a:ext cx="474232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552432" y="3323135"/>
                  <a:ext cx="41107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𝐸</m:t>
                        </m:r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2432" y="3323135"/>
                  <a:ext cx="456407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04178" y="4885509"/>
                <a:ext cx="251927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hu-HU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𝐴𝐸</m:t>
                    </m:r>
                    <m:r>
                      <a:rPr lang="hu-HU" sz="24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i="1" smtClean="0">
                        <a:latin typeface="Cambria Math"/>
                        <a:ea typeface="Cambria Math"/>
                      </a:rPr>
                      <m:t>𝐴𝐶</m:t>
                    </m:r>
                    <m:r>
                      <a:rPr lang="hu-HU" sz="240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hu-HU" sz="2400" i="1" smtClean="0">
                        <a:latin typeface="Cambria Math"/>
                        <a:ea typeface="Cambria Math"/>
                      </a:rPr>
                      <m:t>𝐸𝐶</m:t>
                    </m:r>
                  </m:oMath>
                </a14:m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lvl="0"/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𝐴𝐸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=7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−5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endParaRPr lang="hu-HU" sz="2400" b="0" dirty="0" smtClean="0">
                  <a:latin typeface="Cambria" pitchFamily="18" charset="0"/>
                  <a:ea typeface="Cambria" pitchFamily="18" charset="0"/>
                </a:endParaRPr>
              </a:p>
              <a:p>
                <a:pPr lvl="0"/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𝐴𝐸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=2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178" y="4885509"/>
                <a:ext cx="2519279" cy="1200329"/>
              </a:xfrm>
              <a:prstGeom prst="rect">
                <a:avLst/>
              </a:prstGeom>
              <a:blipFill rotWithShape="0">
                <a:blip r:embed="rId8"/>
                <a:stretch>
                  <a:fillRect l="-1695" t="-406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40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70560"/>
                <a:ext cx="10515600" cy="550640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36195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Akkor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𝐴𝐸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𝐸𝐶</m:t>
                        </m:r>
                      </m:den>
                    </m:f>
                    <m:r>
                      <a:rPr lang="hu-HU" sz="240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den>
                    </m:f>
                    <m:r>
                      <a:rPr lang="hu-HU" sz="240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                 és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𝐴𝐷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𝐷𝐵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u-HU" sz="240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hu-HU" sz="2400" dirty="0" smtClean="0">
                  <a:latin typeface="Cambria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400" b="1" dirty="0" smtClean="0">
                    <a:latin typeface="Cambria" pitchFamily="18" charset="0"/>
                    <a:ea typeface="Cambria" pitchFamily="18" charset="0"/>
                  </a:rPr>
                  <a:t>Megjegyzés </a:t>
                </a:r>
              </a:p>
              <a:p>
                <a:pPr marL="36195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Az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𝐴𝐸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𝐸𝐶</m:t>
                        </m:r>
                      </m:den>
                    </m:f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 arányt kiszámíthatjuk származtatva is.</a:t>
                </a: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70560"/>
                <a:ext cx="10515600" cy="5506403"/>
              </a:xfrm>
              <a:blipFill rotWithShape="0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/>
              <a:t>15</a:t>
            </a:fld>
            <a:endParaRPr lang="hu-HU" dirty="0"/>
          </a:p>
        </p:txBody>
      </p:sp>
      <p:sp>
        <p:nvSpPr>
          <p:cNvPr id="6" name="Right Brace 5"/>
          <p:cNvSpPr/>
          <p:nvPr/>
        </p:nvSpPr>
        <p:spPr>
          <a:xfrm>
            <a:off x="3887189" y="1733169"/>
            <a:ext cx="292608" cy="108508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  </a:t>
            </a:r>
            <a:endParaRPr lang="hu-HU" dirty="0"/>
          </a:p>
        </p:txBody>
      </p:sp>
      <p:grpSp>
        <p:nvGrpSpPr>
          <p:cNvPr id="7" name="Group 6"/>
          <p:cNvGrpSpPr/>
          <p:nvPr/>
        </p:nvGrpSpPr>
        <p:grpSpPr>
          <a:xfrm>
            <a:off x="6649155" y="1217784"/>
            <a:ext cx="4475947" cy="3039677"/>
            <a:chOff x="6511582" y="1840992"/>
            <a:chExt cx="4475947" cy="3039677"/>
          </a:xfrm>
        </p:grpSpPr>
        <p:sp>
          <p:nvSpPr>
            <p:cNvPr id="8" name="Isosceles Triangle 7"/>
            <p:cNvSpPr/>
            <p:nvPr/>
          </p:nvSpPr>
          <p:spPr>
            <a:xfrm>
              <a:off x="6912864" y="2243328"/>
              <a:ext cx="3755136" cy="2426208"/>
            </a:xfrm>
            <a:prstGeom prst="triangle">
              <a:avLst>
                <a:gd name="adj" fmla="val 32491"/>
              </a:avLst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sz="2000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7396880" y="3687318"/>
              <a:ext cx="223113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924800" y="1840992"/>
                  <a:ext cx="40517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4800" y="1840992"/>
                  <a:ext cx="450572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511582" y="4480559"/>
                  <a:ext cx="41594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1582" y="4480559"/>
                  <a:ext cx="462242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0583188" y="4414319"/>
                  <a:ext cx="4043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𝐶</m:t>
                        </m:r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3188" y="4414319"/>
                  <a:ext cx="450572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083020" y="3310943"/>
                  <a:ext cx="42620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𝐷</m:t>
                        </m:r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3020" y="3310943"/>
                  <a:ext cx="474232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9552432" y="3323135"/>
                  <a:ext cx="41107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𝐸</m:t>
                        </m:r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2432" y="3323135"/>
                  <a:ext cx="456407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94201" y="1856866"/>
                <a:ext cx="1966372" cy="976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hu-HU" sz="240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sty m:val="p"/>
                              <m:brk m:alnAt="2"/>
                            </m:rPr>
                            <a:rPr lang="hu-HU" sz="2400" b="0" i="0" smtClean="0">
                              <a:latin typeface="Cambria Math"/>
                            </a:rPr>
                            <m:t>T</m:t>
                          </m:r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/>
                            </a:rPr>
                            <m:t>h</m:t>
                          </m:r>
                          <m:r>
                            <a:rPr lang="hu-HU" sz="2400" b="0" i="0" smtClean="0">
                              <a:latin typeface="Cambria Math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/>
                            </a:rPr>
                            <m:t>f</m:t>
                          </m:r>
                          <m:r>
                            <a:rPr lang="hu-HU" sz="2400" b="0" i="0" smtClean="0">
                              <a:latin typeface="Cambria Math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/>
                            </a:rPr>
                            <m:t>t</m:t>
                          </m:r>
                          <m:r>
                            <a:rPr lang="hu-HU" sz="2400" b="0" i="1" smtClean="0">
                              <a:latin typeface="Cambria Math"/>
                            </a:rPr>
                            <m:t>.</m:t>
                          </m:r>
                        </m:e>
                      </m:groupChr>
                      <m:r>
                        <a:rPr lang="hu-HU" sz="2400" i="1">
                          <a:latin typeface="Cambria Math"/>
                          <a:ea typeface="Cambria" pitchFamily="18" charset="0"/>
                        </a:rPr>
                        <m:t>𝐷𝐸</m:t>
                      </m:r>
                      <m:r>
                        <a:rPr lang="hu-HU" sz="2400" i="1">
                          <a:latin typeface="Cambria Math"/>
                          <a:ea typeface="Cambria" pitchFamily="18" charset="0"/>
                        </a:rPr>
                        <m:t>||</m:t>
                      </m:r>
                      <m:r>
                        <a:rPr lang="hu-HU" sz="2400" i="1">
                          <a:latin typeface="Cambria Math"/>
                          <a:ea typeface="Cambria" pitchFamily="18" charset="0"/>
                        </a:rPr>
                        <m:t>𝐵𝐶</m:t>
                      </m:r>
                    </m:oMath>
                  </m:oMathPara>
                </a14:m>
                <a:endParaRPr lang="hu-HU" sz="2400" i="1" dirty="0">
                  <a:latin typeface="Cambria" pitchFamily="18" charset="0"/>
                  <a:ea typeface="Cambria" pitchFamily="18" charset="0"/>
                </a:endParaRPr>
              </a:p>
              <a:p>
                <a:endParaRPr lang="hu-HU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201" y="1856866"/>
                <a:ext cx="1966372" cy="97635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056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0832"/>
            <a:ext cx="10515600" cy="950976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3. Hasonló háromszögek</a:t>
            </a:r>
            <a:endParaRPr lang="hu-HU" sz="32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38656"/>
                <a:ext cx="10515600" cy="4738307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400" b="1" dirty="0" smtClean="0">
                    <a:latin typeface="Cambria" pitchFamily="18" charset="0"/>
                    <a:ea typeface="Cambria" pitchFamily="18" charset="0"/>
                  </a:rPr>
                  <a:t>Értelmezés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Két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háromszög hasonló, ha megfelelő oldalaik arányosak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és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megfelelő szögeik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kongruensek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hu-HU" sz="24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hu-HU" sz="24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hu-HU" sz="24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hu-HU" sz="2400" dirty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𝐷𝐸𝐹</m:t>
                        </m:r>
                      </m:e>
                      <m:sub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  <m:r>
                      <a:rPr lang="hu-HU" sz="2400" i="1">
                        <a:latin typeface="Cambria Math"/>
                        <a:ea typeface="Cambria Math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hu-HU" sz="2400" i="1"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acc>
                              <m:accPr>
                                <m:chr m:val="̂"/>
                                <m:ctrlPr>
                                  <a:rPr lang="hu-HU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hu-HU" sz="2400"/>
                              <m:t> </m:t>
                            </m:r>
                            <m:r>
                              <a:rPr lang="hu-HU" sz="2400">
                                <a:latin typeface="Cambria Math" panose="02040503050406030204" pitchFamily="18" charset="0"/>
                              </a:rPr>
                              <m:t>≡</m:t>
                            </m:r>
                            <m:r>
                              <m:rPr>
                                <m:nor/>
                              </m:rPr>
                              <a:rPr lang="hu-HU" sz="2400"/>
                              <m:t> </m:t>
                            </m:r>
                            <m:acc>
                              <m:accPr>
                                <m:chr m:val="̂"/>
                                <m:ctrlPr>
                                  <a:rPr lang="hu-HU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hu-HU" sz="2400"/>
                              <m:t>, </m:t>
                            </m:r>
                            <m:acc>
                              <m:accPr>
                                <m:chr m:val="̂"/>
                                <m:ctrlPr>
                                  <a:rPr lang="hu-HU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hu-HU" sz="2400"/>
                              <m:t> </m:t>
                            </m:r>
                            <m:r>
                              <a:rPr lang="hu-HU" sz="2400">
                                <a:latin typeface="Cambria Math" panose="02040503050406030204" pitchFamily="18" charset="0"/>
                              </a:rPr>
                              <m:t>≡</m:t>
                            </m:r>
                            <m:r>
                              <m:rPr>
                                <m:nor/>
                              </m:rPr>
                              <a:rPr lang="hu-HU" sz="2400"/>
                              <m:t> </m:t>
                            </m:r>
                            <m:acc>
                              <m:accPr>
                                <m:chr m:val="̂"/>
                                <m:ctrlPr>
                                  <a:rPr lang="hu-HU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hu-HU" sz="2400"/>
                              <m:t> , </m:t>
                            </m:r>
                            <m:acc>
                              <m:accPr>
                                <m:chr m:val="̂"/>
                                <m:ctrlPr>
                                  <a:rPr lang="hu-HU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hu-HU" sz="2400"/>
                              <m:t> </m:t>
                            </m:r>
                            <m:r>
                              <a:rPr lang="hu-HU" sz="2400">
                                <a:latin typeface="Cambria Math" panose="02040503050406030204" pitchFamily="18" charset="0"/>
                              </a:rPr>
                              <m:t>≡</m:t>
                            </m:r>
                            <m:r>
                              <m:rPr>
                                <m:nor/>
                              </m:rPr>
                              <a:rPr lang="hu-HU" sz="2400"/>
                              <m:t> </m:t>
                            </m:r>
                            <m:acc>
                              <m:accPr>
                                <m:chr m:val="̂"/>
                                <m:ctrlPr>
                                  <a:rPr lang="hu-HU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acc>
                          </m:e>
                          <m:e>
                            <m:f>
                              <m:fPr>
                                <m:ctrlPr>
                                  <a:rPr lang="hu-HU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𝐷𝐸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𝐴𝐵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hu-HU" sz="2400"/>
                              <m:t> </m:t>
                            </m:r>
                            <m:r>
                              <a:rPr lang="hu-HU" sz="2400" i="1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hu-HU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𝐸𝐹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𝐵𝐶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hu-HU" sz="2400"/>
                              <m:t> </m:t>
                            </m:r>
                            <m:r>
                              <a:rPr lang="hu-HU" sz="2400" i="1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hu-HU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𝐷𝐹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𝐴𝐶</m:t>
                                </m:r>
                              </m:den>
                            </m:f>
                            <m:r>
                              <a:rPr lang="hu-HU" sz="2400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m:rPr>
                                <m:nor/>
                              </m:rPr>
                              <a:rPr lang="hu-HU" sz="2400"/>
                              <m:t>  </m:t>
                            </m:r>
                          </m:e>
                        </m:eqArr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  </m:t>
                        </m:r>
                      </m:e>
                    </m:d>
                  </m:oMath>
                </a14:m>
                <a:r>
                  <a:rPr lang="hu-HU" sz="2400" dirty="0" smtClean="0"/>
                  <a:t> 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                                       ahol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𝑘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a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hasonlósági arány</a:t>
                </a: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38656"/>
                <a:ext cx="10515600" cy="4738307"/>
              </a:xfrm>
              <a:blipFill>
                <a:blip r:embed="rId2"/>
                <a:stretch>
                  <a:fillRect l="-928" t="-386" r="-870" b="-2188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/>
              <a:t>16</a:t>
            </a:fld>
            <a:endParaRPr lang="hu-HU" dirty="0"/>
          </a:p>
        </p:txBody>
      </p:sp>
      <p:grpSp>
        <p:nvGrpSpPr>
          <p:cNvPr id="5" name="Group 4"/>
          <p:cNvGrpSpPr/>
          <p:nvPr/>
        </p:nvGrpSpPr>
        <p:grpSpPr>
          <a:xfrm>
            <a:off x="2386600" y="2542255"/>
            <a:ext cx="7418800" cy="1955871"/>
            <a:chOff x="1667414" y="1718606"/>
            <a:chExt cx="7418800" cy="1955871"/>
          </a:xfrm>
        </p:grpSpPr>
        <p:sp>
          <p:nvSpPr>
            <p:cNvPr id="6" name="Isosceles Triangle 5"/>
            <p:cNvSpPr/>
            <p:nvPr/>
          </p:nvSpPr>
          <p:spPr>
            <a:xfrm>
              <a:off x="6385719" y="2316658"/>
              <a:ext cx="2281905" cy="990600"/>
            </a:xfrm>
            <a:prstGeom prst="triangl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sz="2000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667414" y="1718606"/>
              <a:ext cx="3659570" cy="1955871"/>
              <a:chOff x="1667414" y="1718606"/>
              <a:chExt cx="3659570" cy="1955871"/>
            </a:xfrm>
          </p:grpSpPr>
          <p:sp>
            <p:nvSpPr>
              <p:cNvPr id="11" name="Isosceles Triangle 10"/>
              <p:cNvSpPr/>
              <p:nvPr/>
            </p:nvSpPr>
            <p:spPr>
              <a:xfrm>
                <a:off x="2118519" y="2118716"/>
                <a:ext cx="2792781" cy="1386484"/>
              </a:xfrm>
              <a:prstGeom prst="triangl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u-HU" sz="2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3312321" y="1718606"/>
                    <a:ext cx="40517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  <a:ea typeface="Cambria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hu-HU" sz="2000" dirty="0">
                      <a:latin typeface="Cambria" pitchFamily="18" charset="0"/>
                      <a:ea typeface="Cambria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2321" y="1718606"/>
                    <a:ext cx="405176" cy="40011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u-H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4922643" y="3272135"/>
                    <a:ext cx="40434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  <a:ea typeface="Cambria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hu-HU" sz="2000" dirty="0">
                      <a:latin typeface="Cambria" pitchFamily="18" charset="0"/>
                      <a:ea typeface="Cambria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22643" y="3272135"/>
                    <a:ext cx="450573" cy="46166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667414" y="3274367"/>
                    <a:ext cx="41594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  <a:ea typeface="Cambria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hu-HU" sz="2000" dirty="0">
                      <a:latin typeface="Cambria" pitchFamily="18" charset="0"/>
                      <a:ea typeface="Cambria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67414" y="3274367"/>
                    <a:ext cx="462242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8678346" y="3043535"/>
                  <a:ext cx="40786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  <a:ea typeface="Cambria" pitchFamily="18" charset="0"/>
                          </a:rPr>
                          <m:t>𝐹</m:t>
                        </m:r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8346" y="3043535"/>
                  <a:ext cx="450573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935146" y="3041302"/>
                  <a:ext cx="41107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  <a:ea typeface="Cambria" pitchFamily="18" charset="0"/>
                          </a:rPr>
                          <m:t>𝐸</m:t>
                        </m:r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5146" y="3041302"/>
                  <a:ext cx="456407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313568" y="1916548"/>
                  <a:ext cx="42620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  <a:ea typeface="Cambria" pitchFamily="18" charset="0"/>
                          </a:rPr>
                          <m:t>𝐷</m:t>
                        </m:r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3568" y="1916548"/>
                  <a:ext cx="426206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6460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533401"/>
                <a:ext cx="10972800" cy="559276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1" dirty="0" smtClean="0">
                    <a:latin typeface="Cambria" pitchFamily="18" charset="0"/>
                    <a:ea typeface="Cambria" pitchFamily="18" charset="0"/>
                  </a:rPr>
                  <a:t>Megjegyzések.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Ha két háromszög hasonló és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a hasonlósági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arány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𝑘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, akkor:</a:t>
                </a:r>
              </a:p>
              <a:p>
                <a:pPr marL="628650"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kerületük aránya egyenlő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𝑘</m:t>
                    </m:r>
                  </m:oMath>
                </a14:m>
                <a:r>
                  <a:rPr lang="hu-HU" sz="2400" dirty="0" err="1" smtClean="0">
                    <a:latin typeface="Cambria" pitchFamily="18" charset="0"/>
                    <a:ea typeface="Cambria" pitchFamily="18" charset="0"/>
                  </a:rPr>
                  <a:t>-val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;</a:t>
                </a:r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628650"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területük aránya egyenlő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latin typeface="Cambria Math"/>
                            <a:ea typeface="Cambria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𝑘</m:t>
                        </m:r>
                      </m:e>
                      <m:sup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-nel.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endParaRPr lang="hu-HU" sz="2400" i="1" dirty="0" smtClean="0">
                  <a:latin typeface="Cambria Math"/>
                  <a:ea typeface="Cambria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endParaRPr lang="hu-HU" sz="2400" i="1" dirty="0" smtClean="0">
                  <a:latin typeface="Cambria Math"/>
                  <a:ea typeface="Cambria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endParaRPr lang="hu-HU" sz="2400" i="1" dirty="0" smtClean="0">
                  <a:latin typeface="Cambria Math"/>
                  <a:ea typeface="Cambria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endParaRPr lang="hu-HU" sz="2400" i="1" dirty="0" smtClean="0">
                  <a:latin typeface="Cambria Math"/>
                  <a:ea typeface="Cambria" pitchFamily="18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𝐷𝐸𝐹</m:t>
                        </m:r>
                      </m:e>
                      <m:sub>
                        <m:r>
                          <a:rPr lang="hu-HU" sz="2400" i="1" smtClean="0"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és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𝐷𝐸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𝐴𝐵</m:t>
                        </m:r>
                      </m:den>
                    </m:f>
                    <m:r>
                      <a:rPr lang="hu-HU" sz="24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hu-HU" sz="240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hu-HU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sSub>
                              <m:sSubPr>
                                <m:ctrlPr>
                                  <a:rPr lang="hu-HU" sz="240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sz="24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𝐷𝐸𝐹</m:t>
                                </m:r>
                              </m:e>
                              <m:sub>
                                <m:r>
                                  <a:rPr lang="hu-HU" sz="240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hu-HU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sSub>
                              <m:sSubPr>
                                <m:ctrlPr>
                                  <a:rPr lang="hu-HU" sz="240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" pitchFamily="18" charset="0"/>
                                  </a:rPr>
                                  <m:t>𝐴𝐵𝐶</m:t>
                                </m:r>
                              </m:e>
                              <m:sub>
                                <m:r>
                                  <a:rPr lang="hu-HU" sz="240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hu-HU" sz="24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endParaRPr lang="hu-HU" sz="2400" b="0" dirty="0" smtClean="0">
                  <a:solidFill>
                    <a:srgbClr val="C00000"/>
                  </a:solidFill>
                  <a:latin typeface="Cambria" pitchFamily="18" charset="0"/>
                  <a:ea typeface="Cambria Math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                                               </a:t>
                </a:r>
                <a:r>
                  <a:rPr lang="hu-HU" sz="2400" dirty="0" smtClean="0">
                    <a:latin typeface="Cambria Math"/>
                    <a:ea typeface="Cambria Math"/>
                  </a:rPr>
                  <a:t>⇒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hu-HU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hu-HU" sz="240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𝐷𝐸𝐹</m:t>
                                </m:r>
                              </m:e>
                              <m:sub>
                                <m:r>
                                  <a:rPr lang="hu-HU" sz="240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hu-HU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hu-HU" sz="240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" pitchFamily="18" charset="0"/>
                                  </a:rPr>
                                  <m:t>𝐴𝐵𝐶</m:t>
                                </m:r>
                              </m:e>
                              <m:sub>
                                <m:r>
                                  <a:rPr lang="hu-HU" sz="240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hu-HU" sz="2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hu-HU" sz="2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p>
                        <m:r>
                          <a:rPr lang="hu-HU" sz="2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533401"/>
                <a:ext cx="10972800" cy="5592764"/>
              </a:xfrm>
              <a:blipFill>
                <a:blip r:embed="rId2"/>
                <a:stretch>
                  <a:fillRect l="-833" t="-763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2386600" y="2180305"/>
            <a:ext cx="7418800" cy="1955871"/>
            <a:chOff x="1667414" y="1718606"/>
            <a:chExt cx="7418800" cy="1955871"/>
          </a:xfrm>
        </p:grpSpPr>
        <p:sp>
          <p:nvSpPr>
            <p:cNvPr id="15" name="Isosceles Triangle 14"/>
            <p:cNvSpPr/>
            <p:nvPr/>
          </p:nvSpPr>
          <p:spPr>
            <a:xfrm>
              <a:off x="6385719" y="2316658"/>
              <a:ext cx="2281905" cy="990600"/>
            </a:xfrm>
            <a:prstGeom prst="triangl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sz="2000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667414" y="1718606"/>
              <a:ext cx="3659570" cy="1955871"/>
              <a:chOff x="1667414" y="1718606"/>
              <a:chExt cx="3659570" cy="1955871"/>
            </a:xfrm>
          </p:grpSpPr>
          <p:sp>
            <p:nvSpPr>
              <p:cNvPr id="20" name="Isosceles Triangle 19"/>
              <p:cNvSpPr/>
              <p:nvPr/>
            </p:nvSpPr>
            <p:spPr>
              <a:xfrm>
                <a:off x="2118519" y="2118716"/>
                <a:ext cx="2792781" cy="1386484"/>
              </a:xfrm>
              <a:prstGeom prst="triangl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u-HU" sz="2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3312321" y="1718606"/>
                    <a:ext cx="40517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  <a:ea typeface="Cambria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hu-HU" sz="2000" dirty="0">
                      <a:latin typeface="Cambria" pitchFamily="18" charset="0"/>
                      <a:ea typeface="Cambria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2321" y="1718606"/>
                    <a:ext cx="405176" cy="40011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u-H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4922643" y="3272135"/>
                    <a:ext cx="40434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  <a:ea typeface="Cambria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hu-HU" sz="2000" dirty="0">
                      <a:latin typeface="Cambria" pitchFamily="18" charset="0"/>
                      <a:ea typeface="Cambria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22643" y="3272135"/>
                    <a:ext cx="450573" cy="46166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667414" y="3274367"/>
                    <a:ext cx="41594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  <a:ea typeface="Cambria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hu-HU" sz="2000" dirty="0">
                      <a:latin typeface="Cambria" pitchFamily="18" charset="0"/>
                      <a:ea typeface="Cambria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67414" y="3274367"/>
                    <a:ext cx="462242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8678346" y="3043535"/>
                  <a:ext cx="40786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  <a:ea typeface="Cambria" pitchFamily="18" charset="0"/>
                          </a:rPr>
                          <m:t>𝐹</m:t>
                        </m:r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8346" y="3043535"/>
                  <a:ext cx="450573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935146" y="3041302"/>
                  <a:ext cx="41107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  <a:ea typeface="Cambria" pitchFamily="18" charset="0"/>
                          </a:rPr>
                          <m:t>𝐸</m:t>
                        </m:r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5146" y="3041302"/>
                  <a:ext cx="456407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313568" y="1916548"/>
                  <a:ext cx="42620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  <a:ea typeface="Cambria" pitchFamily="18" charset="0"/>
                          </a:rPr>
                          <m:t>𝐷</m:t>
                        </m:r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3568" y="1916548"/>
                  <a:ext cx="426206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2860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2382" y="621792"/>
                <a:ext cx="10694458" cy="5504373"/>
              </a:xfrm>
            </p:spPr>
            <p:txBody>
              <a:bodyPr>
                <a:normAutofit/>
              </a:bodyPr>
              <a:lstStyle/>
              <a:p>
                <a:pPr marL="0" lv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b="1" dirty="0" smtClean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A hasonlóság alaptétele</a:t>
                </a:r>
                <a:r>
                  <a:rPr lang="hu-HU" b="1" dirty="0" smtClean="0">
                    <a:latin typeface="Cambria" pitchFamily="18" charset="0"/>
                    <a:ea typeface="Cambria" pitchFamily="18" charset="0"/>
                  </a:rPr>
                  <a:t> </a:t>
                </a:r>
              </a:p>
              <a:p>
                <a:pPr marL="0" lv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Egy háromszög egyik oldalával párhuzamosan húzott egyenes a háromszög másik két oldalával (vagy azok meghosszabbításával) az eredeti háromszöggel hasonló háromszöget alkot.</a:t>
                </a:r>
              </a:p>
              <a:p>
                <a:pPr marL="0" lv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lv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400" dirty="0" smtClean="0"/>
                  <a:t>          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</a:rPr>
                      <m:t>𝐷𝐸</m:t>
                    </m:r>
                    <m:r>
                      <a:rPr lang="hu-HU" sz="2400" i="1" smtClean="0">
                        <a:latin typeface="Cambria Math"/>
                      </a:rPr>
                      <m:t> ‖ </m:t>
                    </m:r>
                    <m:r>
                      <a:rPr lang="hu-HU" sz="2400" i="1">
                        <a:latin typeface="Cambria Math"/>
                      </a:rPr>
                      <m:t>𝐵𝐶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/>
                      </a:rPr>
                      <m:t> </m:t>
                    </m:r>
                    <m:groupChr>
                      <m:groupChrPr>
                        <m:chr m:val="⇒"/>
                        <m:vertJc m:val="bot"/>
                        <m:ctrlPr>
                          <a:rPr lang="hu-HU" sz="2400" i="1" smtClean="0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2"/>
                          </m:rPr>
                          <a:rPr lang="hu-HU" sz="2400" b="0" i="0" smtClean="0">
                            <a:latin typeface="Cambria Math"/>
                          </a:rPr>
                          <m:t>H</m:t>
                        </m:r>
                        <m:r>
                          <a:rPr lang="hu-HU" sz="2400" b="0" i="0" smtClean="0">
                            <a:latin typeface="Cambria Math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/>
                          </a:rPr>
                          <m:t>a</m:t>
                        </m:r>
                        <m:r>
                          <a:rPr lang="hu-HU" sz="2400" b="0" i="1" smtClean="0">
                            <a:latin typeface="Cambria Math"/>
                          </a:rPr>
                          <m:t>.</m:t>
                        </m:r>
                      </m:e>
                    </m:groupCh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 i="1" smtClean="0">
                        <a:latin typeface="Cambria Math"/>
                      </a:rPr>
                      <m:t>𝐴𝐷𝐸</m:t>
                    </m:r>
                    <m:r>
                      <a:rPr lang="hu-HU" sz="2400" i="1" baseline="-25000">
                        <a:latin typeface="Cambria Math"/>
                      </a:rPr>
                      <m:t>∆</m:t>
                    </m:r>
                    <m:r>
                      <a:rPr lang="hu-HU" sz="2400" i="1">
                        <a:latin typeface="Cambria Math"/>
                      </a:rPr>
                      <m:t> </m:t>
                    </m:r>
                    <m:r>
                      <a:rPr lang="hu-HU" sz="2400" i="1">
                        <a:latin typeface="Cambria Math"/>
                        <a:ea typeface="Cambria Math" pitchFamily="18"/>
                      </a:rPr>
                      <m:t>∼</m:t>
                    </m:r>
                    <m:r>
                      <a:rPr lang="hu-HU" sz="2400" i="1">
                        <a:latin typeface="Cambria Math"/>
                      </a:rPr>
                      <m:t>𝐴𝐵𝐶</m:t>
                    </m:r>
                    <m:r>
                      <a:rPr lang="hu-HU" sz="2400" i="1" baseline="-25000" smtClean="0">
                        <a:latin typeface="Cambria Math"/>
                      </a:rPr>
                      <m:t>∆</m:t>
                    </m:r>
                  </m:oMath>
                </a14:m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hu-HU" sz="2400" dirty="0"/>
              </a:p>
              <a:p>
                <a:pPr marL="0" lv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2382" y="621792"/>
                <a:ext cx="10694458" cy="5504373"/>
              </a:xfrm>
              <a:blipFill rotWithShape="0">
                <a:blip r:embed="rId2"/>
                <a:stretch>
                  <a:fillRect l="-1140" t="-443" r="-85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6191251" y="2400240"/>
            <a:ext cx="4827546" cy="2550588"/>
            <a:chOff x="6200776" y="1809690"/>
            <a:chExt cx="4827546" cy="2550588"/>
          </a:xfrm>
        </p:grpSpPr>
        <p:sp>
          <p:nvSpPr>
            <p:cNvPr id="5" name="Isosceles Triangle 4"/>
            <p:cNvSpPr/>
            <p:nvPr/>
          </p:nvSpPr>
          <p:spPr>
            <a:xfrm>
              <a:off x="6604000" y="2209800"/>
              <a:ext cx="4064000" cy="1981200"/>
            </a:xfrm>
            <a:prstGeom prst="triangl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sz="2000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407275" y="3390900"/>
              <a:ext cx="24384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8423086" y="1809690"/>
                  <a:ext cx="40677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hu-HU" sz="20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3086" y="1809690"/>
                  <a:ext cx="406778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200776" y="3960168"/>
                  <a:ext cx="41755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hu-HU" sz="20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0776" y="3960168"/>
                  <a:ext cx="417550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622378" y="3960168"/>
                  <a:ext cx="40594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𝐶</m:t>
                        </m:r>
                      </m:oMath>
                    </m:oMathPara>
                  </a14:m>
                  <a:endParaRPr lang="hu-HU" sz="2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22378" y="3960168"/>
                  <a:ext cx="405944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022631" y="3119736"/>
                  <a:ext cx="42780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𝐷</m:t>
                        </m:r>
                      </m:oMath>
                    </m:oMathPara>
                  </a14:m>
                  <a:endParaRPr lang="hu-HU" sz="2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2631" y="3119736"/>
                  <a:ext cx="427809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858488" y="3119736"/>
                  <a:ext cx="41267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𝐸</m:t>
                        </m:r>
                      </m:oMath>
                    </m:oMathPara>
                  </a14:m>
                  <a:endParaRPr lang="hu-HU" sz="20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58488" y="3119736"/>
                  <a:ext cx="412677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8234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4256"/>
            <a:ext cx="10515600" cy="707136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Megjegyzés</a:t>
            </a:r>
            <a:endParaRPr lang="hu-HU" sz="24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/>
              <a:t>19</a:t>
            </a:fld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4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70432"/>
                <a:ext cx="10515600" cy="5006531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hu-HU" dirty="0" smtClean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hu-HU" dirty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hu-HU" dirty="0" smtClean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hu-HU" dirty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hu-HU" dirty="0" smtClean="0"/>
              </a:p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dirty="0"/>
              </a:p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sz="2400" i="1" dirty="0">
                  <a:latin typeface="Cambria Math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400" dirty="0" smtClean="0"/>
                  <a:t>        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</a:rPr>
                      <m:t>𝐷𝐸</m:t>
                    </m:r>
                    <m:r>
                      <a:rPr lang="hu-HU" sz="2400" i="1">
                        <a:latin typeface="Cambria Math"/>
                      </a:rPr>
                      <m:t> ‖ </m:t>
                    </m:r>
                    <m:r>
                      <a:rPr lang="hu-HU" sz="2400" i="1">
                        <a:latin typeface="Cambria Math"/>
                      </a:rPr>
                      <m:t>𝐵𝐶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/>
                      </a:rPr>
                      <m:t> </m:t>
                    </m:r>
                    <m:groupChr>
                      <m:groupChrPr>
                        <m:chr m:val="⇒"/>
                        <m:vertJc m:val="bot"/>
                        <m:ctrlPr>
                          <a:rPr lang="hu-HU" sz="2400" i="1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2"/>
                          </m:rPr>
                          <a:rPr lang="hu-HU" sz="2400">
                            <a:latin typeface="Cambria Math"/>
                          </a:rPr>
                          <m:t>H</m:t>
                        </m:r>
                        <m:r>
                          <a:rPr lang="hu-HU" sz="2400">
                            <a:latin typeface="Cambria Math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hu-HU" sz="2400">
                            <a:latin typeface="Cambria Math"/>
                          </a:rPr>
                          <m:t>a</m:t>
                        </m:r>
                        <m:r>
                          <a:rPr lang="hu-HU" sz="2400" i="1">
                            <a:latin typeface="Cambria Math"/>
                          </a:rPr>
                          <m:t>.</m:t>
                        </m:r>
                      </m:e>
                    </m:groupCh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hu-HU" sz="2400" i="1" baseline="-25000">
                        <a:latin typeface="Cambria Math"/>
                      </a:rPr>
                      <m:t>∆</m:t>
                    </m:r>
                    <m:r>
                      <a:rPr lang="hu-HU" sz="2400" i="1">
                        <a:latin typeface="Cambria Math"/>
                      </a:rPr>
                      <m:t> </m:t>
                    </m:r>
                    <m:r>
                      <a:rPr lang="hu-HU" sz="2400" i="1">
                        <a:latin typeface="Cambria Math"/>
                        <a:ea typeface="Cambria Math" pitchFamily="18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itchFamily="18"/>
                      </a:rPr>
                      <m:t>𝐴𝐷𝐸</m:t>
                    </m:r>
                    <m:r>
                      <a:rPr lang="hu-HU" sz="2400" i="1" baseline="-25000">
                        <a:latin typeface="Cambria Math"/>
                      </a:rPr>
                      <m:t>∆</m:t>
                    </m:r>
                  </m:oMath>
                </a14:m>
                <a:r>
                  <a:rPr lang="en-US" sz="2000" dirty="0" smtClean="0"/>
                  <a:t>                       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</a:rPr>
                      <m:t>𝐷𝐸</m:t>
                    </m:r>
                    <m:r>
                      <a:rPr lang="hu-HU" sz="2400" i="1">
                        <a:latin typeface="Cambria Math"/>
                      </a:rPr>
                      <m:t> ‖ </m:t>
                    </m:r>
                    <m:r>
                      <a:rPr lang="hu-HU" sz="2400" i="1">
                        <a:latin typeface="Cambria Math"/>
                      </a:rPr>
                      <m:t>𝐵𝐶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/>
                      </a:rPr>
                      <m:t> </m:t>
                    </m:r>
                    <m:groupChr>
                      <m:groupChrPr>
                        <m:chr m:val="⇒"/>
                        <m:vertJc m:val="bot"/>
                        <m:ctrlPr>
                          <a:rPr lang="hu-HU" sz="2400" i="1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2"/>
                          </m:rPr>
                          <a:rPr lang="hu-HU" sz="2400" i="0">
                            <a:latin typeface="Cambria Math"/>
                          </a:rPr>
                          <m:t>H</m:t>
                        </m:r>
                        <m:r>
                          <a:rPr lang="hu-HU" sz="2400" i="0">
                            <a:latin typeface="Cambria Math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hu-HU" sz="2400" i="0">
                            <a:latin typeface="Cambria Math"/>
                          </a:rPr>
                          <m:t>a</m:t>
                        </m:r>
                        <m:r>
                          <a:rPr lang="hu-HU" sz="2400" i="1">
                            <a:latin typeface="Cambria Math"/>
                          </a:rPr>
                          <m:t>.</m:t>
                        </m:r>
                      </m:e>
                    </m:groupCh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</a:rPr>
                      <m:t>𝐴𝐷</m:t>
                    </m:r>
                    <m:r>
                      <a:rPr lang="hu-HU" sz="2400" i="1">
                        <a:latin typeface="Cambria Math"/>
                      </a:rPr>
                      <m:t>𝐸</m:t>
                    </m:r>
                    <m:r>
                      <a:rPr lang="hu-HU" sz="2400" i="1" baseline="-25000">
                        <a:latin typeface="Cambria Math"/>
                      </a:rPr>
                      <m:t>∆</m:t>
                    </m:r>
                    <m:r>
                      <a:rPr lang="hu-HU" sz="2400" i="1">
                        <a:latin typeface="Cambria Math"/>
                      </a:rPr>
                      <m:t> </m:t>
                    </m:r>
                    <m:r>
                      <a:rPr lang="hu-HU" sz="2400" i="1">
                        <a:latin typeface="Cambria Math"/>
                        <a:ea typeface="Cambria Math" pitchFamily="18"/>
                      </a:rPr>
                      <m:t>∼</m:t>
                    </m:r>
                    <m:r>
                      <a:rPr lang="hu-HU" sz="2400" i="1">
                        <a:latin typeface="Cambria Math"/>
                      </a:rPr>
                      <m:t>𝐴𝐵𝐶</m:t>
                    </m:r>
                    <m:r>
                      <a:rPr lang="hu-HU" sz="2400" i="1" baseline="-25000">
                        <a:latin typeface="Cambria Math"/>
                      </a:rPr>
                      <m:t>∆</m:t>
                    </m:r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25" name="Content Placeholder 2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70432"/>
                <a:ext cx="10515600" cy="500653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1697442" y="1408914"/>
            <a:ext cx="3313049" cy="3098114"/>
            <a:chOff x="1697442" y="1408914"/>
            <a:chExt cx="3313049" cy="3098114"/>
          </a:xfrm>
        </p:grpSpPr>
        <p:grpSp>
          <p:nvGrpSpPr>
            <p:cNvPr id="24" name="Group 23"/>
            <p:cNvGrpSpPr/>
            <p:nvPr/>
          </p:nvGrpSpPr>
          <p:grpSpPr>
            <a:xfrm>
              <a:off x="1697442" y="1804416"/>
              <a:ext cx="3313049" cy="2702612"/>
              <a:chOff x="1697442" y="1804416"/>
              <a:chExt cx="3313049" cy="2702612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2097024" y="1804416"/>
                <a:ext cx="2609088" cy="2487168"/>
                <a:chOff x="2097024" y="1804416"/>
                <a:chExt cx="2609088" cy="2487168"/>
              </a:xfrm>
            </p:grpSpPr>
            <p:sp>
              <p:nvSpPr>
                <p:cNvPr id="5" name="Isosceles Triangle 4"/>
                <p:cNvSpPr/>
                <p:nvPr/>
              </p:nvSpPr>
              <p:spPr>
                <a:xfrm>
                  <a:off x="2231136" y="1804416"/>
                  <a:ext cx="1938528" cy="1889760"/>
                </a:xfrm>
                <a:prstGeom prst="triangle">
                  <a:avLst>
                    <a:gd name="adj" fmla="val 18966"/>
                  </a:avLst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 dirty="0"/>
                </a:p>
              </p:txBody>
            </p:sp>
            <p:cxnSp>
              <p:nvCxnSpPr>
                <p:cNvPr id="7" name="Straight Connector 6"/>
                <p:cNvCxnSpPr>
                  <a:stCxn id="5" idx="2"/>
                </p:cNvCxnSpPr>
                <p:nvPr/>
              </p:nvCxnSpPr>
              <p:spPr>
                <a:xfrm flipH="1">
                  <a:off x="2097024" y="3694176"/>
                  <a:ext cx="134112" cy="597408"/>
                </a:xfrm>
                <a:prstGeom prst="line">
                  <a:avLst/>
                </a:prstGeom>
                <a:ln w="19050"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4157472" y="3681984"/>
                  <a:ext cx="548640" cy="609600"/>
                </a:xfrm>
                <a:prstGeom prst="line">
                  <a:avLst/>
                </a:prstGeom>
                <a:ln w="19050"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097024" y="4291584"/>
                  <a:ext cx="2609088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Content Placeholder 18"/>
                  <p:cNvSpPr txBox="1">
                    <a:spLocks/>
                  </p:cNvSpPr>
                  <p:nvPr/>
                </p:nvSpPr>
                <p:spPr>
                  <a:xfrm>
                    <a:off x="1874785" y="3469132"/>
                    <a:ext cx="415947" cy="369332"/>
                  </a:xfrm>
                  <a:prstGeom prst="rect">
                    <a:avLst/>
                  </a:prstGeom>
                  <a:noFill/>
                </p:spPr>
                <p:txBody>
                  <a:bodyPr vert="horz" wrap="none" lIns="91440" tIns="45720" rIns="91440" bIns="45720" rtlCol="0">
                    <a:sp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  <a:ea typeface="Cambria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hu-HU" sz="2000" dirty="0">
                      <a:latin typeface="Cambria" pitchFamily="18" charset="0"/>
                      <a:ea typeface="Cambria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0" name="Content Placeholder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74785" y="3469132"/>
                    <a:ext cx="462242" cy="4247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Content Placeholder 18"/>
                  <p:cNvSpPr txBox="1">
                    <a:spLocks/>
                  </p:cNvSpPr>
                  <p:nvPr/>
                </p:nvSpPr>
                <p:spPr>
                  <a:xfrm>
                    <a:off x="4133619" y="3446736"/>
                    <a:ext cx="404341" cy="369332"/>
                  </a:xfrm>
                  <a:prstGeom prst="rect">
                    <a:avLst/>
                  </a:prstGeom>
                  <a:noFill/>
                </p:spPr>
                <p:txBody>
                  <a:bodyPr vert="horz" wrap="none" lIns="91440" tIns="45720" rIns="91440" bIns="45720" rtlCol="0">
                    <a:sp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  <a:ea typeface="Cambria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hu-HU" sz="2000" dirty="0">
                      <a:latin typeface="Cambria" pitchFamily="18" charset="0"/>
                      <a:ea typeface="Cambria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1" name="Content Placeholder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3619" y="3446736"/>
                    <a:ext cx="450573" cy="4247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1697442" y="4106918"/>
                    <a:ext cx="42620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  <a:ea typeface="Cambria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hu-HU" sz="2000" dirty="0">
                      <a:latin typeface="Cambria" pitchFamily="18" charset="0"/>
                      <a:ea typeface="Cambria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97442" y="4106918"/>
                    <a:ext cx="474232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/>
                  <p:cNvSpPr/>
                  <p:nvPr/>
                </p:nvSpPr>
                <p:spPr>
                  <a:xfrm>
                    <a:off x="4599416" y="4082534"/>
                    <a:ext cx="411075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  <a:ea typeface="Cambria" pitchFamily="18" charset="0"/>
                            </a:rPr>
                            <m:t>𝐸</m:t>
                          </m:r>
                        </m:oMath>
                      </m:oMathPara>
                    </a14:m>
                    <a:endParaRPr lang="hu-HU" sz="2000" dirty="0">
                      <a:latin typeface="Cambria" pitchFamily="18" charset="0"/>
                      <a:ea typeface="Cambria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99416" y="4082534"/>
                    <a:ext cx="456407" cy="4616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395929" y="1408914"/>
                  <a:ext cx="40517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i="1" smtClean="0">
                            <a:latin typeface="Cambria Math"/>
                            <a:ea typeface="Cambria" pitchFamily="18" charset="0"/>
                          </a:rPr>
                          <m:t>𝐴</m:t>
                        </m:r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5929" y="1408914"/>
                  <a:ext cx="450573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6767614" y="1487112"/>
            <a:ext cx="3000183" cy="3026579"/>
            <a:chOff x="6767614" y="1487112"/>
            <a:chExt cx="3000183" cy="3026579"/>
          </a:xfrm>
        </p:grpSpPr>
        <p:sp>
          <p:nvSpPr>
            <p:cNvPr id="29" name="Isosceles Triangle 28"/>
            <p:cNvSpPr/>
            <p:nvPr/>
          </p:nvSpPr>
          <p:spPr>
            <a:xfrm>
              <a:off x="7168896" y="2596896"/>
              <a:ext cx="2255520" cy="1740854"/>
            </a:xfrm>
            <a:prstGeom prst="triangle">
              <a:avLst>
                <a:gd name="adj" fmla="val 38623"/>
              </a:avLst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sz="2000" dirty="0"/>
            </a:p>
          </p:txBody>
        </p:sp>
        <p:cxnSp>
          <p:nvCxnSpPr>
            <p:cNvPr id="31" name="Straight Connector 30"/>
            <p:cNvCxnSpPr>
              <a:stCxn id="29" idx="0"/>
            </p:cNvCxnSpPr>
            <p:nvPr/>
          </p:nvCxnSpPr>
          <p:spPr>
            <a:xfrm flipH="1" flipV="1">
              <a:off x="7461504" y="1816608"/>
              <a:ext cx="578541" cy="7802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5" name="Straight Connector 1024"/>
            <p:cNvCxnSpPr/>
            <p:nvPr/>
          </p:nvCxnSpPr>
          <p:spPr>
            <a:xfrm flipV="1">
              <a:off x="8040045" y="1804416"/>
              <a:ext cx="384627" cy="804673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1" name="Straight Connector 1030"/>
            <p:cNvCxnSpPr/>
            <p:nvPr/>
          </p:nvCxnSpPr>
          <p:spPr>
            <a:xfrm>
              <a:off x="7461504" y="1816608"/>
              <a:ext cx="96316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7613574" y="2378256"/>
                  <a:ext cx="40517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i="1" smtClean="0">
                            <a:latin typeface="Cambria Math"/>
                            <a:ea typeface="Cambria" pitchFamily="18" charset="0"/>
                          </a:rPr>
                          <m:t>𝐴</m:t>
                        </m:r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3574" y="2378256"/>
                  <a:ext cx="450573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ontent Placeholder 18"/>
                <p:cNvSpPr txBox="1">
                  <a:spLocks/>
                </p:cNvSpPr>
                <p:nvPr/>
              </p:nvSpPr>
              <p:spPr>
                <a:xfrm>
                  <a:off x="6767614" y="4144359"/>
                  <a:ext cx="415947" cy="369332"/>
                </a:xfrm>
                <a:prstGeom prst="rect">
                  <a:avLst/>
                </a:prstGeom>
                <a:noFill/>
              </p:spPr>
              <p:txBody>
                <a:bodyPr vert="horz" wrap="none" lIns="91440" tIns="45720" rIns="91440" bIns="45720" rtlCol="0">
                  <a:sp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  <a:ea typeface="Cambria" pitchFamily="18" charset="0"/>
                          </a:rPr>
                          <m:t>𝐵</m:t>
                        </m:r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43" name="Content Placeholder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7614" y="4144359"/>
                  <a:ext cx="462242" cy="4247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ontent Placeholder 18"/>
                <p:cNvSpPr txBox="1">
                  <a:spLocks/>
                </p:cNvSpPr>
                <p:nvPr/>
              </p:nvSpPr>
              <p:spPr>
                <a:xfrm>
                  <a:off x="9363456" y="4101000"/>
                  <a:ext cx="404341" cy="369332"/>
                </a:xfrm>
                <a:prstGeom prst="rect">
                  <a:avLst/>
                </a:prstGeom>
                <a:noFill/>
              </p:spPr>
              <p:txBody>
                <a:bodyPr vert="horz" wrap="none" lIns="91440" tIns="45720" rIns="91440" bIns="45720" rtlCol="0">
                  <a:sp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  <a:ea typeface="Cambria" pitchFamily="18" charset="0"/>
                          </a:rPr>
                          <m:t>𝐶</m:t>
                        </m:r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44" name="Content Placeholder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3456" y="4101000"/>
                  <a:ext cx="450573" cy="4247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8346052" y="1488007"/>
                  <a:ext cx="42620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  <a:ea typeface="Cambria" pitchFamily="18" charset="0"/>
                          </a:rPr>
                          <m:t>𝐷</m:t>
                        </m:r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6052" y="1488007"/>
                  <a:ext cx="474232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7090441" y="1487112"/>
                  <a:ext cx="41107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  <a:ea typeface="Cambria" pitchFamily="18" charset="0"/>
                          </a:rPr>
                          <m:t>𝐸</m:t>
                        </m:r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0441" y="1487112"/>
                  <a:ext cx="456407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9475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Tartalom</a:t>
            </a:r>
            <a:endParaRPr lang="hu-HU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hu-HU" sz="3200" b="1" dirty="0" smtClean="0">
                <a:latin typeface="Cambria" pitchFamily="18" charset="0"/>
                <a:ea typeface="Cambria" pitchFamily="18" charset="0"/>
              </a:rPr>
              <a:t>1. Thalész tétele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hu-HU" sz="3200" b="1" dirty="0" smtClean="0">
                <a:latin typeface="Cambria" pitchFamily="18" charset="0"/>
                <a:ea typeface="Cambria" pitchFamily="18" charset="0"/>
              </a:rPr>
              <a:t>2. Thalész fordított tétele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hu-HU" sz="3200" b="1" dirty="0" smtClean="0">
                <a:latin typeface="Cambria" pitchFamily="18" charset="0"/>
                <a:ea typeface="Cambria" pitchFamily="18" charset="0"/>
              </a:rPr>
              <a:t>3. Hasonló háromszögek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hu-HU" sz="3200" b="1" dirty="0" smtClean="0">
                <a:latin typeface="Cambria" pitchFamily="18" charset="0"/>
                <a:ea typeface="Cambria" pitchFamily="18" charset="0"/>
              </a:rPr>
              <a:t>A hasonlóság alaptétele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hu-HU" sz="3200" b="1" dirty="0" smtClean="0">
                <a:latin typeface="Cambria" pitchFamily="18" charset="0"/>
                <a:ea typeface="Cambria" pitchFamily="18" charset="0"/>
              </a:rPr>
              <a:t>A háromszögek hasonlósági esetei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hu-HU" sz="3200" b="1" dirty="0" smtClean="0">
                <a:latin typeface="Cambria" pitchFamily="18" charset="0"/>
                <a:ea typeface="Cambria" pitchFamily="18" charset="0"/>
              </a:rPr>
              <a:t>4. Megoldott feladatok</a:t>
            </a:r>
            <a:br>
              <a:rPr lang="hu-HU" sz="3200" b="1" dirty="0" smtClean="0">
                <a:latin typeface="Cambria" pitchFamily="18" charset="0"/>
                <a:ea typeface="Cambria" pitchFamily="18" charset="0"/>
              </a:rPr>
            </a:br>
            <a:r>
              <a:rPr lang="hu-HU" sz="3200" b="1" dirty="0" smtClean="0">
                <a:latin typeface="Cambria" pitchFamily="18" charset="0"/>
                <a:ea typeface="Cambria" pitchFamily="18" charset="0"/>
              </a:rPr>
              <a:t>5. Házi feladat</a:t>
            </a:r>
            <a:endParaRPr lang="hu-HU" sz="32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9579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7680"/>
            <a:ext cx="10515600" cy="694944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latin typeface="Cambria" pitchFamily="18" charset="0"/>
                <a:ea typeface="Cambria" pitchFamily="18" charset="0"/>
              </a:rPr>
              <a:t>Megoldott feladat</a:t>
            </a:r>
            <a:endParaRPr lang="hu-HU" sz="2400" b="1" dirty="0"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60704"/>
                <a:ext cx="10515600" cy="5116259"/>
              </a:xfrm>
            </p:spPr>
            <p:txBody>
              <a:bodyPr>
                <a:normAutofit/>
              </a:bodyPr>
              <a:lstStyle/>
              <a:p>
                <a:pPr marL="0" lv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-</a:t>
                </a:r>
                <a:r>
                  <a:rPr lang="hu-HU" sz="2400" dirty="0" err="1">
                    <a:latin typeface="Cambria" pitchFamily="18" charset="0"/>
                    <a:ea typeface="Cambria" pitchFamily="18" charset="0"/>
                  </a:rPr>
                  <a:t>ben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</a:rPr>
                      <m:t>𝐷𝐸</m:t>
                    </m:r>
                    <m:r>
                      <a:rPr lang="hu-HU" sz="2400" i="1">
                        <a:latin typeface="Cambria Math"/>
                      </a:rPr>
                      <m:t> ‖ </m:t>
                    </m:r>
                    <m:r>
                      <a:rPr lang="hu-HU" sz="2400" i="1">
                        <a:latin typeface="Cambria Math"/>
                      </a:rPr>
                      <m:t>𝐵𝐶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𝐷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𝐴𝐵</m:t>
                        </m:r>
                      </m:e>
                    </m:d>
                    <m:r>
                      <a:rPr lang="hu-HU" sz="2400" i="1">
                        <a:latin typeface="Cambria Math"/>
                        <a:ea typeface="Cambria Math"/>
                      </a:rPr>
                      <m:t>, 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𝐴𝐶</m:t>
                        </m:r>
                      </m:e>
                    </m:d>
                    <m:r>
                      <a:rPr lang="hu-HU" sz="2400" b="0" i="1" smtClean="0">
                        <a:latin typeface="Cambria Math"/>
                        <a:ea typeface="Cambria Math"/>
                      </a:rPr>
                      <m:t>. 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Ha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𝐴𝐷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=8</m:t>
                    </m:r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i="0">
                        <a:latin typeface="Cambria Math"/>
                        <a:ea typeface="Cambria" pitchFamily="18" charset="0"/>
                      </a:rPr>
                      <m:t>cm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𝐴𝐵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=12 </m:t>
                    </m:r>
                    <m:r>
                      <m:rPr>
                        <m:sty m:val="p"/>
                      </m:rPr>
                      <a:rPr lang="hu-HU" sz="2400" i="0" smtClean="0">
                        <a:latin typeface="Cambria Math"/>
                        <a:ea typeface="Cambria" pitchFamily="18" charset="0"/>
                      </a:rPr>
                      <m:t>cm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, </a:t>
                </a:r>
                <a:r>
                  <a:rPr lang="hu-HU" sz="2400" i="1" dirty="0" smtClean="0">
                    <a:latin typeface="Cambria Math"/>
                    <a:ea typeface="Cambria" pitchFamily="18" charset="0"/>
                  </a:rPr>
                  <a:t/>
                </a:r>
                <a:br>
                  <a:rPr lang="hu-HU" sz="2400" i="1" dirty="0" smtClean="0">
                    <a:latin typeface="Cambria Math"/>
                    <a:ea typeface="Cambria" pitchFamily="18" charset="0"/>
                  </a:rPr>
                </a:b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𝐴𝐶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=15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cm,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𝐵𝐶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=18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cm, számítsátok ki az 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ADE</a:t>
                </a:r>
                <a:r>
                  <a:rPr lang="hu-HU" sz="2400" baseline="-25000" dirty="0" smtClean="0">
                    <a:latin typeface="Cambria" pitchFamily="18" charset="0"/>
                    <a:ea typeface="Cambria" pitchFamily="18" charset="0"/>
                  </a:rPr>
                  <a:t>∆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kerületét.</a:t>
                </a:r>
              </a:p>
              <a:p>
                <a:pPr marL="0" lv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Feltevés</a:t>
                </a:r>
                <a:endParaRPr lang="hu-HU" sz="2400" i="1" dirty="0">
                  <a:latin typeface="Cambria" pitchFamily="18" charset="0"/>
                  <a:ea typeface="Cambria" pitchFamily="18" charset="0"/>
                </a:endParaRPr>
              </a:p>
              <a:p>
                <a:pPr marL="361950" lv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</a:p>
              <a:p>
                <a:pPr marL="36195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</a:rPr>
                      <m:t>𝐷𝐸</m:t>
                    </m:r>
                    <m:r>
                      <a:rPr lang="hu-HU" sz="2400" i="1">
                        <a:latin typeface="Cambria Math"/>
                      </a:rPr>
                      <m:t> ‖ </m:t>
                    </m:r>
                    <m:r>
                      <a:rPr lang="hu-HU" sz="2400" i="1">
                        <a:latin typeface="Cambria Math"/>
                      </a:rPr>
                      <m:t>𝐵𝐶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𝐷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𝐴𝐵</m:t>
                        </m:r>
                      </m:e>
                    </m:d>
                    <m:r>
                      <a:rPr lang="hu-HU" sz="2400" i="1">
                        <a:latin typeface="Cambria Math"/>
                        <a:ea typeface="Cambria Math"/>
                      </a:rPr>
                      <m:t>, 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𝐴𝐶</m:t>
                        </m:r>
                      </m:e>
                    </m:d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36195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>
                          <a:latin typeface="Cambria Math"/>
                          <a:ea typeface="Cambria" pitchFamily="18" charset="0"/>
                        </a:rPr>
                        <m:t>𝐴𝐷</m:t>
                      </m:r>
                      <m:r>
                        <a:rPr lang="hu-HU" sz="2400" i="1">
                          <a:latin typeface="Cambria Math"/>
                          <a:ea typeface="Cambria" pitchFamily="18" charset="0"/>
                        </a:rPr>
                        <m:t>=8 </m:t>
                      </m:r>
                      <m:r>
                        <m:rPr>
                          <m:sty m:val="p"/>
                        </m:rPr>
                        <a:rPr lang="hu-HU" sz="2400">
                          <a:latin typeface="Cambria Math"/>
                          <a:ea typeface="Cambria" pitchFamily="18" charset="0"/>
                        </a:rPr>
                        <m:t>cm</m:t>
                      </m:r>
                    </m:oMath>
                  </m:oMathPara>
                </a14:m>
                <a:endParaRPr lang="hu-HU" sz="2400" dirty="0" smtClean="0">
                  <a:latin typeface="Cambria Math"/>
                  <a:ea typeface="Cambria" pitchFamily="18" charset="0"/>
                </a:endParaRPr>
              </a:p>
              <a:p>
                <a:pPr marL="36195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𝐴𝐵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=12 </m:t>
                    </m:r>
                    <m:r>
                      <m:rPr>
                        <m:sty m:val="p"/>
                      </m:rPr>
                      <a:rPr lang="hu-HU" sz="2400">
                        <a:latin typeface="Cambria Math"/>
                        <a:ea typeface="Cambria" pitchFamily="18" charset="0"/>
                      </a:rPr>
                      <m:t>cm</m:t>
                    </m:r>
                  </m:oMath>
                </a14:m>
                <a:r>
                  <a:rPr lang="hu-HU" sz="2400" dirty="0" smtClean="0">
                    <a:latin typeface="Cambria Math"/>
                    <a:ea typeface="Cambria" pitchFamily="18" charset="0"/>
                  </a:rPr>
                  <a:t> </a:t>
                </a:r>
              </a:p>
              <a:p>
                <a:pPr marL="36195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</a:rPr>
                      <m:t>𝐴𝐶</m:t>
                    </m:r>
                    <m:r>
                      <a:rPr lang="hu-HU" sz="2400" i="1">
                        <a:latin typeface="Cambria Math"/>
                      </a:rPr>
                      <m:t>=15 </m:t>
                    </m:r>
                    <m:r>
                      <m:rPr>
                        <m:sty m:val="p"/>
                      </m:rPr>
                      <a:rPr lang="hu-HU" sz="2400">
                        <a:latin typeface="Cambria Math"/>
                      </a:rPr>
                      <m:t>cm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</a:p>
              <a:p>
                <a:pPr marL="36195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𝐵𝐶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=18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cm    </a:t>
                </a: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Következtetés </a:t>
                </a:r>
              </a:p>
              <a:p>
                <a:pPr marL="36195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hu-HU" sz="2400" i="1">
                              <a:latin typeface="Cambria" pitchFamily="18" charset="0"/>
                              <a:ea typeface="Cambria" pitchFamily="18" charset="0"/>
                            </a:rPr>
                            <m:t>ADE</m:t>
                          </m:r>
                          <m:r>
                            <m:rPr>
                              <m:nor/>
                            </m:rPr>
                            <a:rPr lang="hu-HU" sz="2400" baseline="-25000">
                              <a:latin typeface="Cambria" pitchFamily="18" charset="0"/>
                              <a:ea typeface="Cambria" pitchFamily="18" charset="0"/>
                            </a:rPr>
                            <m:t>∆</m:t>
                          </m:r>
                        </m:sub>
                      </m:sSub>
                      <m:r>
                        <a:rPr lang="hu-HU" sz="2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hu-HU" sz="2400" i="1">
                          <a:latin typeface="Cambria Math"/>
                          <a:ea typeface="Cambria Math"/>
                        </a:rPr>
                        <m:t>?</m:t>
                      </m:r>
                    </m:oMath>
                  </m:oMathPara>
                </a14:m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lvl="0" indent="0">
                  <a:lnSpc>
                    <a:spcPct val="100000"/>
                  </a:lnSpc>
                  <a:buNone/>
                </a:pP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lvl="0" indent="0">
                  <a:lnSpc>
                    <a:spcPct val="100000"/>
                  </a:lnSpc>
                  <a:buNone/>
                </a:pPr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60704"/>
                <a:ext cx="10515600" cy="5116259"/>
              </a:xfrm>
              <a:blipFill rotWithShape="0">
                <a:blip r:embed="rId2"/>
                <a:stretch>
                  <a:fillRect l="-928" t="-35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>
                <a:latin typeface="Cambria" pitchFamily="18" charset="0"/>
                <a:ea typeface="Cambria" pitchFamily="18" charset="0"/>
              </a:rPr>
              <a:t>20</a:t>
            </a:fld>
            <a:endParaRPr lang="hu-HU" dirty="0"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5983798" y="1975963"/>
            <a:ext cx="4796649" cy="4825052"/>
            <a:chOff x="5906777" y="1212342"/>
            <a:chExt cx="4796649" cy="4825052"/>
          </a:xfrm>
        </p:grpSpPr>
        <p:grpSp>
          <p:nvGrpSpPr>
            <p:cNvPr id="61" name="Group 60"/>
            <p:cNvGrpSpPr/>
            <p:nvPr/>
          </p:nvGrpSpPr>
          <p:grpSpPr>
            <a:xfrm>
              <a:off x="5985311" y="1555888"/>
              <a:ext cx="2486678" cy="2802360"/>
              <a:chOff x="5985311" y="1555888"/>
              <a:chExt cx="2486678" cy="2802360"/>
            </a:xfrm>
          </p:grpSpPr>
          <p:sp>
            <p:nvSpPr>
              <p:cNvPr id="75" name="Arc 74"/>
              <p:cNvSpPr/>
              <p:nvPr/>
            </p:nvSpPr>
            <p:spPr>
              <a:xfrm rot="1380000">
                <a:off x="6297191" y="1555888"/>
                <a:ext cx="2174798" cy="2802360"/>
              </a:xfrm>
              <a:prstGeom prst="arc">
                <a:avLst>
                  <a:gd name="adj1" fmla="val 6522803"/>
                  <a:gd name="adj2" fmla="val 15647043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5985311" y="2145030"/>
                <a:ext cx="470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dirty="0" smtClean="0">
                    <a:latin typeface="Cambria" pitchFamily="18" charset="0"/>
                    <a:ea typeface="Cambria" pitchFamily="18" charset="0"/>
                  </a:rPr>
                  <a:t>12</a:t>
                </a:r>
                <a:endParaRPr lang="hu-HU" sz="2000" dirty="0">
                  <a:latin typeface="Cambria" pitchFamily="18" charset="0"/>
                  <a:ea typeface="Cambria" pitchFamily="18" charset="0"/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5906777" y="1212342"/>
              <a:ext cx="4796649" cy="4825052"/>
              <a:chOff x="6270449" y="1840992"/>
              <a:chExt cx="4796649" cy="4825052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6502720" y="1840992"/>
                <a:ext cx="4564378" cy="3097502"/>
                <a:chOff x="6502720" y="1840992"/>
                <a:chExt cx="4564378" cy="3097502"/>
              </a:xfrm>
            </p:grpSpPr>
            <p:sp>
              <p:nvSpPr>
                <p:cNvPr id="69" name="Isosceles Triangle 68"/>
                <p:cNvSpPr/>
                <p:nvPr/>
              </p:nvSpPr>
              <p:spPr>
                <a:xfrm>
                  <a:off x="6912864" y="2243328"/>
                  <a:ext cx="3755136" cy="2426208"/>
                </a:xfrm>
                <a:prstGeom prst="triangle">
                  <a:avLst>
                    <a:gd name="adj" fmla="val 32491"/>
                  </a:avLst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TextBox 69"/>
                    <p:cNvSpPr txBox="1"/>
                    <p:nvPr/>
                  </p:nvSpPr>
                  <p:spPr>
                    <a:xfrm>
                      <a:off x="7924800" y="1840992"/>
                      <a:ext cx="40517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𝐴</m:t>
                            </m:r>
                          </m:oMath>
                        </m:oMathPara>
                      </a14:m>
                      <a:endParaRPr lang="hu-HU" sz="2000" dirty="0">
                        <a:latin typeface="Cambria" pitchFamily="18" charset="0"/>
                        <a:ea typeface="Cambria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24800" y="1840992"/>
                      <a:ext cx="450572" cy="461665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TextBox 70"/>
                    <p:cNvSpPr txBox="1"/>
                    <p:nvPr/>
                  </p:nvSpPr>
                  <p:spPr>
                    <a:xfrm>
                      <a:off x="6502720" y="4538384"/>
                      <a:ext cx="41594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𝐵</m:t>
                            </m:r>
                          </m:oMath>
                        </m:oMathPara>
                      </a14:m>
                      <a:endParaRPr lang="hu-HU" sz="2000" dirty="0">
                        <a:latin typeface="Cambria" pitchFamily="18" charset="0"/>
                        <a:ea typeface="Cambria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1" name="TextBox 7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02720" y="4538384"/>
                      <a:ext cx="415947" cy="400110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u-H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2" name="TextBox 71"/>
                    <p:cNvSpPr txBox="1"/>
                    <p:nvPr/>
                  </p:nvSpPr>
                  <p:spPr>
                    <a:xfrm>
                      <a:off x="10662757" y="4480559"/>
                      <a:ext cx="404341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𝐶</m:t>
                            </m:r>
                          </m:oMath>
                        </m:oMathPara>
                      </a14:m>
                      <a:endParaRPr lang="hu-HU" sz="2000" dirty="0">
                        <a:latin typeface="Cambria" pitchFamily="18" charset="0"/>
                        <a:ea typeface="Cambria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2" name="TextBox 7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62757" y="4480559"/>
                      <a:ext cx="404341" cy="400110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u-H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3" name="TextBox 72"/>
                    <p:cNvSpPr txBox="1"/>
                    <p:nvPr/>
                  </p:nvSpPr>
                  <p:spPr>
                    <a:xfrm>
                      <a:off x="7023584" y="3450770"/>
                      <a:ext cx="42620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oMath>
                        </m:oMathPara>
                      </a14:m>
                      <a:endParaRPr lang="hu-HU" sz="2000" dirty="0">
                        <a:latin typeface="Cambria" pitchFamily="18" charset="0"/>
                        <a:ea typeface="Cambria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3" name="TextBox 7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23584" y="3450770"/>
                      <a:ext cx="426207" cy="400110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u-H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/>
                    <p:cNvSpPr txBox="1"/>
                    <p:nvPr/>
                  </p:nvSpPr>
                  <p:spPr>
                    <a:xfrm>
                      <a:off x="9663684" y="3475154"/>
                      <a:ext cx="41107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oMath>
                        </m:oMathPara>
                      </a14:m>
                      <a:endParaRPr lang="hu-HU" sz="2000" dirty="0">
                        <a:latin typeface="Cambria" pitchFamily="18" charset="0"/>
                        <a:ea typeface="Cambria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4" name="TextBox 7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63684" y="3475154"/>
                      <a:ext cx="411074" cy="400110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u-H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4" name="Straight Connector 63"/>
              <p:cNvCxnSpPr/>
              <p:nvPr/>
            </p:nvCxnSpPr>
            <p:spPr>
              <a:xfrm>
                <a:off x="7355604" y="3772608"/>
                <a:ext cx="236142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8626765" y="4652369"/>
                <a:ext cx="470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dirty="0" smtClean="0">
                    <a:latin typeface="Cambria" pitchFamily="18" charset="0"/>
                    <a:ea typeface="Cambria" pitchFamily="18" charset="0"/>
                  </a:rPr>
                  <a:t>18</a:t>
                </a:r>
                <a:endParaRPr lang="hu-HU" sz="2000" dirty="0">
                  <a:latin typeface="Cambria" pitchFamily="18" charset="0"/>
                  <a:ea typeface="Cambria" pitchFamily="18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7249687" y="2773680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dirty="0">
                    <a:latin typeface="Cambria" pitchFamily="18" charset="0"/>
                    <a:ea typeface="Cambria" pitchFamily="18" charset="0"/>
                  </a:rPr>
                  <a:t>8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0058473" y="2573625"/>
                <a:ext cx="470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dirty="0" smtClean="0">
                    <a:latin typeface="Cambria" pitchFamily="18" charset="0"/>
                    <a:ea typeface="Cambria" pitchFamily="18" charset="0"/>
                  </a:rPr>
                  <a:t>15</a:t>
                </a:r>
                <a:endParaRPr lang="hu-HU" sz="2000" dirty="0">
                  <a:latin typeface="Cambria" pitchFamily="18" charset="0"/>
                  <a:ea typeface="Cambria" pitchFamily="18" charset="0"/>
                </a:endParaRPr>
              </a:p>
            </p:txBody>
          </p:sp>
          <p:sp>
            <p:nvSpPr>
              <p:cNvPr id="68" name="Arc 67"/>
              <p:cNvSpPr/>
              <p:nvPr/>
            </p:nvSpPr>
            <p:spPr>
              <a:xfrm rot="269316">
                <a:off x="6270449" y="2238044"/>
                <a:ext cx="4428000" cy="4428000"/>
              </a:xfrm>
              <a:prstGeom prst="arc">
                <a:avLst>
                  <a:gd name="adj1" fmla="val 15540507"/>
                  <a:gd name="adj2" fmla="val 21506871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12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21792"/>
                <a:ext cx="10515600" cy="555517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Megoldás</a:t>
                </a:r>
                <a:endParaRPr lang="hu-HU" sz="2400" i="1" dirty="0">
                  <a:latin typeface="Cambria" pitchFamily="18" charset="0"/>
                  <a:ea typeface="Cambria" pitchFamily="18" charset="0"/>
                </a:endParaRPr>
              </a:p>
              <a:p>
                <a:pPr marL="361950" lv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</a:rPr>
                      <m:t>𝐷𝐸</m:t>
                    </m:r>
                    <m:r>
                      <a:rPr lang="hu-HU" sz="2400" i="1" smtClean="0">
                        <a:latin typeface="Cambria Math"/>
                      </a:rPr>
                      <m:t> ‖ </m:t>
                    </m:r>
                    <m:r>
                      <a:rPr lang="hu-HU" sz="2400" i="1">
                        <a:latin typeface="Cambria Math"/>
                      </a:rPr>
                      <m:t>𝐵𝐶</m:t>
                    </m:r>
                    <m:r>
                      <a:rPr lang="hu-HU" sz="2400" i="1">
                        <a:latin typeface="Cambria Math"/>
                      </a:rPr>
                      <m:t> </m:t>
                    </m:r>
                    <m:groupChr>
                      <m:groupChrPr>
                        <m:chr m:val="⇒"/>
                        <m:vertJc m:val="bot"/>
                        <m:ctrlPr>
                          <a:rPr lang="hu-HU" sz="2400" i="1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sty m:val="p"/>
                          </m:rPr>
                          <a:rPr lang="hu-HU" sz="2400" i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hu-HU" sz="2400" b="0" i="0" smtClean="0">
                            <a:latin typeface="Cambria Math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/>
                          </a:rPr>
                          <m:t>a</m:t>
                        </m:r>
                        <m:r>
                          <a:rPr lang="hu-HU" sz="2400" b="0" i="1" smtClean="0">
                            <a:latin typeface="Cambria Math"/>
                          </a:rPr>
                          <m:t>.</m:t>
                        </m:r>
                      </m:e>
                    </m:groupCh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b="0" i="1" dirty="0" smtClean="0">
                            <a:latin typeface="Cambria Math" panose="02040503050406030204" pitchFamily="18" charset="0"/>
                          </a:rPr>
                          <m:t>𝐴𝐷𝐸</m:t>
                        </m:r>
                      </m:e>
                      <m:sub>
                        <m:r>
                          <a:rPr lang="hu-HU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sub>
                    </m:sSub>
                    <m:r>
                      <a:rPr lang="hu-HU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hu-HU" sz="240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⇒</a:t>
                </a:r>
              </a:p>
              <a:p>
                <a:pPr marL="361950" lv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                      ⇒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𝐴𝐷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hu-HU" sz="2400" b="1" i="1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𝐴𝐸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𝐷𝐸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hu-HU" sz="2400" b="1" i="1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⇒ </a:t>
                </a: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361950" lv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                      ⇒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hu-HU" sz="240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𝐴𝐸</m:t>
                        </m:r>
                      </m:num>
                      <m:den>
                        <m:r>
                          <a:rPr lang="hu-HU" sz="240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𝐷𝐸</m:t>
                        </m:r>
                      </m:num>
                      <m:den>
                        <m:r>
                          <a:rPr lang="hu-HU" sz="240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361950" lv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hu-HU" sz="240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𝐴𝐸</m:t>
                        </m:r>
                      </m:num>
                      <m:den>
                        <m:r>
                          <a:rPr lang="hu-HU" sz="240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⇒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𝐴𝐸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∙12=8∙15</m:t>
                    </m:r>
                  </m:oMath>
                </a14:m>
                <a:endParaRPr lang="hu-HU" sz="2400" b="0" dirty="0" smtClean="0">
                  <a:latin typeface="Cambria" pitchFamily="18" charset="0"/>
                  <a:ea typeface="Cambria Math"/>
                </a:endParaRPr>
              </a:p>
              <a:p>
                <a:pPr marL="361950" lv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𝐴𝐸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8∙15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12</m:t>
                        </m:r>
                      </m:den>
                    </m:f>
                    <m:r>
                      <a:rPr lang="hu-HU" sz="2400" b="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𝐴𝐸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=10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cm</a:t>
                </a:r>
              </a:p>
              <a:p>
                <a:pPr marL="361950" lv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hu-HU" sz="240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𝐷𝐸</m:t>
                        </m:r>
                      </m:num>
                      <m:den>
                        <m:r>
                          <a:rPr lang="hu-HU" sz="240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⇒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𝐷𝐸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∙12=8∙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18</m:t>
                    </m:r>
                  </m:oMath>
                </a14:m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361950" lv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𝐷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𝐸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8∙1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8</m:t>
                        </m:r>
                      </m:num>
                      <m:den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12</m:t>
                        </m:r>
                      </m:den>
                    </m:f>
                    <m:r>
                      <a:rPr lang="hu-HU" sz="2400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𝐷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𝐸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=12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cm</a:t>
                </a:r>
                <a:endParaRPr lang="hu-HU" sz="2400" i="1" dirty="0" smtClean="0">
                  <a:latin typeface="Cambria Math"/>
                  <a:ea typeface="Cambria" pitchFamily="18" charset="0"/>
                </a:endParaRPr>
              </a:p>
              <a:p>
                <a:pPr marL="361950" lv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 smtClean="0">
                              <a:latin typeface="Cambria Math"/>
                              <a:ea typeface="Cambria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/>
                              <a:ea typeface="Cambria" pitchFamily="18" charset="0"/>
                            </a:rPr>
                            <m:t>𝐾</m:t>
                          </m:r>
                        </m:e>
                        <m:sub>
                          <m:sSub>
                            <m:sSubPr>
                              <m:ctrlPr>
                                <a:rPr lang="hu-HU" sz="2400" i="1" smtClean="0">
                                  <a:latin typeface="Cambria Math"/>
                                  <a:ea typeface="Cambria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/>
                                  <a:ea typeface="Cambria" pitchFamily="18" charset="0"/>
                                </a:rPr>
                                <m:t>𝐴𝐷𝐸</m:t>
                              </m:r>
                            </m:e>
                            <m:sub>
                              <m:r>
                                <a:rPr lang="hu-HU" sz="240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sub>
                          </m:sSub>
                        </m:sub>
                      </m:sSub>
                      <m:r>
                        <a:rPr lang="hu-HU" sz="24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u-HU" sz="2400" b="0" i="1" smtClean="0">
                          <a:latin typeface="Cambria Math"/>
                          <a:ea typeface="Cambria Math"/>
                        </a:rPr>
                        <m:t>𝐴𝐷</m:t>
                      </m:r>
                      <m:r>
                        <a:rPr lang="hu-HU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hu-HU" sz="2400" b="0" i="1" smtClean="0">
                          <a:latin typeface="Cambria Math"/>
                          <a:ea typeface="Cambria Math"/>
                        </a:rPr>
                        <m:t>𝐷𝐸</m:t>
                      </m:r>
                      <m:r>
                        <a:rPr lang="hu-HU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hu-HU" sz="2400" b="0" i="1" smtClean="0">
                          <a:latin typeface="Cambria Math"/>
                          <a:ea typeface="Cambria Math"/>
                        </a:rPr>
                        <m:t>𝐴𝐸</m:t>
                      </m:r>
                    </m:oMath>
                  </m:oMathPara>
                </a14:m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361950" lv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>
                              <a:latin typeface="Cambria Math"/>
                              <a:ea typeface="Cambria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/>
                              <a:ea typeface="Cambria" pitchFamily="18" charset="0"/>
                            </a:rPr>
                            <m:t>𝐾</m:t>
                          </m:r>
                        </m:e>
                        <m:sub>
                          <m:sSub>
                            <m:sSubPr>
                              <m:ctrlPr>
                                <a:rPr lang="hu-HU" sz="2400" i="1">
                                  <a:latin typeface="Cambria Math"/>
                                  <a:ea typeface="Cambria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/>
                                  <a:ea typeface="Cambria" pitchFamily="18" charset="0"/>
                                </a:rPr>
                                <m:t>𝐴𝐷𝐸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sub>
                          </m:sSub>
                        </m:sub>
                      </m:sSub>
                      <m:r>
                        <a:rPr lang="hu-HU" sz="2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u-HU" sz="2400" b="0" i="0" smtClean="0">
                          <a:latin typeface="Cambria Math"/>
                          <a:ea typeface="Cambria Math"/>
                        </a:rPr>
                        <m:t>8+12+10</m:t>
                      </m:r>
                    </m:oMath>
                  </m:oMathPara>
                </a14:m>
                <a:endParaRPr lang="hu-HU" sz="2400" b="0" dirty="0" smtClean="0">
                  <a:latin typeface="Cambria" pitchFamily="18" charset="0"/>
                  <a:ea typeface="Cambria Math"/>
                </a:endParaRPr>
              </a:p>
              <a:p>
                <a:pPr marL="361950" lv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ea typeface="Cambria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/>
                                <a:ea typeface="Cambria" pitchFamily="18" charset="0"/>
                              </a:rPr>
                              <m:t>𝐴𝐷𝐸</m:t>
                            </m:r>
                          </m:e>
                          <m:sub>
                            <m:r>
                              <a:rPr lang="hu-HU" sz="24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sub>
                        </m:sSub>
                      </m:sub>
                    </m:sSub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30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cm</a:t>
                </a:r>
                <a:endParaRPr lang="hu-HU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21792"/>
                <a:ext cx="10515600" cy="5555171"/>
              </a:xfrm>
              <a:blipFill>
                <a:blip r:embed="rId2"/>
                <a:stretch>
                  <a:fillRect l="-928" t="-768" b="-5928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/>
              <a:t>21</a:t>
            </a:fld>
            <a:endParaRPr lang="hu-HU" dirty="0"/>
          </a:p>
        </p:txBody>
      </p:sp>
      <p:grpSp>
        <p:nvGrpSpPr>
          <p:cNvPr id="26" name="Group 25"/>
          <p:cNvGrpSpPr/>
          <p:nvPr/>
        </p:nvGrpSpPr>
        <p:grpSpPr>
          <a:xfrm>
            <a:off x="6864049" y="396131"/>
            <a:ext cx="4796649" cy="4825052"/>
            <a:chOff x="5906777" y="1212342"/>
            <a:chExt cx="4796649" cy="4825052"/>
          </a:xfrm>
        </p:grpSpPr>
        <p:grpSp>
          <p:nvGrpSpPr>
            <p:cNvPr id="27" name="Group 26"/>
            <p:cNvGrpSpPr/>
            <p:nvPr/>
          </p:nvGrpSpPr>
          <p:grpSpPr>
            <a:xfrm>
              <a:off x="5985311" y="1555888"/>
              <a:ext cx="2486678" cy="2802360"/>
              <a:chOff x="5985311" y="1555888"/>
              <a:chExt cx="2486678" cy="2802360"/>
            </a:xfrm>
          </p:grpSpPr>
          <p:sp>
            <p:nvSpPr>
              <p:cNvPr id="41" name="Arc 40"/>
              <p:cNvSpPr/>
              <p:nvPr/>
            </p:nvSpPr>
            <p:spPr>
              <a:xfrm rot="1380000">
                <a:off x="6297191" y="1555888"/>
                <a:ext cx="2174798" cy="2802360"/>
              </a:xfrm>
              <a:prstGeom prst="arc">
                <a:avLst>
                  <a:gd name="adj1" fmla="val 6522803"/>
                  <a:gd name="adj2" fmla="val 15647043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985311" y="2145030"/>
                <a:ext cx="470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dirty="0" smtClean="0">
                    <a:latin typeface="Cambria" pitchFamily="18" charset="0"/>
                    <a:ea typeface="Cambria" pitchFamily="18" charset="0"/>
                  </a:rPr>
                  <a:t>12</a:t>
                </a:r>
                <a:endParaRPr lang="hu-HU" sz="2000" dirty="0">
                  <a:latin typeface="Cambria" pitchFamily="18" charset="0"/>
                  <a:ea typeface="Cambria" pitchFamily="18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906777" y="1212342"/>
              <a:ext cx="4796649" cy="4825052"/>
              <a:chOff x="6270449" y="1840992"/>
              <a:chExt cx="4796649" cy="4825052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6502720" y="1840992"/>
                <a:ext cx="4564378" cy="3097502"/>
                <a:chOff x="6502720" y="1840992"/>
                <a:chExt cx="4564378" cy="3097502"/>
              </a:xfrm>
            </p:grpSpPr>
            <p:sp>
              <p:nvSpPr>
                <p:cNvPr id="35" name="Isosceles Triangle 34"/>
                <p:cNvSpPr/>
                <p:nvPr/>
              </p:nvSpPr>
              <p:spPr>
                <a:xfrm>
                  <a:off x="6912864" y="2243328"/>
                  <a:ext cx="3755136" cy="2426208"/>
                </a:xfrm>
                <a:prstGeom prst="triangle">
                  <a:avLst>
                    <a:gd name="adj" fmla="val 32491"/>
                  </a:avLst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TextBox 35"/>
                    <p:cNvSpPr txBox="1"/>
                    <p:nvPr/>
                  </p:nvSpPr>
                  <p:spPr>
                    <a:xfrm>
                      <a:off x="7924800" y="1840992"/>
                      <a:ext cx="40517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𝐴</m:t>
                            </m:r>
                          </m:oMath>
                        </m:oMathPara>
                      </a14:m>
                      <a:endParaRPr lang="hu-HU" sz="2000" dirty="0">
                        <a:latin typeface="Cambria" pitchFamily="18" charset="0"/>
                        <a:ea typeface="Cambria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24800" y="1840992"/>
                      <a:ext cx="450572" cy="461665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Box 36"/>
                    <p:cNvSpPr txBox="1"/>
                    <p:nvPr/>
                  </p:nvSpPr>
                  <p:spPr>
                    <a:xfrm>
                      <a:off x="6502720" y="4538384"/>
                      <a:ext cx="41594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𝐵</m:t>
                            </m:r>
                          </m:oMath>
                        </m:oMathPara>
                      </a14:m>
                      <a:endParaRPr lang="hu-HU" sz="2000" dirty="0">
                        <a:latin typeface="Cambria" pitchFamily="18" charset="0"/>
                        <a:ea typeface="Cambria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7" name="TextBox 3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02720" y="4538384"/>
                      <a:ext cx="415947" cy="400110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u-H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10662757" y="4480559"/>
                      <a:ext cx="404341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𝐶</m:t>
                            </m:r>
                          </m:oMath>
                        </m:oMathPara>
                      </a14:m>
                      <a:endParaRPr lang="hu-HU" sz="2000" dirty="0">
                        <a:latin typeface="Cambria" pitchFamily="18" charset="0"/>
                        <a:ea typeface="Cambria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8" name="TextBox 3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62757" y="4480559"/>
                      <a:ext cx="404341" cy="400110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u-H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7023584" y="3450770"/>
                      <a:ext cx="42620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oMath>
                        </m:oMathPara>
                      </a14:m>
                      <a:endParaRPr lang="hu-HU" sz="2000" dirty="0">
                        <a:latin typeface="Cambria" pitchFamily="18" charset="0"/>
                        <a:ea typeface="Cambria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9" name="TextBox 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23584" y="3450770"/>
                      <a:ext cx="426207" cy="400110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u-H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/>
                    <p:cNvSpPr txBox="1"/>
                    <p:nvPr/>
                  </p:nvSpPr>
                  <p:spPr>
                    <a:xfrm>
                      <a:off x="9663684" y="3475154"/>
                      <a:ext cx="41107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oMath>
                        </m:oMathPara>
                      </a14:m>
                      <a:endParaRPr lang="hu-HU" sz="2000" dirty="0">
                        <a:latin typeface="Cambria" pitchFamily="18" charset="0"/>
                        <a:ea typeface="Cambria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0" name="TextBox 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63684" y="3475154"/>
                      <a:ext cx="411074" cy="400110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u-H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30" name="Straight Connector 29"/>
              <p:cNvCxnSpPr/>
              <p:nvPr/>
            </p:nvCxnSpPr>
            <p:spPr>
              <a:xfrm>
                <a:off x="7355604" y="3772608"/>
                <a:ext cx="236142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8626765" y="4652369"/>
                <a:ext cx="470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dirty="0" smtClean="0">
                    <a:latin typeface="Cambria" pitchFamily="18" charset="0"/>
                    <a:ea typeface="Cambria" pitchFamily="18" charset="0"/>
                  </a:rPr>
                  <a:t>18</a:t>
                </a:r>
                <a:endParaRPr lang="hu-HU" sz="2000" dirty="0">
                  <a:latin typeface="Cambria" pitchFamily="18" charset="0"/>
                  <a:ea typeface="Cambria" pitchFamily="18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249687" y="2773680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dirty="0">
                    <a:latin typeface="Cambria" pitchFamily="18" charset="0"/>
                    <a:ea typeface="Cambria" pitchFamily="18" charset="0"/>
                  </a:rPr>
                  <a:t>8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0058473" y="2573625"/>
                <a:ext cx="470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dirty="0" smtClean="0">
                    <a:latin typeface="Cambria" pitchFamily="18" charset="0"/>
                    <a:ea typeface="Cambria" pitchFamily="18" charset="0"/>
                  </a:rPr>
                  <a:t>15</a:t>
                </a:r>
                <a:endParaRPr lang="hu-HU" sz="2000" dirty="0">
                  <a:latin typeface="Cambria" pitchFamily="18" charset="0"/>
                  <a:ea typeface="Cambria" pitchFamily="18" charset="0"/>
                </a:endParaRPr>
              </a:p>
            </p:txBody>
          </p:sp>
          <p:sp>
            <p:nvSpPr>
              <p:cNvPr id="34" name="Arc 33"/>
              <p:cNvSpPr/>
              <p:nvPr/>
            </p:nvSpPr>
            <p:spPr>
              <a:xfrm rot="269316">
                <a:off x="6270449" y="2238044"/>
                <a:ext cx="4428000" cy="4428000"/>
              </a:xfrm>
              <a:prstGeom prst="arc">
                <a:avLst>
                  <a:gd name="adj1" fmla="val 15540507"/>
                  <a:gd name="adj2" fmla="val 21506871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sz="2000" dirty="0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9521388" y="127526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10</a:t>
            </a:r>
            <a:endParaRPr lang="hu-HU" sz="2000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56434" y="191261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12</a:t>
            </a:r>
            <a:endParaRPr lang="hu-HU" sz="2000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14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43712"/>
                <a:ext cx="10515600" cy="543325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Más megoldás</a:t>
                </a:r>
              </a:p>
              <a:p>
                <a:pPr marL="361950" lv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</a:rPr>
                      <m:t>𝐷𝐸</m:t>
                    </m:r>
                    <m:r>
                      <a:rPr lang="hu-HU" sz="2400" i="1">
                        <a:latin typeface="Cambria Math"/>
                      </a:rPr>
                      <m:t> ‖ </m:t>
                    </m:r>
                    <m:r>
                      <a:rPr lang="hu-HU" sz="2400" i="1">
                        <a:latin typeface="Cambria Math"/>
                      </a:rPr>
                      <m:t>𝐵𝐶</m:t>
                    </m:r>
                    <m:r>
                      <a:rPr lang="hu-HU" sz="2400" i="1">
                        <a:latin typeface="Cambria Math"/>
                      </a:rPr>
                      <m:t> </m:t>
                    </m:r>
                    <m:groupChr>
                      <m:groupChrPr>
                        <m:chr m:val="⇒"/>
                        <m:vertJc m:val="bot"/>
                        <m:ctrlPr>
                          <a:rPr lang="hu-HU" sz="2400" i="1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hu-HU" sz="2400">
                            <a:latin typeface="Cambria Math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hu-HU" sz="2400">
                            <a:latin typeface="Cambria Math"/>
                          </a:rPr>
                          <m:t>a</m:t>
                        </m:r>
                        <m:r>
                          <a:rPr lang="hu-HU" sz="2400" i="1">
                            <a:latin typeface="Cambria Math"/>
                          </a:rPr>
                          <m:t>.</m:t>
                        </m:r>
                      </m:e>
                    </m:groupCh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𝐴𝐷𝐸</m:t>
                        </m:r>
                      </m:e>
                      <m:sub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sub>
                    </m:sSub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hu-HU" sz="24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⇒</a:t>
                </a:r>
              </a:p>
              <a:p>
                <a:pPr marL="36195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4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sSub>
                              <m:sSubPr>
                                <m:ctrlPr>
                                  <a:rPr lang="hu-HU" sz="2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sz="24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𝐴𝐷𝐸</m:t>
                                </m:r>
                              </m:e>
                              <m:sub>
                                <m:r>
                                  <a:rPr lang="hu-HU" sz="2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sz="24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sSub>
                              <m:sSubPr>
                                <m:ctrlPr>
                                  <a:rPr lang="hu-HU" sz="2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" pitchFamily="18" charset="0"/>
                                  </a:rPr>
                                  <m:t>𝐴𝐵𝐶</m:t>
                                </m:r>
                              </m:e>
                              <m:sub>
                                <m:r>
                                  <a:rPr lang="hu-HU" sz="2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hu-HU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hu-HU" sz="2400" dirty="0" smtClean="0">
                    <a:solidFill>
                      <a:srgbClr val="C00000"/>
                    </a:solidFill>
                    <a:latin typeface="Cambria" pitchFamily="18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⟺</m:t>
                    </m:r>
                    <m:sSub>
                      <m:sSub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𝐴𝐷𝐸</m:t>
                            </m:r>
                          </m:e>
                          <m:sub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sub>
                        </m:sSub>
                      </m:sub>
                    </m:sSub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𝑘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" pitchFamily="18" charset="0"/>
                              </a:rPr>
                              <m:t>𝐴𝐵𝐶</m:t>
                            </m:r>
                          </m:e>
                          <m:sub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sub>
                        </m:sSub>
                      </m:sub>
                    </m:sSub>
                  </m:oMath>
                </a14:m>
                <a:endParaRPr lang="hu-HU" sz="2400" dirty="0">
                  <a:solidFill>
                    <a:srgbClr val="C00000"/>
                  </a:solidFill>
                  <a:latin typeface="Cambria" pitchFamily="18" charset="0"/>
                  <a:ea typeface="Cambria Math"/>
                </a:endParaRPr>
              </a:p>
              <a:p>
                <a:pPr marL="36195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𝐴𝐷𝐸</m:t>
                        </m:r>
                      </m:e>
                      <m:sub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sub>
                    </m:sSub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hu-HU" sz="24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𝐴𝐷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hu-HU" sz="2400" b="1" i="1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𝐴𝐸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𝐷𝐸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hu-HU" sz="2400" b="1" i="1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⇒ </a:t>
                </a:r>
              </a:p>
              <a:p>
                <a:pPr marL="361950" lv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                   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  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hu-HU" sz="240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𝐴𝐸</m:t>
                        </m:r>
                      </m:num>
                      <m:den>
                        <m:r>
                          <a:rPr lang="hu-HU" sz="240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𝐷𝐸</m:t>
                        </m:r>
                      </m:num>
                      <m:den>
                        <m:r>
                          <a:rPr lang="hu-HU" sz="240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hu-HU" sz="24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endParaRPr lang="hu-HU" sz="2400" dirty="0" smtClean="0">
                  <a:latin typeface="Cambria" pitchFamily="18" charset="0"/>
                </a:endParaRPr>
              </a:p>
              <a:p>
                <a:pPr marL="361950" lv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 Math"/>
                      </a:rPr>
                      <m:t>                     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/>
                      </a:rPr>
                      <m:t>  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hu-HU" sz="240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hu-HU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240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hu-HU" sz="2400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  <m:sup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\4</m:t>
                        </m:r>
                      </m:sup>
                    </m:sSup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</a:p>
              <a:p>
                <a:pPr marL="361950" lv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>
                              <a:latin typeface="Cambria Math"/>
                              <a:ea typeface="Cambria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/>
                              <a:ea typeface="Cambria" pitchFamily="18" charset="0"/>
                            </a:rPr>
                            <m:t>𝐾</m:t>
                          </m:r>
                        </m:e>
                        <m:sub>
                          <m:sSub>
                            <m:sSubPr>
                              <m:ctrlPr>
                                <a:rPr lang="hu-HU" sz="2400" i="1">
                                  <a:latin typeface="Cambria Math"/>
                                  <a:ea typeface="Cambria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/>
                                  <a:ea typeface="Cambria" pitchFamily="18" charset="0"/>
                                </a:rPr>
                                <m:t>𝐴𝐵𝐶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sub>
                          </m:sSub>
                        </m:sub>
                      </m:sSub>
                      <m:r>
                        <a:rPr lang="hu-HU" sz="2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u-HU" sz="2400" i="1">
                          <a:latin typeface="Cambria Math"/>
                          <a:ea typeface="Cambria Math"/>
                        </a:rPr>
                        <m:t>𝐴𝐵</m:t>
                      </m:r>
                      <m:r>
                        <a:rPr lang="hu-HU" sz="24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hu-HU" sz="2400" b="0" i="1" smtClean="0">
                          <a:latin typeface="Cambria Math"/>
                          <a:ea typeface="Cambria Math"/>
                        </a:rPr>
                        <m:t>𝐵𝐶</m:t>
                      </m:r>
                      <m:r>
                        <a:rPr lang="hu-HU" sz="24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hu-HU" sz="2400" b="0" i="1" smtClean="0">
                          <a:latin typeface="Cambria Math"/>
                          <a:ea typeface="Cambria Math"/>
                        </a:rPr>
                        <m:t>𝐴𝐶</m:t>
                      </m:r>
                    </m:oMath>
                  </m:oMathPara>
                </a14:m>
                <a:endParaRPr lang="hu-HU" sz="2400" b="0" i="1" dirty="0" smtClean="0">
                  <a:latin typeface="Cambria" panose="02040503050406030204" pitchFamily="18" charset="0"/>
                  <a:ea typeface="Cambria Math"/>
                </a:endParaRPr>
              </a:p>
              <a:p>
                <a:pPr marL="361950" lv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>
                              <a:latin typeface="Cambria Math"/>
                              <a:ea typeface="Cambria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/>
                              <a:ea typeface="Cambria" pitchFamily="18" charset="0"/>
                            </a:rPr>
                            <m:t>𝐾</m:t>
                          </m:r>
                        </m:e>
                        <m:sub>
                          <m:sSub>
                            <m:sSubPr>
                              <m:ctrlPr>
                                <a:rPr lang="hu-HU" sz="2400" i="1">
                                  <a:latin typeface="Cambria Math"/>
                                  <a:ea typeface="Cambria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/>
                                  <a:ea typeface="Cambria" pitchFamily="18" charset="0"/>
                                </a:rPr>
                                <m:t>𝐴𝐵𝐶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sub>
                          </m:sSub>
                        </m:sub>
                      </m:sSub>
                      <m:r>
                        <a:rPr lang="hu-HU" sz="2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u-HU" sz="2400" b="0" i="0" smtClean="0">
                          <a:latin typeface="Cambria Math"/>
                          <a:ea typeface="Cambria Math"/>
                        </a:rPr>
                        <m:t>12</m:t>
                      </m:r>
                      <m:r>
                        <a:rPr lang="hu-HU" sz="2400">
                          <a:latin typeface="Cambria Math"/>
                          <a:ea typeface="Cambria Math"/>
                        </a:rPr>
                        <m:t>+1</m:t>
                      </m:r>
                      <m:r>
                        <a:rPr lang="hu-HU" sz="2400" b="0" i="0" smtClean="0">
                          <a:latin typeface="Cambria Math"/>
                          <a:ea typeface="Cambria Math"/>
                        </a:rPr>
                        <m:t>8</m:t>
                      </m:r>
                      <m:r>
                        <a:rPr lang="hu-HU" sz="2400">
                          <a:latin typeface="Cambria Math"/>
                          <a:ea typeface="Cambria Math"/>
                        </a:rPr>
                        <m:t>+1</m:t>
                      </m:r>
                      <m:r>
                        <a:rPr lang="hu-HU" sz="2400" b="0" i="0" smtClean="0">
                          <a:latin typeface="Cambria Math"/>
                          <a:ea typeface="Cambria Math"/>
                        </a:rPr>
                        <m:t>5</m:t>
                      </m:r>
                    </m:oMath>
                  </m:oMathPara>
                </a14:m>
                <a:endParaRPr lang="hu-HU" sz="2400" dirty="0">
                  <a:latin typeface="Cambria" pitchFamily="18" charset="0"/>
                  <a:ea typeface="Cambria Math"/>
                </a:endParaRPr>
              </a:p>
              <a:p>
                <a:pPr marL="361950" lv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ea typeface="Cambria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/>
                                <a:ea typeface="Cambria" pitchFamily="18" charset="0"/>
                              </a:rPr>
                              <m:t>𝐴𝐵𝐶</m:t>
                            </m:r>
                          </m:e>
                          <m:sub>
                            <m:r>
                              <a:rPr lang="hu-HU" sz="24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sub>
                        </m:sSub>
                      </m:sub>
                    </m:sSub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45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cm</a:t>
                </a:r>
              </a:p>
              <a:p>
                <a:pPr marL="361950" lv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Tehát </a:t>
                </a:r>
                <a:r>
                  <a:rPr lang="hu-HU" sz="2400" dirty="0" smtClean="0">
                    <a:latin typeface="Cambria" panose="02040503050406030204" pitchFamily="18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/>
                                <a:ea typeface="Cambria Math"/>
                              </a:rPr>
                              <m:t>𝐴𝐷𝐸</m:t>
                            </m:r>
                          </m:e>
                          <m:sub>
                            <m:r>
                              <a:rPr lang="hu-HU" sz="24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sub>
                        </m:sSub>
                      </m:sub>
                    </m:sSub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𝑘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ea typeface="Cambria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/>
                                <a:ea typeface="Cambria" pitchFamily="18" charset="0"/>
                              </a:rPr>
                              <m:t>𝐴𝐵𝐶</m:t>
                            </m:r>
                          </m:e>
                          <m:sub>
                            <m:r>
                              <a:rPr lang="hu-HU" sz="24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sub>
                        </m:sSub>
                      </m:sub>
                    </m:sSub>
                    <m:r>
                      <a:rPr lang="hu-HU" sz="240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hu-HU" sz="2400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 Math"/>
                      </a:rPr>
                      <m:t>45</m:t>
                    </m:r>
                    <m:r>
                      <a:rPr lang="hu-HU" sz="24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30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cm.</a:t>
                </a: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43712"/>
                <a:ext cx="10515600" cy="5433251"/>
              </a:xfrm>
              <a:blipFill>
                <a:blip r:embed="rId2"/>
                <a:stretch>
                  <a:fillRect l="-928" t="-898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/>
              <a:t>22</a:t>
            </a:fld>
            <a:endParaRPr lang="hu-HU" dirty="0"/>
          </a:p>
        </p:txBody>
      </p:sp>
      <p:grpSp>
        <p:nvGrpSpPr>
          <p:cNvPr id="24" name="Group 23"/>
          <p:cNvGrpSpPr/>
          <p:nvPr/>
        </p:nvGrpSpPr>
        <p:grpSpPr>
          <a:xfrm>
            <a:off x="6852814" y="1047811"/>
            <a:ext cx="4796649" cy="4825052"/>
            <a:chOff x="5906777" y="1212342"/>
            <a:chExt cx="4796649" cy="4825052"/>
          </a:xfrm>
        </p:grpSpPr>
        <p:grpSp>
          <p:nvGrpSpPr>
            <p:cNvPr id="25" name="Group 24"/>
            <p:cNvGrpSpPr/>
            <p:nvPr/>
          </p:nvGrpSpPr>
          <p:grpSpPr>
            <a:xfrm>
              <a:off x="5985311" y="1555888"/>
              <a:ext cx="2486678" cy="2802360"/>
              <a:chOff x="5985311" y="1555888"/>
              <a:chExt cx="2486678" cy="2802360"/>
            </a:xfrm>
          </p:grpSpPr>
          <p:sp>
            <p:nvSpPr>
              <p:cNvPr id="39" name="Arc 38"/>
              <p:cNvSpPr/>
              <p:nvPr/>
            </p:nvSpPr>
            <p:spPr>
              <a:xfrm rot="1380000">
                <a:off x="6297191" y="1555888"/>
                <a:ext cx="2174798" cy="2802360"/>
              </a:xfrm>
              <a:prstGeom prst="arc">
                <a:avLst>
                  <a:gd name="adj1" fmla="val 6522803"/>
                  <a:gd name="adj2" fmla="val 15647043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985311" y="2145030"/>
                <a:ext cx="470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dirty="0" smtClean="0">
                    <a:latin typeface="Cambria" pitchFamily="18" charset="0"/>
                    <a:ea typeface="Cambria" pitchFamily="18" charset="0"/>
                  </a:rPr>
                  <a:t>12</a:t>
                </a:r>
                <a:endParaRPr lang="hu-HU" sz="2000" dirty="0">
                  <a:latin typeface="Cambria" pitchFamily="18" charset="0"/>
                  <a:ea typeface="Cambria" pitchFamily="18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906777" y="1212342"/>
              <a:ext cx="4796649" cy="4825052"/>
              <a:chOff x="6270449" y="1840992"/>
              <a:chExt cx="4796649" cy="482505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6502720" y="1840992"/>
                <a:ext cx="4564378" cy="3097502"/>
                <a:chOff x="6502720" y="1840992"/>
                <a:chExt cx="4564378" cy="3097502"/>
              </a:xfrm>
            </p:grpSpPr>
            <p:sp>
              <p:nvSpPr>
                <p:cNvPr id="33" name="Isosceles Triangle 32"/>
                <p:cNvSpPr/>
                <p:nvPr/>
              </p:nvSpPr>
              <p:spPr>
                <a:xfrm>
                  <a:off x="6912864" y="2243328"/>
                  <a:ext cx="3755136" cy="2426208"/>
                </a:xfrm>
                <a:prstGeom prst="triangle">
                  <a:avLst>
                    <a:gd name="adj" fmla="val 32491"/>
                  </a:avLst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7924800" y="1840992"/>
                      <a:ext cx="40517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𝐴</m:t>
                            </m:r>
                          </m:oMath>
                        </m:oMathPara>
                      </a14:m>
                      <a:endParaRPr lang="hu-HU" sz="2000" dirty="0">
                        <a:latin typeface="Cambria" pitchFamily="18" charset="0"/>
                        <a:ea typeface="Cambria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24800" y="1840992"/>
                      <a:ext cx="450572" cy="461665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6502720" y="4538384"/>
                      <a:ext cx="41594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𝐵</m:t>
                            </m:r>
                          </m:oMath>
                        </m:oMathPara>
                      </a14:m>
                      <a:endParaRPr lang="hu-HU" sz="2000" dirty="0">
                        <a:latin typeface="Cambria" pitchFamily="18" charset="0"/>
                        <a:ea typeface="Cambria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5" name="TextBox 3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02720" y="4538384"/>
                      <a:ext cx="415947" cy="400110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u-H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TextBox 35"/>
                    <p:cNvSpPr txBox="1"/>
                    <p:nvPr/>
                  </p:nvSpPr>
                  <p:spPr>
                    <a:xfrm>
                      <a:off x="10662757" y="4480559"/>
                      <a:ext cx="404341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𝐶</m:t>
                            </m:r>
                          </m:oMath>
                        </m:oMathPara>
                      </a14:m>
                      <a:endParaRPr lang="hu-HU" sz="2000" dirty="0">
                        <a:latin typeface="Cambria" pitchFamily="18" charset="0"/>
                        <a:ea typeface="Cambria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6" name="TextBox 3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62757" y="4480559"/>
                      <a:ext cx="404341" cy="400110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u-H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Box 36"/>
                    <p:cNvSpPr txBox="1"/>
                    <p:nvPr/>
                  </p:nvSpPr>
                  <p:spPr>
                    <a:xfrm>
                      <a:off x="7023584" y="3450770"/>
                      <a:ext cx="42620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oMath>
                        </m:oMathPara>
                      </a14:m>
                      <a:endParaRPr lang="hu-HU" sz="2000" dirty="0">
                        <a:latin typeface="Cambria" pitchFamily="18" charset="0"/>
                        <a:ea typeface="Cambria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7" name="TextBox 3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23584" y="3450770"/>
                      <a:ext cx="426207" cy="400110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u-H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9663684" y="3475154"/>
                      <a:ext cx="41107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oMath>
                        </m:oMathPara>
                      </a14:m>
                      <a:endParaRPr lang="hu-HU" sz="2000" dirty="0">
                        <a:latin typeface="Cambria" pitchFamily="18" charset="0"/>
                        <a:ea typeface="Cambria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8" name="TextBox 3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63684" y="3475154"/>
                      <a:ext cx="411074" cy="400110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u-H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7355604" y="3772608"/>
                <a:ext cx="236142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8626765" y="4652369"/>
                <a:ext cx="470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dirty="0" smtClean="0">
                    <a:latin typeface="Cambria" pitchFamily="18" charset="0"/>
                    <a:ea typeface="Cambria" pitchFamily="18" charset="0"/>
                  </a:rPr>
                  <a:t>18</a:t>
                </a:r>
                <a:endParaRPr lang="hu-HU" sz="2000" dirty="0">
                  <a:latin typeface="Cambria" pitchFamily="18" charset="0"/>
                  <a:ea typeface="Cambria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249687" y="2773680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dirty="0">
                    <a:latin typeface="Cambria" pitchFamily="18" charset="0"/>
                    <a:ea typeface="Cambria" pitchFamily="18" charset="0"/>
                  </a:rPr>
                  <a:t>8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0058473" y="2573625"/>
                <a:ext cx="470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dirty="0" smtClean="0">
                    <a:latin typeface="Cambria" pitchFamily="18" charset="0"/>
                    <a:ea typeface="Cambria" pitchFamily="18" charset="0"/>
                  </a:rPr>
                  <a:t>15</a:t>
                </a:r>
                <a:endParaRPr lang="hu-HU" sz="2000" dirty="0">
                  <a:latin typeface="Cambria" pitchFamily="18" charset="0"/>
                  <a:ea typeface="Cambria" pitchFamily="18" charset="0"/>
                </a:endParaRPr>
              </a:p>
            </p:txBody>
          </p:sp>
          <p:sp>
            <p:nvSpPr>
              <p:cNvPr id="32" name="Arc 31"/>
              <p:cNvSpPr/>
              <p:nvPr/>
            </p:nvSpPr>
            <p:spPr>
              <a:xfrm rot="269316">
                <a:off x="6270449" y="2238044"/>
                <a:ext cx="4428000" cy="4428000"/>
              </a:xfrm>
              <a:prstGeom prst="arc">
                <a:avLst>
                  <a:gd name="adj1" fmla="val 15540507"/>
                  <a:gd name="adj2" fmla="val 21506871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347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7680"/>
            <a:ext cx="10515600" cy="646176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A háromszögek hasonlósági esetei</a:t>
            </a:r>
            <a:endParaRPr lang="hu-HU" sz="28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70432"/>
                <a:ext cx="10515600" cy="5006531"/>
              </a:xfrm>
            </p:spPr>
            <p:txBody>
              <a:bodyPr/>
              <a:lstStyle/>
              <a:p>
                <a:pPr marL="0" lv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b="1" dirty="0" smtClean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I. Hasonlósági eset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Ha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két háromszögben két-két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megfelelő szög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rendre kongruens, akkor a két háromszög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hasonló.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ea typeface="Cambria" pitchFamily="18" charset="0"/>
                  </a:rPr>
                  <a:t>                           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 smtClean="0">
                            <a:latin typeface="Cambria Math"/>
                            <a:ea typeface="Cambria" pitchFamily="18" charset="0"/>
                          </a:rPr>
                        </m:ctrlPr>
                      </m:accPr>
                      <m:e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𝐵</m:t>
                        </m:r>
                      </m:e>
                    </m:acc>
                    <m:r>
                      <a:rPr lang="hu-HU" sz="2400" i="1" smtClean="0">
                        <a:latin typeface="Cambria Math"/>
                        <a:ea typeface="Cambria Math"/>
                      </a:rPr>
                      <m:t>≡</m:t>
                    </m:r>
                    <m:acc>
                      <m:accPr>
                        <m:chr m:val="̂"/>
                        <m:ctrlPr>
                          <a:rPr lang="hu-HU" sz="240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ea typeface="Cambria" pitchFamily="18" charset="0"/>
                  </a:rPr>
                  <a:t>                           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 smtClean="0">
                            <a:latin typeface="Cambria Math"/>
                            <a:ea typeface="Cambria" pitchFamily="18" charset="0"/>
                          </a:rPr>
                        </m:ctrlPr>
                      </m:accPr>
                      <m:e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𝐶</m:t>
                        </m:r>
                      </m:e>
                    </m:acc>
                    <m:r>
                      <a:rPr lang="hu-HU" sz="2400" i="1" smtClean="0">
                        <a:latin typeface="Cambria Math"/>
                        <a:ea typeface="Cambria Math"/>
                      </a:rPr>
                      <m:t>≡</m:t>
                    </m:r>
                    <m:acc>
                      <m:accPr>
                        <m:chr m:val="̂"/>
                        <m:ctrlPr>
                          <a:rPr lang="hu-HU" sz="240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hu-HU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70432"/>
                <a:ext cx="10515600" cy="5006531"/>
              </a:xfrm>
              <a:blipFill rotWithShape="0">
                <a:blip r:embed="rId2"/>
                <a:stretch>
                  <a:fillRect l="-928" t="-97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/>
              <a:t>23</a:t>
            </a:fld>
            <a:endParaRPr lang="hu-HU" dirty="0"/>
          </a:p>
        </p:txBody>
      </p:sp>
      <p:grpSp>
        <p:nvGrpSpPr>
          <p:cNvPr id="24" name="Csoportba foglalás 23"/>
          <p:cNvGrpSpPr/>
          <p:nvPr/>
        </p:nvGrpSpPr>
        <p:grpSpPr>
          <a:xfrm>
            <a:off x="2455873" y="2393511"/>
            <a:ext cx="7418800" cy="2017426"/>
            <a:chOff x="2455873" y="2393511"/>
            <a:chExt cx="7418800" cy="2017426"/>
          </a:xfrm>
        </p:grpSpPr>
        <p:grpSp>
          <p:nvGrpSpPr>
            <p:cNvPr id="5" name="Group 4"/>
            <p:cNvGrpSpPr/>
            <p:nvPr/>
          </p:nvGrpSpPr>
          <p:grpSpPr>
            <a:xfrm>
              <a:off x="2455873" y="2393511"/>
              <a:ext cx="7418800" cy="2017426"/>
              <a:chOff x="1667414" y="1657051"/>
              <a:chExt cx="7418800" cy="2017426"/>
            </a:xfrm>
          </p:grpSpPr>
          <p:sp>
            <p:nvSpPr>
              <p:cNvPr id="6" name="Isosceles Triangle 5"/>
              <p:cNvSpPr/>
              <p:nvPr/>
            </p:nvSpPr>
            <p:spPr>
              <a:xfrm>
                <a:off x="6385719" y="2316658"/>
                <a:ext cx="2281905" cy="990600"/>
              </a:xfrm>
              <a:prstGeom prst="triangl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u-HU" sz="2000" dirty="0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1667414" y="1657051"/>
                <a:ext cx="3659570" cy="2017426"/>
                <a:chOff x="1667414" y="1657051"/>
                <a:chExt cx="3659570" cy="2017426"/>
              </a:xfrm>
            </p:grpSpPr>
            <p:sp>
              <p:nvSpPr>
                <p:cNvPr id="11" name="Isosceles Triangle 10"/>
                <p:cNvSpPr/>
                <p:nvPr/>
              </p:nvSpPr>
              <p:spPr>
                <a:xfrm>
                  <a:off x="2118519" y="2118716"/>
                  <a:ext cx="2792781" cy="1386484"/>
                </a:xfrm>
                <a:prstGeom prst="triangle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3289622" y="1657051"/>
                      <a:ext cx="40517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  <a:ea typeface="Cambria" pitchFamily="18" charset="0"/>
                              </a:rPr>
                              <m:t>𝐴</m:t>
                            </m:r>
                          </m:oMath>
                        </m:oMathPara>
                      </a14:m>
                      <a:endParaRPr lang="hu-HU" sz="2000" dirty="0">
                        <a:latin typeface="Cambria" pitchFamily="18" charset="0"/>
                        <a:ea typeface="Cambria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89622" y="1657051"/>
                      <a:ext cx="450573" cy="461665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/>
                    <p:cNvSpPr txBox="1"/>
                    <p:nvPr/>
                  </p:nvSpPr>
                  <p:spPr>
                    <a:xfrm>
                      <a:off x="4922643" y="3272135"/>
                      <a:ext cx="404341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  <a:ea typeface="Cambria" pitchFamily="18" charset="0"/>
                              </a:rPr>
                              <m:t>𝐶</m:t>
                            </m:r>
                          </m:oMath>
                        </m:oMathPara>
                      </a14:m>
                      <a:endParaRPr lang="hu-HU" sz="2000" dirty="0">
                        <a:latin typeface="Cambria" pitchFamily="18" charset="0"/>
                        <a:ea typeface="Cambria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1" name="TextBox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22643" y="3272135"/>
                      <a:ext cx="450573" cy="461665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1667414" y="3274367"/>
                      <a:ext cx="41594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  <a:ea typeface="Cambria" pitchFamily="18" charset="0"/>
                              </a:rPr>
                              <m:t>𝐵</m:t>
                            </m:r>
                          </m:oMath>
                        </m:oMathPara>
                      </a14:m>
                      <a:endParaRPr lang="hu-HU" sz="2000" dirty="0">
                        <a:latin typeface="Cambria" pitchFamily="18" charset="0"/>
                        <a:ea typeface="Cambria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2" name="TextBox 2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67414" y="3274367"/>
                      <a:ext cx="462242" cy="461665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8678346" y="3043535"/>
                    <a:ext cx="40786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  <a:ea typeface="Cambria" pitchFamily="18" charset="0"/>
                            </a:rPr>
                            <m:t>𝐹</m:t>
                          </m:r>
                        </m:oMath>
                      </m:oMathPara>
                    </a14:m>
                    <a:endParaRPr lang="hu-HU" sz="2000" dirty="0">
                      <a:latin typeface="Cambria" pitchFamily="18" charset="0"/>
                      <a:ea typeface="Cambria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78346" y="3043535"/>
                    <a:ext cx="450573" cy="4616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5935146" y="3041302"/>
                    <a:ext cx="41107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  <a:ea typeface="Cambria" pitchFamily="18" charset="0"/>
                            </a:rPr>
                            <m:t>𝐸</m:t>
                          </m:r>
                        </m:oMath>
                      </m:oMathPara>
                    </a14:m>
                    <a:endParaRPr lang="hu-HU" sz="2000" dirty="0">
                      <a:latin typeface="Cambria" pitchFamily="18" charset="0"/>
                      <a:ea typeface="Cambria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5146" y="3041302"/>
                    <a:ext cx="456407" cy="46166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7301384" y="1854993"/>
                    <a:ext cx="42620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  <a:ea typeface="Cambria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hu-HU" sz="2000" dirty="0">
                      <a:latin typeface="Cambria" pitchFamily="18" charset="0"/>
                      <a:ea typeface="Cambria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1384" y="1854993"/>
                    <a:ext cx="474232" cy="46166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5" name="Arc 14"/>
            <p:cNvSpPr/>
            <p:nvPr/>
          </p:nvSpPr>
          <p:spPr>
            <a:xfrm>
              <a:off x="3020468" y="4008594"/>
              <a:ext cx="329184" cy="332746"/>
            </a:xfrm>
            <a:prstGeom prst="arc">
              <a:avLst>
                <a:gd name="adj1" fmla="val 15505443"/>
                <a:gd name="adj2" fmla="val 1399597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2000" dirty="0"/>
            </a:p>
          </p:txBody>
        </p:sp>
        <p:sp>
          <p:nvSpPr>
            <p:cNvPr id="16" name="Arc 15"/>
            <p:cNvSpPr/>
            <p:nvPr/>
          </p:nvSpPr>
          <p:spPr>
            <a:xfrm>
              <a:off x="7306464" y="3814021"/>
              <a:ext cx="329184" cy="332746"/>
            </a:xfrm>
            <a:prstGeom prst="arc">
              <a:avLst>
                <a:gd name="adj1" fmla="val 15505443"/>
                <a:gd name="adj2" fmla="val 1399597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2000" dirty="0"/>
            </a:p>
          </p:txBody>
        </p:sp>
        <p:sp>
          <p:nvSpPr>
            <p:cNvPr id="17" name="Arc 16"/>
            <p:cNvSpPr/>
            <p:nvPr/>
          </p:nvSpPr>
          <p:spPr>
            <a:xfrm rot="16200000">
              <a:off x="5247982" y="4006813"/>
              <a:ext cx="329184" cy="332746"/>
            </a:xfrm>
            <a:prstGeom prst="arc">
              <a:avLst>
                <a:gd name="adj1" fmla="val 14712290"/>
                <a:gd name="adj2" fmla="val 1399597"/>
              </a:avLst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2000" dirty="0"/>
            </a:p>
          </p:txBody>
        </p:sp>
        <p:sp>
          <p:nvSpPr>
            <p:cNvPr id="18" name="Arc 17"/>
            <p:cNvSpPr/>
            <p:nvPr/>
          </p:nvSpPr>
          <p:spPr>
            <a:xfrm rot="16200000">
              <a:off x="8984830" y="3818590"/>
              <a:ext cx="329184" cy="332746"/>
            </a:xfrm>
            <a:prstGeom prst="arc">
              <a:avLst>
                <a:gd name="adj1" fmla="val 14929800"/>
                <a:gd name="adj2" fmla="val 1399597"/>
              </a:avLst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2000" dirty="0"/>
            </a:p>
          </p:txBody>
        </p:sp>
        <p:sp>
          <p:nvSpPr>
            <p:cNvPr id="19" name="Arc 18"/>
            <p:cNvSpPr/>
            <p:nvPr/>
          </p:nvSpPr>
          <p:spPr>
            <a:xfrm rot="16200000">
              <a:off x="5124280" y="3929346"/>
              <a:ext cx="460763" cy="485146"/>
            </a:xfrm>
            <a:prstGeom prst="arc">
              <a:avLst>
                <a:gd name="adj1" fmla="val 15140930"/>
                <a:gd name="adj2" fmla="val 553416"/>
              </a:avLst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2000" dirty="0"/>
            </a:p>
          </p:txBody>
        </p:sp>
        <p:sp>
          <p:nvSpPr>
            <p:cNvPr id="20" name="Arc 19"/>
            <p:cNvSpPr/>
            <p:nvPr/>
          </p:nvSpPr>
          <p:spPr>
            <a:xfrm rot="16200000">
              <a:off x="8867225" y="3735024"/>
              <a:ext cx="460763" cy="485146"/>
            </a:xfrm>
            <a:prstGeom prst="arc">
              <a:avLst>
                <a:gd name="adj1" fmla="val 15140930"/>
                <a:gd name="adj2" fmla="val 302079"/>
              </a:avLst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2000" dirty="0"/>
            </a:p>
          </p:txBody>
        </p:sp>
      </p:grpSp>
      <p:sp>
        <p:nvSpPr>
          <p:cNvPr id="22" name="Right Brace 21"/>
          <p:cNvSpPr/>
          <p:nvPr/>
        </p:nvSpPr>
        <p:spPr>
          <a:xfrm>
            <a:off x="4599058" y="4724149"/>
            <a:ext cx="291044" cy="70713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901006" y="4724149"/>
                <a:ext cx="2421945" cy="605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hu-HU" sz="2400" i="1" smtClean="0">
                              <a:latin typeface="Cambria Math"/>
                              <a:ea typeface="Cambria Math"/>
                            </a:rPr>
                          </m:ctrlPr>
                        </m:groupChrPr>
                        <m:e>
                          <m:r>
                            <m:rPr>
                              <m:sty m:val="p"/>
                              <m:brk m:alnAt="2"/>
                            </m:rPr>
                            <a:rPr lang="hu-HU" sz="2400" b="0" i="0" smtClean="0">
                              <a:latin typeface="Cambria Math"/>
                              <a:ea typeface="Cambria Math"/>
                            </a:rPr>
                            <m:t>I</m:t>
                          </m:r>
                          <m:r>
                            <a:rPr lang="hu-HU" sz="2400" b="0" i="0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r>
                            <a:rPr lang="hu-HU" sz="2400" b="0" i="0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/>
                              <a:ea typeface="Cambria Math"/>
                            </a:rPr>
                            <m:t>e</m:t>
                          </m:r>
                          <m:r>
                            <a:rPr lang="hu-HU" sz="24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</m:e>
                      </m:groupChr>
                      <m:sSub>
                        <m:sSubPr>
                          <m:ctrlPr>
                            <a:rPr lang="hu-HU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/>
                              <a:ea typeface="Cambria Math"/>
                            </a:rPr>
                            <m:t>𝐷𝐸𝐹</m:t>
                          </m:r>
                        </m:e>
                        <m:sub>
                          <m:r>
                            <a:rPr lang="hu-HU" sz="2400" i="1"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</m:sSub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hu-HU" sz="2400" i="1">
                              <a:latin typeface="Cambria Math"/>
                              <a:ea typeface="Cambria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/>
                              <a:ea typeface="Cambria" pitchFamily="18" charset="0"/>
                            </a:rPr>
                            <m:t>𝐴𝐵𝐶</m:t>
                          </m:r>
                        </m:e>
                        <m:sub>
                          <m:r>
                            <a:rPr lang="hu-HU" sz="2400" i="1"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</m:sSub>
                    </m:oMath>
                  </m:oMathPara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006" y="4724149"/>
                <a:ext cx="2421945" cy="6058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131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31520"/>
                <a:ext cx="10515600" cy="5445443"/>
              </a:xfrm>
            </p:spPr>
            <p:txBody>
              <a:bodyPr/>
              <a:lstStyle/>
              <a:p>
                <a:pPr marL="0" lv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b="1" dirty="0" smtClean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II. Hasonlósági eset 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Ha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két háromszög két-két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megfelelő oldala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arányos és a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két-két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oldal által közrezárt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szögek kongruensek,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akkor a két háromszög hasonló.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ea typeface="Cambria" pitchFamily="18" charset="0"/>
                  </a:rPr>
                  <a:t>                                        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ea typeface="Cambria" pitchFamily="18" charset="0"/>
                  </a:rPr>
                  <a:t>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𝐷𝐸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𝐴𝐵</m:t>
                        </m:r>
                      </m:den>
                    </m:f>
                    <m:r>
                      <a:rPr lang="hu-HU" sz="240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𝐸𝐹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hu-HU" sz="2400" dirty="0" smtClean="0">
                    <a:ea typeface="Cambria" pitchFamily="18" charset="0"/>
                  </a:rPr>
                  <a:t> 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ea typeface="Cambria" pitchFamily="18" charset="0"/>
                  </a:rPr>
                  <a:t>                            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 smtClean="0">
                            <a:latin typeface="Cambria Math"/>
                            <a:ea typeface="Cambria" pitchFamily="18" charset="0"/>
                          </a:rPr>
                        </m:ctrlPr>
                      </m:accPr>
                      <m:e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𝐵</m:t>
                        </m:r>
                      </m:e>
                    </m:acc>
                    <m:r>
                      <a:rPr lang="hu-HU" sz="2400" i="1" smtClean="0">
                        <a:latin typeface="Cambria Math"/>
                        <a:ea typeface="Cambria Math"/>
                      </a:rPr>
                      <m:t>≡</m:t>
                    </m:r>
                    <m:acc>
                      <m:accPr>
                        <m:chr m:val="̂"/>
                        <m:ctrlPr>
                          <a:rPr lang="hu-HU" sz="240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hu-HU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31520"/>
                <a:ext cx="10515600" cy="5445443"/>
              </a:xfrm>
              <a:blipFill rotWithShape="0">
                <a:blip r:embed="rId2"/>
                <a:stretch>
                  <a:fillRect l="-928" t="-89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/>
              <a:t>24</a:t>
            </a:fld>
            <a:endParaRPr lang="hu-HU" dirty="0"/>
          </a:p>
        </p:txBody>
      </p:sp>
      <p:grpSp>
        <p:nvGrpSpPr>
          <p:cNvPr id="21" name="Group 20"/>
          <p:cNvGrpSpPr/>
          <p:nvPr/>
        </p:nvGrpSpPr>
        <p:grpSpPr>
          <a:xfrm>
            <a:off x="2386600" y="2014571"/>
            <a:ext cx="7418800" cy="2017426"/>
            <a:chOff x="1787953" y="2014571"/>
            <a:chExt cx="7418800" cy="2017426"/>
          </a:xfrm>
        </p:grpSpPr>
        <p:grpSp>
          <p:nvGrpSpPr>
            <p:cNvPr id="5" name="Group 4"/>
            <p:cNvGrpSpPr/>
            <p:nvPr/>
          </p:nvGrpSpPr>
          <p:grpSpPr>
            <a:xfrm>
              <a:off x="1787953" y="2014571"/>
              <a:ext cx="7418800" cy="2017426"/>
              <a:chOff x="1667414" y="1657051"/>
              <a:chExt cx="7418800" cy="2017426"/>
            </a:xfrm>
          </p:grpSpPr>
          <p:sp>
            <p:nvSpPr>
              <p:cNvPr id="6" name="Isosceles Triangle 5"/>
              <p:cNvSpPr/>
              <p:nvPr/>
            </p:nvSpPr>
            <p:spPr>
              <a:xfrm>
                <a:off x="6385719" y="2316658"/>
                <a:ext cx="2281905" cy="990600"/>
              </a:xfrm>
              <a:prstGeom prst="triangl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u-HU" sz="2000" dirty="0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1667414" y="1657051"/>
                <a:ext cx="3659570" cy="2017426"/>
                <a:chOff x="1667414" y="1657051"/>
                <a:chExt cx="3659570" cy="2017426"/>
              </a:xfrm>
            </p:grpSpPr>
            <p:sp>
              <p:nvSpPr>
                <p:cNvPr id="11" name="Isosceles Triangle 10"/>
                <p:cNvSpPr/>
                <p:nvPr/>
              </p:nvSpPr>
              <p:spPr>
                <a:xfrm>
                  <a:off x="2118519" y="2118716"/>
                  <a:ext cx="2792781" cy="1386484"/>
                </a:xfrm>
                <a:prstGeom prst="triangle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3289622" y="1657051"/>
                      <a:ext cx="40517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  <a:ea typeface="Cambria" pitchFamily="18" charset="0"/>
                              </a:rPr>
                              <m:t>𝐴</m:t>
                            </m:r>
                          </m:oMath>
                        </m:oMathPara>
                      </a14:m>
                      <a:endParaRPr lang="hu-HU" sz="2000" dirty="0">
                        <a:latin typeface="Cambria" pitchFamily="18" charset="0"/>
                        <a:ea typeface="Cambria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89622" y="1657051"/>
                      <a:ext cx="450573" cy="461665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/>
                    <p:cNvSpPr txBox="1"/>
                    <p:nvPr/>
                  </p:nvSpPr>
                  <p:spPr>
                    <a:xfrm>
                      <a:off x="4922643" y="3272135"/>
                      <a:ext cx="404341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  <a:ea typeface="Cambria" pitchFamily="18" charset="0"/>
                              </a:rPr>
                              <m:t>𝐶</m:t>
                            </m:r>
                          </m:oMath>
                        </m:oMathPara>
                      </a14:m>
                      <a:endParaRPr lang="hu-HU" sz="2000" dirty="0">
                        <a:latin typeface="Cambria" pitchFamily="18" charset="0"/>
                        <a:ea typeface="Cambria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1" name="TextBox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22643" y="3272135"/>
                      <a:ext cx="450573" cy="461665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1667414" y="3274367"/>
                      <a:ext cx="41594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  <a:ea typeface="Cambria" pitchFamily="18" charset="0"/>
                              </a:rPr>
                              <m:t>𝐵</m:t>
                            </m:r>
                          </m:oMath>
                        </m:oMathPara>
                      </a14:m>
                      <a:endParaRPr lang="hu-HU" sz="2000" dirty="0">
                        <a:latin typeface="Cambria" pitchFamily="18" charset="0"/>
                        <a:ea typeface="Cambria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2" name="TextBox 2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67414" y="3274367"/>
                      <a:ext cx="462242" cy="461665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8678346" y="3043535"/>
                    <a:ext cx="40786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  <a:ea typeface="Cambria" pitchFamily="18" charset="0"/>
                            </a:rPr>
                            <m:t>𝐹</m:t>
                          </m:r>
                        </m:oMath>
                      </m:oMathPara>
                    </a14:m>
                    <a:endParaRPr lang="hu-HU" sz="2000" dirty="0">
                      <a:latin typeface="Cambria" pitchFamily="18" charset="0"/>
                      <a:ea typeface="Cambria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78346" y="3043535"/>
                    <a:ext cx="450573" cy="4616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5935146" y="3041302"/>
                    <a:ext cx="41107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  <a:ea typeface="Cambria" pitchFamily="18" charset="0"/>
                            </a:rPr>
                            <m:t>𝐸</m:t>
                          </m:r>
                        </m:oMath>
                      </m:oMathPara>
                    </a14:m>
                    <a:endParaRPr lang="hu-HU" sz="2000" dirty="0">
                      <a:latin typeface="Cambria" pitchFamily="18" charset="0"/>
                      <a:ea typeface="Cambria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5146" y="3041302"/>
                    <a:ext cx="456407" cy="46166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7301384" y="1854993"/>
                    <a:ext cx="42620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  <a:ea typeface="Cambria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hu-HU" sz="2000" dirty="0">
                      <a:latin typeface="Cambria" pitchFamily="18" charset="0"/>
                      <a:ea typeface="Cambria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1384" y="1854993"/>
                    <a:ext cx="474232" cy="46166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5" name="Arc 14"/>
            <p:cNvSpPr/>
            <p:nvPr/>
          </p:nvSpPr>
          <p:spPr>
            <a:xfrm>
              <a:off x="2356195" y="3620601"/>
              <a:ext cx="329184" cy="332746"/>
            </a:xfrm>
            <a:prstGeom prst="arc">
              <a:avLst>
                <a:gd name="adj1" fmla="val 15505443"/>
                <a:gd name="adj2" fmla="val 1399597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2000" dirty="0"/>
            </a:p>
          </p:txBody>
        </p:sp>
        <p:sp>
          <p:nvSpPr>
            <p:cNvPr id="16" name="Arc 15"/>
            <p:cNvSpPr/>
            <p:nvPr/>
          </p:nvSpPr>
          <p:spPr>
            <a:xfrm>
              <a:off x="6638544" y="3441431"/>
              <a:ext cx="329184" cy="332746"/>
            </a:xfrm>
            <a:prstGeom prst="arc">
              <a:avLst>
                <a:gd name="adj1" fmla="val 15505443"/>
                <a:gd name="adj2" fmla="val 1399597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2000" dirty="0"/>
            </a:p>
          </p:txBody>
        </p:sp>
      </p:grpSp>
      <p:sp>
        <p:nvSpPr>
          <p:cNvPr id="22" name="Right Brace 21"/>
          <p:cNvSpPr/>
          <p:nvPr/>
        </p:nvSpPr>
        <p:spPr>
          <a:xfrm>
            <a:off x="4706111" y="4751308"/>
            <a:ext cx="291044" cy="90578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982222" y="4833080"/>
                <a:ext cx="2503699" cy="605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hu-HU" sz="2400" i="1" smtClean="0">
                              <a:latin typeface="Cambria Math"/>
                              <a:ea typeface="Cambria Math"/>
                            </a:rPr>
                          </m:ctrlPr>
                        </m:groupChrPr>
                        <m:e>
                          <m:r>
                            <m:rPr>
                              <m:sty m:val="p"/>
                              <m:brk m:alnAt="2"/>
                            </m:rPr>
                            <a:rPr lang="hu-HU" sz="2400" b="0" i="0" smtClean="0">
                              <a:latin typeface="Cambria Math"/>
                              <a:ea typeface="Cambria Math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/>
                              <a:ea typeface="Cambria Math"/>
                            </a:rPr>
                            <m:t>I</m:t>
                          </m:r>
                          <m:r>
                            <a:rPr lang="hu-HU" sz="2400" b="0" i="0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r>
                            <a:rPr lang="hu-HU" sz="2400" b="0" i="0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/>
                              <a:ea typeface="Cambria Math"/>
                            </a:rPr>
                            <m:t>e</m:t>
                          </m:r>
                          <m:r>
                            <a:rPr lang="hu-HU" sz="2400" b="0" i="0" smtClean="0">
                              <a:latin typeface="Cambria Math"/>
                              <a:ea typeface="Cambria Math"/>
                            </a:rPr>
                            <m:t>.</m:t>
                          </m:r>
                        </m:e>
                      </m:groupChr>
                      <m:sSub>
                        <m:sSubPr>
                          <m:ctrlPr>
                            <a:rPr lang="hu-HU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/>
                              <a:ea typeface="Cambria Math"/>
                            </a:rPr>
                            <m:t>𝐷𝐸𝐹</m:t>
                          </m:r>
                        </m:e>
                        <m:sub>
                          <m:r>
                            <a:rPr lang="hu-HU" sz="2400" i="1"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</m:sSub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hu-HU" sz="2400" i="1">
                              <a:latin typeface="Cambria Math"/>
                              <a:ea typeface="Cambria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/>
                              <a:ea typeface="Cambria" pitchFamily="18" charset="0"/>
                            </a:rPr>
                            <m:t>𝐴𝐵𝐶</m:t>
                          </m:r>
                        </m:e>
                        <m:sub>
                          <m:r>
                            <a:rPr lang="hu-HU" sz="2400" i="1"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</m:sSub>
                    </m:oMath>
                  </m:oMathPara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222" y="4833080"/>
                <a:ext cx="2503699" cy="6058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1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31520"/>
                <a:ext cx="10515600" cy="544544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1" dirty="0" smtClean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III. Hasonlósági eset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Ha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két háromszög  megfelelő oldalai arányosak, akkor a két háromszög hasonló.</a:t>
                </a:r>
              </a:p>
              <a:p>
                <a:pPr marL="0" lv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lv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lv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lv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lv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lv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endParaRPr lang="hu-HU" sz="2400" dirty="0" smtClean="0">
                  <a:ea typeface="Cambria" pitchFamily="18" charset="0"/>
                </a:endParaRPr>
              </a:p>
              <a:p>
                <a:pPr marL="0" lv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ea typeface="Cambria" pitchFamily="18" charset="0"/>
                  </a:rPr>
                  <a:t>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𝐷𝐸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𝐴𝐵</m:t>
                        </m:r>
                      </m:den>
                    </m:f>
                    <m:r>
                      <a:rPr lang="hu-HU" sz="240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𝐸𝐹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𝐵𝐶</m:t>
                        </m:r>
                      </m:den>
                    </m:f>
                    <m:r>
                      <a:rPr lang="hu-HU" sz="240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𝐷𝐹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𝐴𝐶</m:t>
                        </m:r>
                      </m:den>
                    </m:f>
                    <m:r>
                      <a:rPr lang="hu-HU" sz="24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hu-HU" sz="2400" dirty="0" smtClean="0">
                    <a:ea typeface="Cambria" pitchFamily="18" charset="0"/>
                  </a:rPr>
                  <a:t> </a:t>
                </a:r>
              </a:p>
              <a:p>
                <a:pPr marL="0" lv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ea typeface="Cambria" pitchFamily="18" charset="0"/>
                  </a:rPr>
                  <a:t>                                          </a:t>
                </a:r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endParaRPr lang="hu-HU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31520"/>
                <a:ext cx="10515600" cy="5445443"/>
              </a:xfrm>
              <a:blipFill rotWithShape="0">
                <a:blip r:embed="rId2"/>
                <a:stretch>
                  <a:fillRect l="-928" t="-784" r="-69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/>
              <a:t>25</a:t>
            </a:fld>
            <a:endParaRPr lang="hu-HU" dirty="0"/>
          </a:p>
        </p:txBody>
      </p:sp>
      <p:grpSp>
        <p:nvGrpSpPr>
          <p:cNvPr id="5" name="Group 4"/>
          <p:cNvGrpSpPr/>
          <p:nvPr/>
        </p:nvGrpSpPr>
        <p:grpSpPr>
          <a:xfrm>
            <a:off x="2386600" y="1819951"/>
            <a:ext cx="7418800" cy="1981214"/>
            <a:chOff x="1667414" y="1693263"/>
            <a:chExt cx="7418800" cy="1981214"/>
          </a:xfrm>
        </p:grpSpPr>
        <p:sp>
          <p:nvSpPr>
            <p:cNvPr id="6" name="Isosceles Triangle 5"/>
            <p:cNvSpPr/>
            <p:nvPr/>
          </p:nvSpPr>
          <p:spPr>
            <a:xfrm>
              <a:off x="6385719" y="2316658"/>
              <a:ext cx="2281905" cy="990600"/>
            </a:xfrm>
            <a:prstGeom prst="triangl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sz="2000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667414" y="1693263"/>
              <a:ext cx="3659570" cy="1981214"/>
              <a:chOff x="1667414" y="1693263"/>
              <a:chExt cx="3659570" cy="1981214"/>
            </a:xfrm>
          </p:grpSpPr>
          <p:sp>
            <p:nvSpPr>
              <p:cNvPr id="11" name="Isosceles Triangle 10"/>
              <p:cNvSpPr/>
              <p:nvPr/>
            </p:nvSpPr>
            <p:spPr>
              <a:xfrm>
                <a:off x="2118519" y="2118716"/>
                <a:ext cx="2792781" cy="1386484"/>
              </a:xfrm>
              <a:prstGeom prst="triangl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u-HU" sz="2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3316781" y="1693263"/>
                    <a:ext cx="40517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  <a:ea typeface="Cambria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hu-HU" sz="2000" dirty="0">
                      <a:latin typeface="Cambria" pitchFamily="18" charset="0"/>
                      <a:ea typeface="Cambria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6781" y="1693263"/>
                    <a:ext cx="405176" cy="40011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u-H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4922643" y="3272135"/>
                    <a:ext cx="40434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  <a:ea typeface="Cambria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hu-HU" sz="2000" dirty="0">
                      <a:latin typeface="Cambria" pitchFamily="18" charset="0"/>
                      <a:ea typeface="Cambria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22643" y="3272135"/>
                    <a:ext cx="450573" cy="46166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667414" y="3274367"/>
                    <a:ext cx="41594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  <a:ea typeface="Cambria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hu-HU" sz="2000" dirty="0">
                      <a:latin typeface="Cambria" pitchFamily="18" charset="0"/>
                      <a:ea typeface="Cambria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67414" y="3274367"/>
                    <a:ext cx="462242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8678346" y="3043535"/>
                  <a:ext cx="40786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  <a:ea typeface="Cambria" pitchFamily="18" charset="0"/>
                          </a:rPr>
                          <m:t>𝐹</m:t>
                        </m:r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8346" y="3043535"/>
                  <a:ext cx="450573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935146" y="3041302"/>
                  <a:ext cx="41107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  <a:ea typeface="Cambria" pitchFamily="18" charset="0"/>
                          </a:rPr>
                          <m:t>𝐸</m:t>
                        </m:r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5146" y="3041302"/>
                  <a:ext cx="456407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328543" y="1891205"/>
                  <a:ext cx="42620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  <a:ea typeface="Cambria" pitchFamily="18" charset="0"/>
                          </a:rPr>
                          <m:t>𝐷</m:t>
                        </m:r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8543" y="1891205"/>
                  <a:ext cx="426206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895704" y="4551569"/>
                <a:ext cx="2652777" cy="605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hu-HU" sz="2400" i="1" smtClean="0">
                              <a:latin typeface="Cambria Math"/>
                              <a:ea typeface="Cambria Math"/>
                            </a:rPr>
                          </m:ctrlPr>
                        </m:groupChrPr>
                        <m:e>
                          <m:r>
                            <m:rPr>
                              <m:sty m:val="p"/>
                              <m:brk m:alnAt="2"/>
                            </m:rPr>
                            <a:rPr lang="hu-HU" sz="2400" b="0" i="0" smtClean="0">
                              <a:latin typeface="Cambria Math"/>
                              <a:ea typeface="Cambria Math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/>
                              <a:ea typeface="Cambria Math"/>
                            </a:rPr>
                            <m:t>II</m:t>
                          </m:r>
                          <m:r>
                            <a:rPr lang="hu-HU" sz="2400" b="0" i="0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r>
                            <a:rPr lang="hu-HU" sz="2400" b="0" i="0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/>
                              <a:ea typeface="Cambria Math"/>
                            </a:rPr>
                            <m:t>e</m:t>
                          </m:r>
                          <m:r>
                            <a:rPr lang="hu-HU" sz="2400" b="0" i="0" smtClean="0">
                              <a:latin typeface="Cambria Math"/>
                              <a:ea typeface="Cambria Math"/>
                            </a:rPr>
                            <m:t>.</m:t>
                          </m:r>
                        </m:e>
                      </m:groupChr>
                      <m:sSub>
                        <m:sSubPr>
                          <m:ctrlPr>
                            <a:rPr lang="hu-HU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/>
                              <a:ea typeface="Cambria Math"/>
                            </a:rPr>
                            <m:t>𝐷𝐸𝐹</m:t>
                          </m:r>
                        </m:e>
                        <m:sub>
                          <m:r>
                            <a:rPr lang="hu-HU" sz="2400" i="1"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</m:sSub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hu-HU" sz="2400" i="1">
                              <a:latin typeface="Cambria Math"/>
                              <a:ea typeface="Cambria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/>
                              <a:ea typeface="Cambria" pitchFamily="18" charset="0"/>
                            </a:rPr>
                            <m:t>𝐴𝐵𝐶</m:t>
                          </m:r>
                        </m:e>
                        <m:sub>
                          <m:r>
                            <a:rPr lang="hu-HU" sz="2400" i="1"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</m:sSub>
                    </m:oMath>
                  </m:oMathPara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704" y="4551569"/>
                <a:ext cx="2652777" cy="6058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55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008" y="511429"/>
            <a:ext cx="10515600" cy="756539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latin typeface="Cambria" pitchFamily="18" charset="0"/>
                <a:ea typeface="Cambria" pitchFamily="18" charset="0"/>
              </a:rPr>
              <a:t>Megoldott feladatok</a:t>
            </a:r>
            <a:endParaRPr lang="hu-HU" sz="2400" b="1" dirty="0"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2624"/>
                <a:ext cx="10515600" cy="4994339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lnSpc>
                    <a:spcPct val="115000"/>
                  </a:lnSpc>
                  <a:spcBef>
                    <a:spcPts val="600"/>
                  </a:spcBef>
                  <a:buNone/>
                </a:pPr>
                <a:r>
                  <a:rPr lang="hu-HU" sz="2400" b="1" dirty="0" smtClean="0">
                    <a:latin typeface="Cambria" pitchFamily="18" charset="0"/>
                    <a:ea typeface="Cambria" pitchFamily="18" charset="0"/>
                  </a:rPr>
                  <a:t>1.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Az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</a:rPr>
                      <m:t>𝐴𝐵𝐶</m:t>
                    </m:r>
                    <m:r>
                      <a:rPr lang="hu-HU" sz="240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és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</a:rPr>
                      <m:t>𝐴𝐷𝐸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háromszögeknek 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/>
                      </a:rPr>
                      <m:t>(</m:t>
                    </m:r>
                    <m:r>
                      <a:rPr lang="hu-HU" sz="2400" i="1" smtClean="0">
                        <a:latin typeface="Cambria Math"/>
                      </a:rPr>
                      <m:t>𝐴𝐶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és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/>
                      </a:rPr>
                      <m:t>(</m:t>
                    </m:r>
                    <m:r>
                      <a:rPr lang="hu-HU" sz="2400" i="1" smtClean="0">
                        <a:latin typeface="Cambria Math"/>
                      </a:rPr>
                      <m:t>𝐴𝐷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,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illetve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/>
                      </a:rPr>
                      <m:t>(</m:t>
                    </m:r>
                    <m:r>
                      <a:rPr lang="hu-HU" sz="2400" i="1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/>
                      </a:rPr>
                      <m:t>(</m:t>
                    </m:r>
                    <m:r>
                      <a:rPr lang="hu-HU" sz="2400" i="1" smtClean="0">
                        <a:latin typeface="Cambria Math"/>
                      </a:rPr>
                      <m:t>𝐴𝐸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oldalai ellentétes félegyenesek,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és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</a:rPr>
                      <m:t>(</m:t>
                    </m:r>
                    <m:acc>
                      <m:accPr>
                        <m:chr m:val="̂"/>
                        <m:ctrlPr>
                          <a:rPr lang="hu-HU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hu-HU" sz="2400" i="1">
                            <a:latin typeface="Cambria Math"/>
                          </a:rPr>
                          <m:t>𝐵</m:t>
                        </m:r>
                      </m:e>
                    </m:acc>
                    <m:r>
                      <a:rPr lang="hu-HU" sz="2400" b="0" i="1" smtClean="0">
                        <a:latin typeface="Cambria Math"/>
                      </a:rPr>
                      <m:t>)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/>
                      </a:rPr>
                      <m:t>m</m:t>
                    </m:r>
                    <m:r>
                      <a:rPr lang="hu-HU" sz="2400" b="0" i="1" smtClean="0">
                        <a:latin typeface="Cambria Math"/>
                      </a:rPr>
                      <m:t>(</m:t>
                    </m:r>
                    <m:acc>
                      <m:accPr>
                        <m:chr m:val="̂"/>
                        <m:ctrlPr>
                          <a:rPr lang="hu-HU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hu-HU" sz="2400" b="0" i="1" smtClean="0">
                        <a:latin typeface="Cambria Math"/>
                      </a:rPr>
                      <m:t>)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hu-HU" sz="2400" i="0"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.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Ha tudjuk, hogy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</a:rPr>
                      <m:t>𝐴𝐵</m:t>
                    </m:r>
                    <m:r>
                      <a:rPr lang="hu-HU" sz="2400" i="1">
                        <a:latin typeface="Cambria Math"/>
                      </a:rPr>
                      <m:t>=10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cm,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</a:rPr>
                      <m:t>𝐵𝐶</m:t>
                    </m:r>
                    <m:r>
                      <a:rPr lang="hu-HU" sz="2400" i="1" smtClean="0">
                        <a:latin typeface="Cambria Math"/>
                      </a:rPr>
                      <m:t>=20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cm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</a:rPr>
                      <m:t>𝐷𝐸</m:t>
                    </m:r>
                    <m:r>
                      <a:rPr lang="hu-HU" sz="2400" i="1" smtClean="0">
                        <a:latin typeface="Cambria Math"/>
                      </a:rPr>
                      <m:t>=40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cm, számítsuk ki az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</a:rPr>
                      <m:t>𝐴𝐷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hosszát! </a:t>
                </a: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lvl="0" indent="0">
                  <a:lnSpc>
                    <a:spcPct val="115000"/>
                  </a:lnSpc>
                  <a:spcBef>
                    <a:spcPts val="600"/>
                  </a:spcBef>
                  <a:buNone/>
                </a:pP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Feltevés</a:t>
                </a:r>
                <a:endParaRPr lang="hu-HU" sz="2400" i="1" dirty="0">
                  <a:latin typeface="Cambria" pitchFamily="18" charset="0"/>
                  <a:ea typeface="Cambria" pitchFamily="18" charset="0"/>
                </a:endParaRPr>
              </a:p>
              <a:p>
                <a:pPr marL="361950" lvl="0" indent="0">
                  <a:lnSpc>
                    <a:spcPct val="115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>
                              <a:latin typeface="Cambria Math"/>
                              <a:ea typeface="Cambria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/>
                              <a:ea typeface="Cambria" pitchFamily="18" charset="0"/>
                            </a:rPr>
                            <m:t>𝐴𝐵𝐶</m:t>
                          </m:r>
                        </m:e>
                        <m:sub>
                          <m:r>
                            <a:rPr lang="hu-HU" sz="2400" i="1"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</m:sSub>
                      <m:r>
                        <a:rPr lang="hu-HU" sz="2400" b="0" i="0" smtClean="0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hu-HU" sz="2400" i="1">
                              <a:latin typeface="Cambria Math"/>
                              <a:ea typeface="Cambria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/>
                              <a:ea typeface="Cambria" pitchFamily="18" charset="0"/>
                            </a:rPr>
                            <m:t>𝐴</m:t>
                          </m:r>
                          <m:r>
                            <a:rPr lang="hu-HU" sz="2400" b="0" i="1" smtClean="0">
                              <a:latin typeface="Cambria Math"/>
                              <a:ea typeface="Cambria" pitchFamily="18" charset="0"/>
                            </a:rPr>
                            <m:t>𝐷𝐸</m:t>
                          </m:r>
                        </m:e>
                        <m:sub>
                          <m:r>
                            <a:rPr lang="hu-HU" sz="2400" i="1"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</m:sSub>
                    </m:oMath>
                  </m:oMathPara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361950" indent="0">
                  <a:lnSpc>
                    <a:spcPct val="115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hu-HU" sz="2400" i="1">
                                <a:latin typeface="Cambria Math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hu-HU" sz="24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hu-HU" sz="2400">
                        <a:latin typeface="Cambria Math"/>
                      </a:rPr>
                      <m:t>m</m:t>
                    </m:r>
                    <m:d>
                      <m:dPr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</m:d>
                    <m:r>
                      <a:rPr lang="hu-HU" sz="240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hu-HU" sz="2400" i="1" dirty="0" smtClean="0">
                  <a:latin typeface="Cambria" pitchFamily="18" charset="0"/>
                  <a:ea typeface="Cambria" pitchFamily="18" charset="0"/>
                </a:endParaRPr>
              </a:p>
              <a:p>
                <a:pPr marL="361950" indent="0">
                  <a:lnSpc>
                    <a:spcPct val="115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𝐴𝐵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=10 </m:t>
                    </m:r>
                    <m:r>
                      <m:rPr>
                        <m:sty m:val="p"/>
                      </m:rPr>
                      <a:rPr lang="hu-HU" sz="2400">
                        <a:latin typeface="Cambria Math"/>
                        <a:ea typeface="Cambria" pitchFamily="18" charset="0"/>
                      </a:rPr>
                      <m:t>cm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</a:p>
              <a:p>
                <a:pPr marL="361950" indent="0">
                  <a:lnSpc>
                    <a:spcPct val="115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𝐵𝐶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=20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cm    </a:t>
                </a:r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361950" indent="0">
                  <a:lnSpc>
                    <a:spcPct val="115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</a:rPr>
                      <m:t>𝐷𝐸</m:t>
                    </m:r>
                    <m:r>
                      <a:rPr lang="hu-HU" sz="2400" i="1">
                        <a:latin typeface="Cambria Math"/>
                      </a:rPr>
                      <m:t>=40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cm</a:t>
                </a:r>
              </a:p>
              <a:p>
                <a:pPr marL="0" indent="0">
                  <a:lnSpc>
                    <a:spcPct val="115000"/>
                  </a:lnSpc>
                  <a:spcBef>
                    <a:spcPts val="600"/>
                  </a:spcBef>
                  <a:buNone/>
                </a:pP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Következtetés </a:t>
                </a:r>
                <a:endParaRPr lang="hu-HU" sz="2400" b="0" i="1" dirty="0" smtClean="0">
                  <a:latin typeface="Cambria Math"/>
                  <a:ea typeface="Cambria Math"/>
                </a:endParaRPr>
              </a:p>
              <a:p>
                <a:pPr marL="361950" indent="0">
                  <a:lnSpc>
                    <a:spcPct val="115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/>
                          <a:ea typeface="Cambria Math"/>
                        </a:rPr>
                        <m:t>𝐴𝐷</m:t>
                      </m:r>
                      <m:r>
                        <a:rPr lang="hu-HU" sz="2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hu-HU" sz="2400" i="1">
                          <a:latin typeface="Cambria Math"/>
                          <a:ea typeface="Cambria Math"/>
                        </a:rPr>
                        <m:t>?</m:t>
                      </m:r>
                    </m:oMath>
                  </m:oMathPara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2624"/>
                <a:ext cx="10515600" cy="4994339"/>
              </a:xfrm>
              <a:blipFill rotWithShape="0">
                <a:blip r:embed="rId2"/>
                <a:stretch>
                  <a:fillRect l="-928" t="-1221" r="-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/>
              <a:t>26</a:t>
            </a:fld>
            <a:endParaRPr lang="hu-HU" dirty="0"/>
          </a:p>
        </p:txBody>
      </p:sp>
      <p:grpSp>
        <p:nvGrpSpPr>
          <p:cNvPr id="33" name="Group 32"/>
          <p:cNvGrpSpPr/>
          <p:nvPr/>
        </p:nvGrpSpPr>
        <p:grpSpPr>
          <a:xfrm>
            <a:off x="5762404" y="2466092"/>
            <a:ext cx="5421766" cy="2533710"/>
            <a:chOff x="5454587" y="2188464"/>
            <a:chExt cx="5421766" cy="2533710"/>
          </a:xfrm>
        </p:grpSpPr>
        <p:grpSp>
          <p:nvGrpSpPr>
            <p:cNvPr id="32" name="Group 31"/>
            <p:cNvGrpSpPr/>
            <p:nvPr/>
          </p:nvGrpSpPr>
          <p:grpSpPr>
            <a:xfrm>
              <a:off x="5454587" y="2188464"/>
              <a:ext cx="5421766" cy="2533710"/>
              <a:chOff x="5454587" y="2188464"/>
              <a:chExt cx="5421766" cy="253371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5827776" y="3035808"/>
                <a:ext cx="4669536" cy="130454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6205728" y="2523744"/>
                <a:ext cx="3621024" cy="195072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5827776" y="3035808"/>
                <a:ext cx="377952" cy="143865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9826752" y="2523744"/>
                <a:ext cx="670560" cy="18166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Arc 18"/>
              <p:cNvSpPr/>
              <p:nvPr/>
            </p:nvSpPr>
            <p:spPr>
              <a:xfrm>
                <a:off x="6132576" y="4072128"/>
                <a:ext cx="487680" cy="365760"/>
              </a:xfrm>
              <a:prstGeom prst="arc">
                <a:avLst>
                  <a:gd name="adj1" fmla="val 11957403"/>
                  <a:gd name="adj2" fmla="val 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sz="2000" dirty="0"/>
              </a:p>
            </p:txBody>
          </p:sp>
          <p:sp>
            <p:nvSpPr>
              <p:cNvPr id="20" name="Arc 19"/>
              <p:cNvSpPr/>
              <p:nvPr/>
            </p:nvSpPr>
            <p:spPr>
              <a:xfrm rot="-1800000">
                <a:off x="9912096" y="3956304"/>
                <a:ext cx="487680" cy="365760"/>
              </a:xfrm>
              <a:prstGeom prst="arc">
                <a:avLst>
                  <a:gd name="adj1" fmla="val 11957403"/>
                  <a:gd name="adj2" fmla="val 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sz="2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607808" y="3157728"/>
                    <a:ext cx="40677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𝐴</m:t>
                          </m:r>
                        </m:oMath>
                      </m:oMathPara>
                    </a14:m>
                    <a:endParaRPr lang="hu-HU" sz="20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7808" y="3157728"/>
                    <a:ext cx="452175" cy="46166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5777937" y="4322064"/>
                    <a:ext cx="417550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𝐵</m:t>
                          </m:r>
                        </m:oMath>
                      </m:oMathPara>
                    </a14:m>
                    <a:endParaRPr lang="hu-HU" sz="20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7937" y="4322064"/>
                    <a:ext cx="463845" cy="46166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454587" y="2804975"/>
                    <a:ext cx="40594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𝐶</m:t>
                          </m:r>
                        </m:oMath>
                      </m:oMathPara>
                    </a14:m>
                    <a:endParaRPr lang="hu-HU" sz="2000" dirty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54587" y="2804975"/>
                    <a:ext cx="452175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0448544" y="4109519"/>
                    <a:ext cx="42780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𝐷</m:t>
                          </m:r>
                        </m:oMath>
                      </m:oMathPara>
                    </a14:m>
                    <a:endParaRPr lang="hu-HU" sz="2000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48544" y="4109519"/>
                    <a:ext cx="475835" cy="4616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9777984" y="2188464"/>
                    <a:ext cx="41267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𝐸</m:t>
                          </m:r>
                        </m:oMath>
                      </m:oMathPara>
                    </a14:m>
                    <a:endParaRPr lang="hu-HU" sz="2000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77984" y="2188464"/>
                    <a:ext cx="458011" cy="46166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6096000" y="3676820"/>
                    <a:ext cx="65056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hu-HU" sz="2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200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hu-HU" sz="200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sup>
                          </m:sSup>
                        </m:oMath>
                      </m:oMathPara>
                    </a14:m>
                    <a:endParaRPr lang="hu-HU" sz="2000" dirty="0"/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6000" y="3676820"/>
                    <a:ext cx="740844" cy="46166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9541051" y="3635779"/>
                    <a:ext cx="65056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hu-HU" sz="2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200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hu-HU" sz="200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sup>
                          </m:sSup>
                        </m:oMath>
                      </m:oMathPara>
                    </a14:m>
                    <a:endParaRPr lang="hu-HU" sz="20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41051" y="3635779"/>
                    <a:ext cx="740844" cy="461665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9" name="TextBox 28"/>
            <p:cNvSpPr txBox="1"/>
            <p:nvPr/>
          </p:nvSpPr>
          <p:spPr>
            <a:xfrm>
              <a:off x="6973824" y="3922252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>
                  <a:latin typeface="Cambria" pitchFamily="18" charset="0"/>
                  <a:ea typeface="Cambria" pitchFamily="18" charset="0"/>
                </a:rPr>
                <a:t>10</a:t>
              </a:r>
              <a:endParaRPr lang="hu-HU" sz="2000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85356" y="3460587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>
                  <a:latin typeface="Cambria" pitchFamily="18" charset="0"/>
                  <a:ea typeface="Cambria" pitchFamily="18" charset="0"/>
                </a:rPr>
                <a:t>20</a:t>
              </a:r>
              <a:endParaRPr lang="hu-HU" sz="2000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031620" y="2960715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>
                  <a:latin typeface="Cambria" pitchFamily="18" charset="0"/>
                  <a:ea typeface="Cambria" pitchFamily="18" charset="0"/>
                </a:rPr>
                <a:t>40</a:t>
              </a:r>
              <a:endParaRPr lang="hu-HU" sz="2000" dirty="0">
                <a:latin typeface="Cambria" pitchFamily="18" charset="0"/>
                <a:ea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672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31520"/>
                <a:ext cx="10515600" cy="544544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Megoldás</a:t>
                </a:r>
              </a:p>
              <a:p>
                <a:pPr marL="36195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 smtClean="0">
                            <a:latin typeface="Cambria Math"/>
                            <a:ea typeface="Cambria" pitchFamily="18" charset="0"/>
                          </a:rPr>
                        </m:ctrlPr>
                      </m:accPr>
                      <m:e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𝐵</m:t>
                        </m:r>
                      </m:e>
                    </m:acc>
                    <m:r>
                      <a:rPr lang="hu-HU" sz="2400" i="1" smtClean="0">
                        <a:latin typeface="Cambria Math"/>
                        <a:ea typeface="Cambria Math"/>
                      </a:rPr>
                      <m:t>≡</m:t>
                    </m:r>
                    <m:acc>
                      <m:accPr>
                        <m:chr m:val="̂"/>
                        <m:ctrlPr>
                          <a:rPr lang="hu-HU" sz="240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</m:acc>
                  </m:oMath>
                </a14:m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(feltevés)</a:t>
                </a:r>
                <a:endParaRPr lang="hu-HU" sz="2400" i="1" dirty="0" smtClean="0">
                  <a:latin typeface="Cambria" pitchFamily="18" charset="0"/>
                  <a:ea typeface="Cambria" pitchFamily="18" charset="0"/>
                </a:endParaRPr>
              </a:p>
              <a:p>
                <a:pPr marL="36195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accPr>
                      <m:e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𝐶𝐴𝐵</m:t>
                        </m:r>
                      </m:e>
                    </m:acc>
                    <m:r>
                      <a:rPr lang="hu-HU" sz="2400" i="1">
                        <a:latin typeface="Cambria Math"/>
                        <a:ea typeface="Cambria Math"/>
                      </a:rPr>
                      <m:t>≡</m:t>
                    </m:r>
                    <m:acc>
                      <m:accPr>
                        <m:chr m:val="̂"/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𝐸𝐴𝐷</m:t>
                        </m:r>
                      </m:e>
                    </m:acc>
                  </m:oMath>
                </a14:m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(csúcsszögek)</a:t>
                </a:r>
              </a:p>
              <a:p>
                <a:pPr marL="36195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hu-HU" sz="2400" i="1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2"/>
                          </m:rPr>
                          <a:rPr lang="hu-HU" sz="2400" i="0">
                            <a:latin typeface="Cambria Math"/>
                          </a:rPr>
                          <m:t>I</m:t>
                        </m:r>
                        <m:r>
                          <a:rPr lang="hu-HU" sz="2400" i="0">
                            <a:latin typeface="Cambria Math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hu-HU" sz="2400" i="0">
                            <a:latin typeface="Cambria Math"/>
                          </a:rPr>
                          <m:t>h</m:t>
                        </m:r>
                        <m:r>
                          <a:rPr lang="hu-HU" sz="2400" i="0">
                            <a:latin typeface="Cambria Math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hu-HU" sz="2400" i="0">
                            <a:latin typeface="Cambria Math"/>
                          </a:rPr>
                          <m:t>e</m:t>
                        </m:r>
                        <m:r>
                          <a:rPr lang="hu-HU" sz="2400" i="0">
                            <a:latin typeface="Cambria Math"/>
                          </a:rPr>
                          <m:t>.</m:t>
                        </m:r>
                      </m:e>
                    </m:groupChr>
                  </m:oMath>
                </a14:m>
                <a:r>
                  <a:rPr lang="hu-HU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  <m:r>
                      <a:rPr lang="hu-HU" sz="2400" smtClean="0">
                        <a:latin typeface="Cambria Math"/>
                        <a:ea typeface="Cambria Math"/>
                      </a:rPr>
                      <m:t>~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𝐴𝐷𝐸</m:t>
                        </m:r>
                      </m:e>
                      <m:sub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  <m:r>
                      <a:rPr lang="hu-HU" sz="2400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endParaRPr lang="hu-HU" sz="2400" dirty="0"/>
              </a:p>
              <a:p>
                <a:pPr marL="361950" indent="0">
                  <a:lnSpc>
                    <a:spcPct val="110000"/>
                  </a:lnSpc>
                  <a:buNone/>
                </a:pPr>
                <a:r>
                  <a:rPr lang="hu-HU" sz="2400" dirty="0">
                    <a:latin typeface="Cambria Math" pitchFamily="18"/>
                    <a:ea typeface="Cambria Math" pitchFamily="18"/>
                  </a:rPr>
                  <a:t>⇒</a:t>
                </a:r>
                <a:r>
                  <a:rPr lang="hu-HU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𝐴𝐷</m:t>
                        </m:r>
                      </m:den>
                    </m:f>
                  </m:oMath>
                </a14:m>
                <a:r>
                  <a:rPr lang="hu-HU" sz="2400" baseline="-25000" dirty="0"/>
                  <a:t>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𝐴𝐶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𝐴𝐸</m:t>
                        </m:r>
                      </m:den>
                    </m:f>
                  </m:oMath>
                </a14:m>
                <a:r>
                  <a:rPr lang="hu-HU" sz="2400" dirty="0"/>
                  <a:t>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𝐵𝐶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𝐷𝐸</m:t>
                        </m:r>
                      </m:den>
                    </m:f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</a:p>
              <a:p>
                <a:pPr marL="361950" indent="0">
                  <a:lnSpc>
                    <a:spcPct val="110000"/>
                  </a:lnSpc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𝐴𝐷</m:t>
                        </m:r>
                      </m:den>
                    </m:f>
                  </m:oMath>
                </a14:m>
                <a:r>
                  <a:rPr lang="hu-HU" sz="2400" baseline="-25000" dirty="0"/>
                  <a:t>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𝐴𝐶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𝐴𝐸</m:t>
                        </m:r>
                      </m:den>
                    </m:f>
                  </m:oMath>
                </a14:m>
                <a:r>
                  <a:rPr lang="hu-HU" sz="2400" dirty="0" smtClean="0"/>
                  <a:t>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</a:rPr>
                          <m:t>20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</a:rPr>
                          <m:t>40</m:t>
                        </m:r>
                      </m:den>
                    </m:f>
                    <m:r>
                      <a:rPr lang="hu-HU" sz="240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𝐴𝐷</m:t>
                        </m:r>
                      </m:den>
                    </m:f>
                  </m:oMath>
                </a14:m>
                <a:r>
                  <a:rPr lang="hu-HU" sz="2400" dirty="0"/>
                  <a:t>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/>
                          </a:rPr>
                          <m:t>20</m:t>
                        </m:r>
                      </m:num>
                      <m:den>
                        <m:r>
                          <a:rPr lang="hu-HU" sz="2400" i="1">
                            <a:latin typeface="Cambria Math"/>
                          </a:rPr>
                          <m:t>40</m:t>
                        </m:r>
                      </m:den>
                    </m:f>
                  </m:oMath>
                </a14:m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361950" indent="0">
                  <a:lnSpc>
                    <a:spcPct val="110000"/>
                  </a:lnSpc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20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𝐴𝐷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=10∙40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</a:p>
              <a:p>
                <a:pPr marL="361950" indent="0">
                  <a:lnSpc>
                    <a:spcPct val="110000"/>
                  </a:lnSpc>
                  <a:buNone/>
                </a:pPr>
                <a:r>
                  <a:rPr lang="hu-HU" sz="2400" b="0" dirty="0" smtClean="0">
                    <a:ea typeface="Cambria" pitchFamily="18" charset="0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𝐴𝐷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10∙40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20</m:t>
                        </m:r>
                      </m:den>
                    </m:f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</a:p>
              <a:p>
                <a:pPr marL="361950" indent="0">
                  <a:lnSpc>
                    <a:spcPct val="110000"/>
                  </a:lnSpc>
                  <a:buNone/>
                </a:pPr>
                <a:r>
                  <a:rPr lang="hu-HU" sz="2400" b="0" dirty="0" smtClean="0">
                    <a:ea typeface="Cambria" pitchFamily="18" charset="0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𝐴𝐷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=20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cm</a:t>
                </a:r>
              </a:p>
              <a:p>
                <a:pPr marL="0" indent="0">
                  <a:buNone/>
                </a:pPr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31520"/>
                <a:ext cx="10515600" cy="5445443"/>
              </a:xfrm>
              <a:blipFill rotWithShape="0">
                <a:blip r:embed="rId2"/>
                <a:stretch>
                  <a:fillRect l="-928" t="-784" b="-145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/>
              <a:t>27</a:t>
            </a:fld>
            <a:endParaRPr lang="hu-HU" dirty="0"/>
          </a:p>
        </p:txBody>
      </p:sp>
      <p:sp>
        <p:nvSpPr>
          <p:cNvPr id="22" name="Right Brace 21"/>
          <p:cNvSpPr/>
          <p:nvPr/>
        </p:nvSpPr>
        <p:spPr>
          <a:xfrm>
            <a:off x="4682532" y="1335598"/>
            <a:ext cx="353568" cy="9144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TextBox 22"/>
          <p:cNvSpPr txBox="1"/>
          <p:nvPr/>
        </p:nvSpPr>
        <p:spPr>
          <a:xfrm>
            <a:off x="5638800" y="2974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36100" y="1436512"/>
                <a:ext cx="737701" cy="605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hu-HU" sz="240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sty m:val="p"/>
                              <m:brk m:alnAt="2"/>
                            </m:rPr>
                            <a:rPr lang="hu-HU" sz="2400" b="0" i="0" smtClean="0">
                              <a:latin typeface="Cambria Math"/>
                            </a:rPr>
                            <m:t>I</m:t>
                          </m:r>
                          <m:r>
                            <a:rPr lang="hu-HU" sz="2400" b="0" i="0" smtClean="0">
                              <a:latin typeface="Cambria Math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/>
                            </a:rPr>
                            <m:t>h</m:t>
                          </m:r>
                          <m:r>
                            <a:rPr lang="hu-HU" sz="2400" b="0" i="0" smtClean="0">
                              <a:latin typeface="Cambria Math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/>
                            </a:rPr>
                            <m:t>e</m:t>
                          </m:r>
                          <m:r>
                            <a:rPr lang="hu-HU" sz="2400" b="0" i="0" smtClean="0">
                              <a:latin typeface="Cambria Math"/>
                            </a:rPr>
                            <m:t>.</m:t>
                          </m:r>
                        </m:e>
                      </m:groupCh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100" y="1436512"/>
                <a:ext cx="737701" cy="6058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6182444" y="731520"/>
            <a:ext cx="5421766" cy="2533710"/>
            <a:chOff x="5777937" y="464111"/>
            <a:chExt cx="5421766" cy="2533710"/>
          </a:xfrm>
        </p:grpSpPr>
        <p:grpSp>
          <p:nvGrpSpPr>
            <p:cNvPr id="26" name="Group 25"/>
            <p:cNvGrpSpPr/>
            <p:nvPr/>
          </p:nvGrpSpPr>
          <p:grpSpPr>
            <a:xfrm>
              <a:off x="5777937" y="464111"/>
              <a:ext cx="5421766" cy="2533710"/>
              <a:chOff x="5777937" y="1352496"/>
              <a:chExt cx="5421766" cy="253371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777937" y="1352496"/>
                <a:ext cx="5421766" cy="2533710"/>
                <a:chOff x="5454587" y="2188464"/>
                <a:chExt cx="5421766" cy="2533710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>
                  <a:off x="5827776" y="3035808"/>
                  <a:ext cx="4669536" cy="130454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V="1">
                  <a:off x="6205728" y="2523744"/>
                  <a:ext cx="3621024" cy="195072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5827776" y="3035808"/>
                  <a:ext cx="377952" cy="143865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9826752" y="2523744"/>
                  <a:ext cx="670560" cy="181660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" name="Arc 9"/>
                <p:cNvSpPr/>
                <p:nvPr/>
              </p:nvSpPr>
              <p:spPr>
                <a:xfrm>
                  <a:off x="6108192" y="4084320"/>
                  <a:ext cx="487680" cy="365760"/>
                </a:xfrm>
                <a:prstGeom prst="arc">
                  <a:avLst>
                    <a:gd name="adj1" fmla="val 11957403"/>
                    <a:gd name="adj2" fmla="val 0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 dirty="0"/>
                </a:p>
              </p:txBody>
            </p:sp>
            <p:sp>
              <p:nvSpPr>
                <p:cNvPr id="11" name="Arc 10"/>
                <p:cNvSpPr/>
                <p:nvPr/>
              </p:nvSpPr>
              <p:spPr>
                <a:xfrm rot="19800000">
                  <a:off x="9936480" y="3968496"/>
                  <a:ext cx="487680" cy="365760"/>
                </a:xfrm>
                <a:prstGeom prst="arc">
                  <a:avLst>
                    <a:gd name="adj1" fmla="val 11957403"/>
                    <a:gd name="adj2" fmla="val 0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7607808" y="3157728"/>
                      <a:ext cx="40677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𝐴</m:t>
                            </m:r>
                          </m:oMath>
                        </m:oMathPara>
                      </a14:m>
                      <a:endParaRPr lang="hu-HU" sz="2000" dirty="0"/>
                    </a:p>
                  </p:txBody>
                </p:sp>
              </mc:Choice>
              <mc:Fallback xmlns="">
                <p:sp>
                  <p:nvSpPr>
                    <p:cNvPr id="12" name="TextBox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07808" y="3157728"/>
                      <a:ext cx="452175" cy="461665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/>
                    <p:cNvSpPr txBox="1"/>
                    <p:nvPr/>
                  </p:nvSpPr>
                  <p:spPr>
                    <a:xfrm>
                      <a:off x="5777937" y="4322064"/>
                      <a:ext cx="41755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𝐵</m:t>
                            </m:r>
                          </m:oMath>
                        </m:oMathPara>
                      </a14:m>
                      <a:endParaRPr lang="hu-HU" sz="2000" dirty="0"/>
                    </a:p>
                  </p:txBody>
                </p:sp>
              </mc:Choice>
              <mc:Fallback xmlns="">
                <p:sp>
                  <p:nvSpPr>
                    <p:cNvPr id="13" name="TextBox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77937" y="4322064"/>
                      <a:ext cx="463845" cy="461665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5454587" y="2804975"/>
                      <a:ext cx="40594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𝐶</m:t>
                            </m:r>
                          </m:oMath>
                        </m:oMathPara>
                      </a14:m>
                      <a:endParaRPr lang="hu-HU" sz="2000" dirty="0"/>
                    </a:p>
                  </p:txBody>
                </p:sp>
              </mc:Choice>
              <mc:Fallback xmlns="">
                <p:sp>
                  <p:nvSpPr>
                    <p:cNvPr id="14" name="TextBox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54587" y="2804975"/>
                      <a:ext cx="452175" cy="461665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10448544" y="4109519"/>
                      <a:ext cx="427809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𝐷</m:t>
                            </m:r>
                          </m:oMath>
                        </m:oMathPara>
                      </a14:m>
                      <a:endParaRPr lang="hu-HU" sz="2000" dirty="0"/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48544" y="4109519"/>
                      <a:ext cx="475835" cy="461665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9777984" y="2188464"/>
                      <a:ext cx="41267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𝐸</m:t>
                            </m:r>
                          </m:oMath>
                        </m:oMathPara>
                      </a14:m>
                      <a:endParaRPr lang="hu-HU" sz="2000" dirty="0"/>
                    </a:p>
                  </p:txBody>
                </p:sp>
              </mc:Choice>
              <mc:Fallback xmlns="">
                <p:sp>
                  <p:nvSpPr>
                    <p:cNvPr id="16" name="TextBox 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77984" y="2188464"/>
                      <a:ext cx="458011" cy="461665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TextBox 16"/>
                    <p:cNvSpPr txBox="1"/>
                    <p:nvPr/>
                  </p:nvSpPr>
                  <p:spPr>
                    <a:xfrm>
                      <a:off x="6096000" y="3676820"/>
                      <a:ext cx="650563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hu-HU" sz="20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hu-HU" sz="200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hu-HU" sz="200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sup>
                            </m:sSup>
                          </m:oMath>
                        </m:oMathPara>
                      </a14:m>
                      <a:endParaRPr lang="hu-HU" sz="2000" dirty="0"/>
                    </a:p>
                  </p:txBody>
                </p:sp>
              </mc:Choice>
              <mc:Fallback xmlns="">
                <p:sp>
                  <p:nvSpPr>
                    <p:cNvPr id="17" name="TextBox 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96000" y="3676820"/>
                      <a:ext cx="740844" cy="461665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9541051" y="3635779"/>
                      <a:ext cx="650563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hu-HU" sz="20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hu-HU" sz="200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hu-HU" sz="200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sup>
                            </m:sSup>
                          </m:oMath>
                        </m:oMathPara>
                      </a14:m>
                      <a:endParaRPr lang="hu-HU" sz="2000" dirty="0"/>
                    </a:p>
                  </p:txBody>
                </p:sp>
              </mc:Choice>
              <mc:Fallback xmlns=""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541051" y="3635779"/>
                      <a:ext cx="740844" cy="461665"/>
                    </a:xfrm>
                    <a:prstGeom prst="rect">
                      <a:avLst/>
                    </a:prstGeom>
                    <a:blipFill rotWithShape="1"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9" name="Arc 18"/>
              <p:cNvSpPr/>
              <p:nvPr/>
            </p:nvSpPr>
            <p:spPr>
              <a:xfrm flipV="1">
                <a:off x="8485894" y="2491631"/>
                <a:ext cx="316730" cy="415345"/>
              </a:xfrm>
              <a:prstGeom prst="arc">
                <a:avLst>
                  <a:gd name="adj1" fmla="val 16833228"/>
                  <a:gd name="adj2" fmla="val 5187720"/>
                </a:avLst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sz="2000" dirty="0"/>
              </a:p>
            </p:txBody>
          </p:sp>
          <p:sp>
            <p:nvSpPr>
              <p:cNvPr id="21" name="Arc 20"/>
              <p:cNvSpPr/>
              <p:nvPr/>
            </p:nvSpPr>
            <p:spPr>
              <a:xfrm flipH="1" flipV="1">
                <a:off x="7504438" y="2619647"/>
                <a:ext cx="316730" cy="415345"/>
              </a:xfrm>
              <a:prstGeom prst="arc">
                <a:avLst>
                  <a:gd name="adj1" fmla="val 16200000"/>
                  <a:gd name="adj2" fmla="val 5187720"/>
                </a:avLst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sz="2000" dirty="0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5876559" y="1842351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>
                  <a:latin typeface="Cambria" pitchFamily="18" charset="0"/>
                  <a:ea typeface="Cambria" pitchFamily="18" charset="0"/>
                </a:rPr>
                <a:t>20</a:t>
              </a:r>
              <a:endParaRPr lang="hu-HU" sz="2000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242186" y="2264062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>
                  <a:latin typeface="Cambria" pitchFamily="18" charset="0"/>
                  <a:ea typeface="Cambria" pitchFamily="18" charset="0"/>
                </a:rPr>
                <a:t>10</a:t>
              </a:r>
              <a:endParaRPr lang="hu-HU" sz="2000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379569" y="1224985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>
                  <a:latin typeface="Cambria" pitchFamily="18" charset="0"/>
                  <a:ea typeface="Cambria" pitchFamily="18" charset="0"/>
                </a:rPr>
                <a:t>40</a:t>
              </a:r>
              <a:endParaRPr lang="hu-HU" sz="2000" dirty="0">
                <a:latin typeface="Cambria" pitchFamily="18" charset="0"/>
                <a:ea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641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82752"/>
                <a:ext cx="10515600" cy="549421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b="1" spc="-2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2.</a:t>
                </a:r>
                <a:r>
                  <a:rPr lang="hu-HU" sz="2400" spc="-2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b="0" i="1" spc="3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sty m:val="p"/>
                      </m:rPr>
                      <a:rPr lang="hu-HU" sz="2400" b="0" i="0" spc="3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hu-HU" sz="2400" b="0" i="1" spc="3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 i="1" spc="3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hu-HU" sz="2400" spc="30" dirty="0" smtClean="0">
                    <a:latin typeface="Cambria" pitchFamily="18" charset="0"/>
                    <a:ea typeface="Cambria" pitchFamily="18" charset="0"/>
                  </a:rPr>
                  <a:t> trapézban </a:t>
                </a:r>
                <a14:m>
                  <m:oMath xmlns:m="http://schemas.openxmlformats.org/officeDocument/2006/math">
                    <m:r>
                      <a:rPr lang="hu-HU" sz="2400" i="1" spc="30" smtClean="0">
                        <a:latin typeface="Cambria Math"/>
                      </a:rPr>
                      <m:t>𝐴𝐶</m:t>
                    </m:r>
                    <m:r>
                      <a:rPr lang="hu-HU" sz="2400" spc="30">
                        <a:latin typeface="Cambria Math" panose="02040503050406030204" pitchFamily="18" charset="0"/>
                      </a:rPr>
                      <m:t>∩</m:t>
                    </m:r>
                    <m:r>
                      <a:rPr lang="hu-HU" sz="2400" i="1" spc="30" smtClean="0">
                        <a:latin typeface="Cambria Math"/>
                      </a:rPr>
                      <m:t>𝐵𝐷</m:t>
                    </m:r>
                    <m:r>
                      <a:rPr lang="hu-HU" sz="2400" i="1" spc="30" smtClean="0">
                        <a:latin typeface="Cambria Math"/>
                      </a:rPr>
                      <m:t>={</m:t>
                    </m:r>
                    <m:r>
                      <a:rPr lang="hu-HU" sz="2400" i="1" spc="30">
                        <a:latin typeface="Cambria Math"/>
                        <a:ea typeface="Cambria" pitchFamily="18" charset="0"/>
                      </a:rPr>
                      <m:t>𝑂</m:t>
                    </m:r>
                    <m:r>
                      <a:rPr lang="hu-HU" sz="2400" i="1" spc="30" smtClean="0">
                        <a:latin typeface="Cambria Math"/>
                      </a:rPr>
                      <m:t>}, </m:t>
                    </m:r>
                    <m:r>
                      <a:rPr lang="hu-HU" sz="2400" i="1" spc="30" smtClean="0">
                        <a:latin typeface="Cambria Math"/>
                      </a:rPr>
                      <m:t>𝐴𝐵</m:t>
                    </m:r>
                    <m:r>
                      <a:rPr lang="hu-HU" sz="2400" i="1" spc="30" smtClean="0">
                        <a:latin typeface="Cambria Math"/>
                      </a:rPr>
                      <m:t> ‖ </m:t>
                    </m:r>
                    <m:r>
                      <a:rPr lang="hu-HU" sz="2400" i="1" spc="30" smtClean="0">
                        <a:latin typeface="Cambria Math"/>
                      </a:rPr>
                      <m:t>𝐶𝐷</m:t>
                    </m:r>
                  </m:oMath>
                </a14:m>
                <a:r>
                  <a:rPr lang="hu-HU" sz="2400" spc="30" dirty="0" smtClean="0">
                    <a:latin typeface="Cambria" pitchFamily="18" charset="0"/>
                    <a:ea typeface="Cambria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i="1" spc="30" smtClean="0">
                        <a:latin typeface="Cambria Math"/>
                      </a:rPr>
                      <m:t>𝐴𝑂</m:t>
                    </m:r>
                    <m:r>
                      <a:rPr lang="hu-HU" sz="2400" i="1" spc="30" smtClean="0">
                        <a:latin typeface="Cambria Math"/>
                      </a:rPr>
                      <m:t>=2</m:t>
                    </m:r>
                  </m:oMath>
                </a14:m>
                <a:r>
                  <a:rPr lang="hu-HU" sz="2400" spc="30" dirty="0" smtClean="0">
                    <a:latin typeface="Cambria" pitchFamily="18" charset="0"/>
                    <a:ea typeface="Cambria" pitchFamily="18" charset="0"/>
                  </a:rPr>
                  <a:t>cm</a:t>
                </a:r>
                <a:r>
                  <a:rPr lang="hu-HU" sz="2400" spc="30" dirty="0">
                    <a:latin typeface="Cambria" pitchFamily="18" charset="0"/>
                    <a:ea typeface="Cambria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i="1" spc="30" smtClean="0">
                        <a:latin typeface="Cambria Math"/>
                      </a:rPr>
                      <m:t>𝑂𝐶</m:t>
                    </m:r>
                    <m:r>
                      <a:rPr lang="hu-HU" sz="2400" i="1" spc="30" smtClean="0">
                        <a:latin typeface="Cambria Math"/>
                      </a:rPr>
                      <m:t>=3</m:t>
                    </m:r>
                  </m:oMath>
                </a14:m>
                <a:r>
                  <a:rPr lang="hu-HU" sz="2400" spc="30" dirty="0">
                    <a:latin typeface="Cambria" pitchFamily="18" charset="0"/>
                    <a:ea typeface="Cambria" pitchFamily="18" charset="0"/>
                  </a:rPr>
                  <a:t>cm</a:t>
                </a:r>
                <a:r>
                  <a:rPr lang="hu-HU" sz="2400" spc="30" dirty="0" smtClean="0">
                    <a:latin typeface="Cambria" pitchFamily="18" charset="0"/>
                    <a:ea typeface="Cambria" pitchFamily="18" charset="0"/>
                  </a:rPr>
                  <a:t>,</a:t>
                </a:r>
                <a:r>
                  <a:rPr lang="hu-HU" sz="2400" i="1" spc="30" dirty="0" smtClean="0">
                    <a:latin typeface="Cambria Math"/>
                  </a:rPr>
                  <a:t/>
                </a:r>
                <a:br>
                  <a:rPr lang="hu-HU" sz="2400" i="1" spc="30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hu-HU" sz="2400" i="1" spc="30">
                        <a:latin typeface="Cambria Math"/>
                      </a:rPr>
                      <m:t>𝐵𝑂</m:t>
                    </m:r>
                    <m:r>
                      <a:rPr lang="hu-HU" sz="2400" i="1" spc="30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i="1" spc="30">
                        <a:latin typeface="Cambria Math"/>
                      </a:rPr>
                      <m:t>4 </m:t>
                    </m:r>
                    <m:r>
                      <m:rPr>
                        <m:sty m:val="p"/>
                      </m:rPr>
                      <a:rPr lang="hu-HU" sz="2400" spc="30">
                        <a:latin typeface="Cambria Math"/>
                      </a:rPr>
                      <m:t>cm</m:t>
                    </m:r>
                  </m:oMath>
                </a14:m>
                <a:r>
                  <a:rPr lang="hu-HU" sz="2400" spc="30" dirty="0" smtClean="0">
                    <a:latin typeface="Cambria" pitchFamily="18" charset="0"/>
                    <a:ea typeface="Cambria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i="1" spc="30" smtClean="0">
                        <a:latin typeface="Cambria Math"/>
                      </a:rPr>
                      <m:t>𝐷𝑂</m:t>
                    </m:r>
                    <m:r>
                      <a:rPr lang="hu-HU" sz="2400" i="1" spc="30" smtClean="0">
                        <a:latin typeface="Cambria Math"/>
                      </a:rPr>
                      <m:t>=6</m:t>
                    </m:r>
                  </m:oMath>
                </a14:m>
                <a:r>
                  <a:rPr lang="hu-HU" sz="2400" spc="3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spc="30" dirty="0">
                    <a:latin typeface="Cambria" pitchFamily="18" charset="0"/>
                    <a:ea typeface="Cambria" pitchFamily="18" charset="0"/>
                  </a:rPr>
                  <a:t>cm, </a:t>
                </a:r>
                <a14:m>
                  <m:oMath xmlns:m="http://schemas.openxmlformats.org/officeDocument/2006/math">
                    <m:r>
                      <a:rPr lang="hu-HU" sz="2400" i="1" spc="30" smtClean="0">
                        <a:latin typeface="Cambria Math"/>
                      </a:rPr>
                      <m:t>𝐴𝐵</m:t>
                    </m:r>
                    <m:r>
                      <a:rPr lang="hu-HU" sz="2400" i="1" spc="30" smtClean="0">
                        <a:latin typeface="Cambria Math"/>
                      </a:rPr>
                      <m:t>=5</m:t>
                    </m:r>
                  </m:oMath>
                </a14:m>
                <a:r>
                  <a:rPr lang="hu-HU" sz="2400" spc="30" dirty="0" smtClean="0">
                    <a:latin typeface="Cambria" pitchFamily="18" charset="0"/>
                    <a:ea typeface="Cambria" pitchFamily="18" charset="0"/>
                  </a:rPr>
                  <a:t> cm. Számítsuk </a:t>
                </a:r>
                <a:r>
                  <a:rPr lang="hu-HU" sz="2400" spc="30" dirty="0">
                    <a:latin typeface="Cambria" pitchFamily="18" charset="0"/>
                    <a:ea typeface="Cambria" pitchFamily="18" charset="0"/>
                  </a:rPr>
                  <a:t>ki </a:t>
                </a:r>
                <a:r>
                  <a:rPr lang="hu-HU" sz="2400" spc="30" dirty="0" smtClean="0">
                    <a:latin typeface="Cambria" pitchFamily="18" charset="0"/>
                    <a:ea typeface="Cambria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hu-HU" sz="2400" i="1" spc="30" smtClean="0">
                        <a:latin typeface="Cambria Math"/>
                      </a:rPr>
                      <m:t>𝐶𝐷</m:t>
                    </m:r>
                  </m:oMath>
                </a14:m>
                <a:r>
                  <a:rPr lang="hu-HU" sz="2400" spc="3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spc="30" dirty="0">
                    <a:latin typeface="Cambria" pitchFamily="18" charset="0"/>
                    <a:ea typeface="Cambria" pitchFamily="18" charset="0"/>
                  </a:rPr>
                  <a:t>alap hosszát</a:t>
                </a:r>
                <a:r>
                  <a:rPr lang="hu-HU" sz="2400" spc="30" dirty="0" smtClean="0">
                    <a:latin typeface="Cambria" pitchFamily="18" charset="0"/>
                    <a:ea typeface="Cambria" pitchFamily="18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Feltevés</a:t>
                </a:r>
                <a:endParaRPr lang="hu-HU" sz="2400" i="1" dirty="0">
                  <a:latin typeface="Cambria" pitchFamily="18" charset="0"/>
                  <a:ea typeface="Cambria" pitchFamily="18" charset="0"/>
                </a:endParaRPr>
              </a:p>
              <a:p>
                <a:pPr marL="361950" lvl="0" indent="0"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𝐴𝐵𝐶𝐷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trapéz</a:t>
                </a:r>
              </a:p>
              <a:p>
                <a:pPr marL="361950" lvl="0" indent="0"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𝐴𝐵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 ‖ 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𝐶𝐷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,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</a:rPr>
                  <a:t>AC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hu-HU" sz="2400" i="1" dirty="0">
                    <a:latin typeface="Cambria" pitchFamily="18" charset="0"/>
                    <a:ea typeface="Cambria" pitchFamily="18" charset="0"/>
                  </a:rPr>
                  <a:t> BD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={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𝑂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}</m:t>
                    </m:r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361950" lvl="0" indent="0"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𝐴𝑂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=2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cm</a:t>
                </a:r>
              </a:p>
              <a:p>
                <a:pPr marL="361950" lvl="0" indent="0"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𝑂𝐶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=3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cm</a:t>
                </a:r>
              </a:p>
              <a:p>
                <a:pPr marL="361950" lvl="0" indent="0"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</a:rPr>
                      <m:t>𝐵𝑂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i="1">
                        <a:latin typeface="Cambria Math"/>
                      </a:rPr>
                      <m:t>4 </m:t>
                    </m:r>
                    <m:r>
                      <m:rPr>
                        <m:sty m:val="p"/>
                      </m:rPr>
                      <a:rPr lang="hu-HU" sz="2400">
                        <a:latin typeface="Cambria Math"/>
                      </a:rPr>
                      <m:t>cm</m:t>
                    </m:r>
                    <m:r>
                      <a:rPr lang="hu-HU" sz="2400" i="1">
                        <a:latin typeface="Cambria Math"/>
                      </a:rPr>
                      <m:t> </m:t>
                    </m:r>
                    <m:r>
                      <a:rPr lang="hu-HU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 </a:t>
                </a:r>
              </a:p>
              <a:p>
                <a:pPr marL="361950" lvl="0" indent="0"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</a:rPr>
                      <m:t>𝐷𝑂</m:t>
                    </m:r>
                    <m:r>
                      <a:rPr lang="hu-HU" sz="2400" i="1">
                        <a:latin typeface="Cambria Math"/>
                      </a:rPr>
                      <m:t>=6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cm</a:t>
                </a:r>
              </a:p>
              <a:p>
                <a:pPr marL="361950" lvl="0" indent="0"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</a:rPr>
                      <m:t>𝐴𝐵</m:t>
                    </m:r>
                    <m:r>
                      <a:rPr lang="hu-HU" sz="2400" i="1">
                        <a:latin typeface="Cambria Math"/>
                      </a:rPr>
                      <m:t>=5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cm</a:t>
                </a:r>
                <a:endParaRPr lang="hu-HU" sz="2400" i="1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Következtetés </a:t>
                </a:r>
              </a:p>
              <a:p>
                <a:pPr marL="361950" lvl="0" indent="0">
                  <a:buNone/>
                </a:pP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CD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?</m:t>
                    </m:r>
                  </m:oMath>
                </a14:m>
                <a:endParaRPr lang="hu-HU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82752"/>
                <a:ext cx="10515600" cy="5494211"/>
              </a:xfrm>
              <a:blipFill rotWithShape="0">
                <a:blip r:embed="rId2"/>
                <a:stretch>
                  <a:fillRect l="-928" t="-888" b="-122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>
                <a:latin typeface="Cambria" panose="02040503050406030204" pitchFamily="18" charset="0"/>
              </a:rPr>
              <a:t>28</a:t>
            </a:fld>
            <a:endParaRPr lang="hu-HU" dirty="0">
              <a:latin typeface="Cambria" panose="0204050305040603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449474" y="1868635"/>
            <a:ext cx="4806000" cy="2098668"/>
            <a:chOff x="6449474" y="1868635"/>
            <a:chExt cx="4806000" cy="2098668"/>
          </a:xfrm>
        </p:grpSpPr>
        <p:grpSp>
          <p:nvGrpSpPr>
            <p:cNvPr id="5" name="Group 4"/>
            <p:cNvGrpSpPr/>
            <p:nvPr/>
          </p:nvGrpSpPr>
          <p:grpSpPr>
            <a:xfrm>
              <a:off x="6449474" y="1989145"/>
              <a:ext cx="4806000" cy="1978158"/>
              <a:chOff x="5949349" y="1995838"/>
              <a:chExt cx="4806000" cy="1978158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5949349" y="1995838"/>
                <a:ext cx="4806000" cy="1978158"/>
                <a:chOff x="5949349" y="1995838"/>
                <a:chExt cx="4806000" cy="1978158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7736359" y="2265110"/>
                  <a:ext cx="32733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20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2</a:t>
                  </a:r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  <p:grpSp>
              <p:nvGrpSpPr>
                <p:cNvPr id="9" name="Group 8"/>
                <p:cNvGrpSpPr/>
                <p:nvPr/>
              </p:nvGrpSpPr>
              <p:grpSpPr>
                <a:xfrm>
                  <a:off x="5949349" y="1995838"/>
                  <a:ext cx="4806000" cy="1978158"/>
                  <a:chOff x="5949349" y="1995838"/>
                  <a:chExt cx="4806000" cy="1978158"/>
                </a:xfrm>
              </p:grpSpPr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5949349" y="1995838"/>
                    <a:ext cx="4806000" cy="1978158"/>
                    <a:chOff x="5949349" y="2020222"/>
                    <a:chExt cx="4806000" cy="1978158"/>
                  </a:xfrm>
                </p:grpSpPr>
                <p:cxnSp>
                  <p:nvCxnSpPr>
                    <p:cNvPr id="13" name="Straight Connector 12"/>
                    <p:cNvCxnSpPr/>
                    <p:nvPr/>
                  </p:nvCxnSpPr>
                  <p:spPr>
                    <a:xfrm flipV="1">
                      <a:off x="7034784" y="2267712"/>
                      <a:ext cx="2145792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Straight Connector 13"/>
                    <p:cNvCxnSpPr/>
                    <p:nvPr/>
                  </p:nvCxnSpPr>
                  <p:spPr>
                    <a:xfrm flipV="1">
                      <a:off x="6376416" y="3767328"/>
                      <a:ext cx="402336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Straight Connector 14"/>
                    <p:cNvCxnSpPr/>
                    <p:nvPr/>
                  </p:nvCxnSpPr>
                  <p:spPr>
                    <a:xfrm flipH="1">
                      <a:off x="6375556" y="2267712"/>
                      <a:ext cx="659228" cy="149961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Straight Connector 15"/>
                    <p:cNvCxnSpPr/>
                    <p:nvPr/>
                  </p:nvCxnSpPr>
                  <p:spPr>
                    <a:xfrm>
                      <a:off x="9180576" y="2267712"/>
                      <a:ext cx="1219200" cy="149961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Straight Connector 16"/>
                    <p:cNvCxnSpPr/>
                    <p:nvPr/>
                  </p:nvCxnSpPr>
                  <p:spPr>
                    <a:xfrm>
                      <a:off x="7034784" y="2267712"/>
                      <a:ext cx="3364992" cy="149961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Straight Connector 17"/>
                    <p:cNvCxnSpPr/>
                    <p:nvPr/>
                  </p:nvCxnSpPr>
                  <p:spPr>
                    <a:xfrm flipH="1">
                      <a:off x="6375556" y="2267712"/>
                      <a:ext cx="2805020" cy="149961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9" name="TextBox 18"/>
                        <p:cNvSpPr txBox="1"/>
                        <p:nvPr/>
                      </p:nvSpPr>
                      <p:spPr>
                        <a:xfrm>
                          <a:off x="6589240" y="2036879"/>
                          <a:ext cx="405176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sz="2000" i="1" smtClean="0">
                                    <a:latin typeface="Cambria Math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hu-HU" sz="2000" dirty="0">
                            <a:latin typeface="Cambria" panose="02040503050406030204" pitchFamily="18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3" name="TextBox 22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589240" y="2036879"/>
                          <a:ext cx="452175" cy="461665"/>
                        </a:xfrm>
                        <a:prstGeom prst="rect">
                          <a:avLst/>
                        </a:prstGeom>
                        <a:blipFill rotWithShape="1">
                          <a:blip r:embed="rId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0" name="TextBox 19"/>
                        <p:cNvSpPr txBox="1"/>
                        <p:nvPr/>
                      </p:nvSpPr>
                      <p:spPr>
                        <a:xfrm>
                          <a:off x="9191697" y="2020222"/>
                          <a:ext cx="415948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sz="2000" b="0" i="1" smtClean="0">
                                    <a:latin typeface="Cambria Math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hu-HU" sz="2000" dirty="0">
                            <a:latin typeface="Cambria" panose="02040503050406030204" pitchFamily="18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4" name="TextBox 2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9191697" y="2020222"/>
                          <a:ext cx="463845" cy="461665"/>
                        </a:xfrm>
                        <a:prstGeom prst="rect">
                          <a:avLst/>
                        </a:prstGeom>
                        <a:blipFill rotWithShape="1">
                          <a:blip r:embed="rId4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1" name="TextBox 20"/>
                        <p:cNvSpPr txBox="1"/>
                        <p:nvPr/>
                      </p:nvSpPr>
                      <p:spPr>
                        <a:xfrm>
                          <a:off x="10351008" y="3524303"/>
                          <a:ext cx="404341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sz="2000" b="0" i="1" smtClean="0">
                                    <a:latin typeface="Cambria Math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hu-HU" sz="2000" dirty="0">
                            <a:latin typeface="Cambria" panose="02040503050406030204" pitchFamily="18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5" name="TextBox 24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0351008" y="3524303"/>
                          <a:ext cx="452175" cy="461665"/>
                        </a:xfrm>
                        <a:prstGeom prst="rect">
                          <a:avLst/>
                        </a:prstGeom>
                        <a:blipFill rotWithShape="1">
                          <a:blip r:embed="rId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2" name="TextBox 21"/>
                        <p:cNvSpPr txBox="1"/>
                        <p:nvPr/>
                      </p:nvSpPr>
                      <p:spPr>
                        <a:xfrm>
                          <a:off x="5949349" y="3598270"/>
                          <a:ext cx="42620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sz="2000" b="0" i="1" smtClean="0">
                                    <a:latin typeface="Cambria Math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hu-HU" sz="2000" dirty="0">
                            <a:latin typeface="Cambria" panose="02040503050406030204" pitchFamily="18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6" name="TextBox 25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949349" y="3598270"/>
                          <a:ext cx="475835" cy="461665"/>
                        </a:xfrm>
                        <a:prstGeom prst="rect">
                          <a:avLst/>
                        </a:prstGeom>
                        <a:blipFill rotWithShape="1">
                          <a:blip r:embed="rId6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3" name="TextBox 22"/>
                        <p:cNvSpPr txBox="1"/>
                        <p:nvPr/>
                      </p:nvSpPr>
                      <p:spPr>
                        <a:xfrm>
                          <a:off x="7968007" y="2753159"/>
                          <a:ext cx="420179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sz="2000" b="0" i="1" smtClean="0">
                                    <a:latin typeface="Cambria Math"/>
                                  </a:rPr>
                                  <m:t>𝑂</m:t>
                                </m:r>
                              </m:oMath>
                            </m:oMathPara>
                          </a14:m>
                          <a:endParaRPr lang="hu-HU" sz="2000" dirty="0">
                            <a:latin typeface="Cambria" panose="02040503050406030204" pitchFamily="18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7" name="TextBox 2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968007" y="2753159"/>
                          <a:ext cx="469487" cy="461665"/>
                        </a:xfrm>
                        <a:prstGeom prst="rect">
                          <a:avLst/>
                        </a:prstGeom>
                        <a:blipFill rotWithShape="1">
                          <a:blip r:embed="rId7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8943757" y="2793081"/>
                    <a:ext cx="32733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hu-HU" sz="200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3</a:t>
                    </a:r>
                    <a:endParaRPr lang="hu-HU" sz="2000" dirty="0">
                      <a:latin typeface="Cambria" pitchFamily="18" charset="0"/>
                      <a:ea typeface="Cambria" pitchFamily="18" charset="0"/>
                    </a:endParaRPr>
                  </a:p>
                </p:txBody>
              </p:sp>
            </p:grpSp>
          </p:grpSp>
          <p:sp>
            <p:nvSpPr>
              <p:cNvPr id="7" name="TextBox 6"/>
              <p:cNvSpPr txBox="1"/>
              <p:nvPr/>
            </p:nvSpPr>
            <p:spPr>
              <a:xfrm>
                <a:off x="7034784" y="2935223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6</a:t>
                </a:r>
                <a:endParaRPr lang="hu-HU" sz="2000" dirty="0">
                  <a:latin typeface="Cambria" pitchFamily="18" charset="0"/>
                  <a:ea typeface="Cambria" pitchFamily="18" charset="0"/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8848187" y="2224661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endParaRPr lang="hu-HU" sz="2000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450632" y="186863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  <a:endParaRPr lang="hu-HU" sz="2000" dirty="0">
                <a:latin typeface="Cambria" pitchFamily="18" charset="0"/>
                <a:ea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88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33984"/>
                <a:ext cx="10515600" cy="554297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Megoldás</a:t>
                </a:r>
              </a:p>
              <a:p>
                <a:pPr marL="36195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hu-HU" sz="2400" i="1" dirty="0" smtClean="0">
                  <a:latin typeface="Cambria" pitchFamily="18" charset="0"/>
                  <a:ea typeface="Cambria" pitchFamily="18" charset="0"/>
                </a:endParaRPr>
              </a:p>
              <a:p>
                <a:pPr marL="361950" lvl="0" indent="0" defTabSz="457200">
                  <a:lnSpc>
                    <a:spcPct val="100000"/>
                  </a:lnSpc>
                  <a:spcBef>
                    <a:spcPts val="600"/>
                  </a:spcBef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𝐴𝑂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𝑂𝐶</m:t>
                        </m:r>
                        <m:r>
                          <a:rPr lang="hu-HU" sz="240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=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 </m:t>
                    </m:r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u-HU" sz="24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	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	</a:t>
                </a:r>
              </a:p>
              <a:p>
                <a:pPr marL="361950" lvl="0" indent="0" defTabSz="457200">
                  <a:lnSpc>
                    <a:spcPct val="100000"/>
                  </a:lnSpc>
                  <a:spcBef>
                    <a:spcPts val="600"/>
                  </a:spcBef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𝐵𝑂</m:t>
                        </m:r>
                        <m:r>
                          <a:rPr lang="hu-HU" sz="240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𝐷𝑂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=</m:t>
                    </m:r>
                    <m:sSup>
                      <m:sSupPr>
                        <m:ctrlPr>
                          <a:rPr lang="hu-HU" sz="2400" i="1" smtClean="0">
                            <a:latin typeface="Cambria Math"/>
                            <a:ea typeface="Cambria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240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hu-HU" sz="240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  <m:sup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\2</m:t>
                        </m:r>
                      </m:sup>
                    </m:sSup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 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= </m:t>
                    </m:r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u-HU" sz="24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hu-HU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   </a:t>
                </a: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36195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hu-HU" sz="2400" i="1" dirty="0" smtClean="0">
                  <a:latin typeface="Cambria" pitchFamily="18" charset="0"/>
                  <a:ea typeface="Cambria" pitchFamily="18" charset="0"/>
                </a:endParaRPr>
              </a:p>
              <a:p>
                <a:pPr marL="36195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𝐴𝑂𝐵</m:t>
                        </m:r>
                      </m:e>
                    </m:acc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≡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𝐷𝑂𝐶</m:t>
                        </m:r>
                      </m:e>
                    </m:acc>
                  </m:oMath>
                </a14:m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(csúcsszögek) </a:t>
                </a:r>
              </a:p>
              <a:p>
                <a:pPr marL="36195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𝐴𝑂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𝑂𝐶</m:t>
                        </m:r>
                      </m:den>
                    </m:f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/>
                          </a:rPr>
                          <m:t>𝐵𝑂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𝐷𝑂</m:t>
                        </m:r>
                      </m:den>
                    </m:f>
                  </m:oMath>
                </a14:m>
                <a:endParaRPr lang="hu-HU" sz="2400" i="1" dirty="0" smtClean="0">
                  <a:latin typeface="Cambria" pitchFamily="18" charset="0"/>
                  <a:ea typeface="Cambria" pitchFamily="18" charset="0"/>
                </a:endParaRPr>
              </a:p>
              <a:p>
                <a:pPr marL="36195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hu-HU" sz="2400" dirty="0">
                  <a:solidFill>
                    <a:schemeClr val="bg1"/>
                  </a:solidFill>
                  <a:latin typeface="Arial"/>
                </a:endParaRPr>
              </a:p>
              <a:p>
                <a:pPr marL="361950" lvl="0" indent="0" defTabSz="457200">
                  <a:lnSpc>
                    <a:spcPct val="100000"/>
                  </a:lnSpc>
                  <a:spcBef>
                    <a:spcPts val="600"/>
                  </a:spcBef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𝐵𝑂</m:t>
                        </m:r>
                        <m:r>
                          <a:rPr lang="hu-HU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hu-HU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𝐷𝑂</m:t>
                        </m:r>
                      </m:den>
                    </m:f>
                  </m:oMath>
                </a14:m>
                <a:r>
                  <a:rPr lang="hu-HU" sz="2400" dirty="0">
                    <a:solidFill>
                      <a:schemeClr val="bg1"/>
                    </a:solidFill>
                    <a:latin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hu-HU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hu-HU" sz="2400" dirty="0">
                    <a:solidFill>
                      <a:schemeClr val="bg1"/>
                    </a:solidFill>
                    <a:latin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u-HU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hu-HU" sz="2400" dirty="0">
                    <a:solidFill>
                      <a:schemeClr val="bg1"/>
                    </a:solidFill>
                    <a:latin typeface="Arial"/>
                  </a:rPr>
                  <a:t> </a:t>
                </a:r>
              </a:p>
              <a:p>
                <a:pPr marL="36195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hu-HU" sz="2400" i="1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33984"/>
                <a:ext cx="10515600" cy="5542979"/>
              </a:xfrm>
              <a:blipFill rotWithShape="0">
                <a:blip r:embed="rId2"/>
                <a:stretch>
                  <a:fillRect l="-928" t="-88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/>
              <a:t>29</a:t>
            </a:fld>
            <a:endParaRPr lang="hu-HU" dirty="0"/>
          </a:p>
        </p:txBody>
      </p:sp>
      <p:sp>
        <p:nvSpPr>
          <p:cNvPr id="2" name="Right Brace 1"/>
          <p:cNvSpPr/>
          <p:nvPr/>
        </p:nvSpPr>
        <p:spPr>
          <a:xfrm>
            <a:off x="3166310" y="1617420"/>
            <a:ext cx="304800" cy="102807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471110" y="1846174"/>
                <a:ext cx="1534587" cy="619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𝐴𝑂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𝑂𝐶</m:t>
                        </m:r>
                      </m:den>
                    </m:f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</a:rPr>
                          <m:t>𝐵𝑂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𝐷𝑂</m:t>
                        </m:r>
                      </m:den>
                    </m:f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110" y="1846174"/>
                <a:ext cx="1534587" cy="619337"/>
              </a:xfrm>
              <a:prstGeom prst="rect">
                <a:avLst/>
              </a:prstGeom>
              <a:blipFill rotWithShape="0">
                <a:blip r:embed="rId3"/>
                <a:stretch>
                  <a:fillRect l="-5952" b="-792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Brace 26"/>
          <p:cNvSpPr/>
          <p:nvPr/>
        </p:nvSpPr>
        <p:spPr>
          <a:xfrm>
            <a:off x="4870209" y="3268969"/>
            <a:ext cx="304800" cy="102807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169517" y="3552174"/>
                <a:ext cx="2606483" cy="605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hu-HU" sz="2400" i="1" smtClean="0">
                            <a:latin typeface="Cambria Math"/>
                            <a:ea typeface="Cambria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2"/>
                          </m:rPr>
                          <a:rPr lang="hu-HU" sz="2400" b="0" i="0" smtClean="0">
                            <a:latin typeface="Cambria Math"/>
                            <a:ea typeface="Cambria" pitchFamily="18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/>
                            <a:ea typeface="Cambria" pitchFamily="18" charset="0"/>
                          </a:rPr>
                          <m:t>I</m:t>
                        </m:r>
                        <m:r>
                          <a:rPr lang="hu-HU" sz="2400" b="0" i="0" smtClean="0">
                            <a:latin typeface="Cambria Math"/>
                            <a:ea typeface="Cambria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/>
                            <a:ea typeface="Cambria" pitchFamily="18" charset="0"/>
                          </a:rPr>
                          <m:t>h</m:t>
                        </m:r>
                        <m:r>
                          <a:rPr lang="hu-HU" sz="2400" b="0" i="0" smtClean="0">
                            <a:latin typeface="Cambria Math"/>
                            <a:ea typeface="Cambria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/>
                            <a:ea typeface="Cambria" pitchFamily="18" charset="0"/>
                          </a:rPr>
                          <m:t>e</m:t>
                        </m:r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.</m:t>
                        </m:r>
                      </m:e>
                    </m:groupChr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𝐴𝑂𝐵</m:t>
                    </m:r>
                  </m:oMath>
                </a14:m>
                <a:r>
                  <a:rPr lang="hu-HU" sz="2400" baseline="-25000" dirty="0">
                    <a:latin typeface="Cambria" pitchFamily="18" charset="0"/>
                    <a:ea typeface="Cambria" pitchFamily="18" charset="0"/>
                  </a:rPr>
                  <a:t>∆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∼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" pitchFamily="18" charset="0"/>
                      </a:rPr>
                      <m:t>𝐶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itchFamily="18" charset="0"/>
                      </a:rPr>
                      <m:t>𝐷</m:t>
                    </m:r>
                  </m:oMath>
                </a14:m>
                <a:r>
                  <a:rPr lang="hu-HU" sz="2400" baseline="-25000" dirty="0" smtClean="0">
                    <a:latin typeface="Cambria" pitchFamily="18" charset="0"/>
                    <a:ea typeface="Cambria" pitchFamily="18" charset="0"/>
                  </a:rPr>
                  <a:t>∆</a:t>
                </a: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517" y="3552174"/>
                <a:ext cx="2606483" cy="605807"/>
              </a:xfrm>
              <a:prstGeom prst="rect">
                <a:avLst/>
              </a:prstGeom>
              <a:blipFill>
                <a:blip r:embed="rId4"/>
                <a:stretch>
                  <a:fillRect r="-467" b="-22222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345697" y="4297045"/>
                <a:ext cx="2296334" cy="1174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</a:rPr>
                  <a:t>⇒ </a:t>
                </a:r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𝐴𝑂</m:t>
                        </m:r>
                      </m:num>
                      <m:den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𝑂𝐶</m:t>
                        </m:r>
                        <m:r>
                          <a:rPr lang="hu-H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𝐵𝑂</m:t>
                        </m:r>
                      </m:num>
                      <m:den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𝐷𝑂</m:t>
                        </m:r>
                      </m:den>
                    </m:f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𝐷𝐶</m:t>
                        </m:r>
                      </m:den>
                    </m:f>
                  </m:oMath>
                </a14:m>
                <a:endParaRPr lang="hu-HU" sz="2400" dirty="0" smtClean="0">
                  <a:solidFill>
                    <a:schemeClr val="tx1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</a:rPr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" pitchFamily="18" charset="0"/>
                          </a:rPr>
                          <m:t>2</m:t>
                        </m:r>
                      </m:num>
                      <m:den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" pitchFamily="18" charset="0"/>
                          </a:rPr>
                          <m:t>3</m:t>
                        </m:r>
                      </m:den>
                    </m:f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num>
                      <m:den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den>
                    </m:f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num>
                      <m:den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𝐷𝐶</m:t>
                        </m:r>
                      </m:den>
                    </m:f>
                  </m:oMath>
                </a14:m>
                <a:endParaRPr lang="hu-HU" sz="2400" dirty="0">
                  <a:solidFill>
                    <a:schemeClr val="tx1"/>
                  </a:solidFill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697" y="4297045"/>
                <a:ext cx="2296334" cy="1174360"/>
              </a:xfrm>
              <a:prstGeom prst="rect">
                <a:avLst/>
              </a:prstGeom>
              <a:blipFill rotWithShape="0">
                <a:blip r:embed="rId5"/>
                <a:stretch>
                  <a:fillRect l="-424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597671" y="4901431"/>
                <a:ext cx="3226305" cy="1358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 Math"/>
                      </a:rPr>
                      <m:t>2∙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𝐷𝐶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=3∙5</m:t>
                    </m:r>
                  </m:oMath>
                </a14:m>
                <a:endParaRPr lang="hu-HU" sz="2400" b="0" dirty="0" smtClean="0">
                  <a:latin typeface="Cambria" pitchFamily="18" charset="0"/>
                  <a:ea typeface="Cambria" pitchFamily="18" charset="0"/>
                </a:endParaRPr>
              </a:p>
              <a:p>
                <a:r>
                  <a:rPr lang="hu-HU" sz="2400" b="0" dirty="0" smtClean="0"/>
                  <a:t>        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</a:rPr>
                      <m:t>𝐷𝐶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3∙5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</a:p>
              <a:p>
                <a:r>
                  <a:rPr lang="hu-HU" sz="2400" b="0" dirty="0" smtClean="0"/>
                  <a:t>        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</a:rPr>
                      <m:t>𝐷𝐶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=7,5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 cm</a:t>
                </a: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671" y="4901431"/>
                <a:ext cx="3226305" cy="1358577"/>
              </a:xfrm>
              <a:prstGeom prst="rect">
                <a:avLst/>
              </a:prstGeom>
              <a:blipFill rotWithShape="0">
                <a:blip r:embed="rId6"/>
                <a:stretch>
                  <a:fillRect l="-2830" t="-3587" b="-852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6476635" y="1077353"/>
            <a:ext cx="4806000" cy="2098668"/>
            <a:chOff x="6449474" y="1868635"/>
            <a:chExt cx="4806000" cy="2098668"/>
          </a:xfrm>
        </p:grpSpPr>
        <p:grpSp>
          <p:nvGrpSpPr>
            <p:cNvPr id="32" name="Group 31"/>
            <p:cNvGrpSpPr/>
            <p:nvPr/>
          </p:nvGrpSpPr>
          <p:grpSpPr>
            <a:xfrm>
              <a:off x="6449474" y="1989145"/>
              <a:ext cx="4806000" cy="1978158"/>
              <a:chOff x="5949349" y="1995838"/>
              <a:chExt cx="4806000" cy="1978158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5949349" y="1995838"/>
                <a:ext cx="4806000" cy="1978158"/>
                <a:chOff x="5949349" y="1995838"/>
                <a:chExt cx="4806000" cy="1978158"/>
              </a:xfrm>
            </p:grpSpPr>
            <p:sp>
              <p:nvSpPr>
                <p:cNvPr id="38" name="TextBox 37"/>
                <p:cNvSpPr txBox="1"/>
                <p:nvPr/>
              </p:nvSpPr>
              <p:spPr>
                <a:xfrm>
                  <a:off x="7736359" y="2265110"/>
                  <a:ext cx="32733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20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2</a:t>
                  </a:r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  <p:grpSp>
              <p:nvGrpSpPr>
                <p:cNvPr id="39" name="Group 38"/>
                <p:cNvGrpSpPr/>
                <p:nvPr/>
              </p:nvGrpSpPr>
              <p:grpSpPr>
                <a:xfrm>
                  <a:off x="5949349" y="1995838"/>
                  <a:ext cx="4806000" cy="1978158"/>
                  <a:chOff x="5949349" y="1995838"/>
                  <a:chExt cx="4806000" cy="1978158"/>
                </a:xfrm>
              </p:grpSpPr>
              <p:grpSp>
                <p:nvGrpSpPr>
                  <p:cNvPr id="40" name="Group 39"/>
                  <p:cNvGrpSpPr/>
                  <p:nvPr/>
                </p:nvGrpSpPr>
                <p:grpSpPr>
                  <a:xfrm>
                    <a:off x="5949349" y="1995838"/>
                    <a:ext cx="4806000" cy="1978158"/>
                    <a:chOff x="5949349" y="2020222"/>
                    <a:chExt cx="4806000" cy="1978158"/>
                  </a:xfrm>
                </p:grpSpPr>
                <p:cxnSp>
                  <p:nvCxnSpPr>
                    <p:cNvPr id="42" name="Straight Connector 41"/>
                    <p:cNvCxnSpPr/>
                    <p:nvPr/>
                  </p:nvCxnSpPr>
                  <p:spPr>
                    <a:xfrm flipV="1">
                      <a:off x="7034784" y="2267712"/>
                      <a:ext cx="2145792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/>
                    <p:cNvCxnSpPr/>
                    <p:nvPr/>
                  </p:nvCxnSpPr>
                  <p:spPr>
                    <a:xfrm flipV="1">
                      <a:off x="6376416" y="3767328"/>
                      <a:ext cx="402336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3"/>
                    <p:cNvCxnSpPr/>
                    <p:nvPr/>
                  </p:nvCxnSpPr>
                  <p:spPr>
                    <a:xfrm flipH="1">
                      <a:off x="6375556" y="2267712"/>
                      <a:ext cx="659228" cy="149961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Connector 44"/>
                    <p:cNvCxnSpPr/>
                    <p:nvPr/>
                  </p:nvCxnSpPr>
                  <p:spPr>
                    <a:xfrm>
                      <a:off x="9180576" y="2267712"/>
                      <a:ext cx="1219200" cy="149961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/>
                    <p:cNvCxnSpPr/>
                    <p:nvPr/>
                  </p:nvCxnSpPr>
                  <p:spPr>
                    <a:xfrm>
                      <a:off x="7034784" y="2267712"/>
                      <a:ext cx="3364992" cy="149961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Connector 46"/>
                    <p:cNvCxnSpPr/>
                    <p:nvPr/>
                  </p:nvCxnSpPr>
                  <p:spPr>
                    <a:xfrm flipH="1">
                      <a:off x="6375556" y="2267712"/>
                      <a:ext cx="2805020" cy="149961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8" name="TextBox 47"/>
                        <p:cNvSpPr txBox="1"/>
                        <p:nvPr/>
                      </p:nvSpPr>
                      <p:spPr>
                        <a:xfrm>
                          <a:off x="6589240" y="2036879"/>
                          <a:ext cx="405176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sz="2000" i="1" smtClean="0">
                                    <a:latin typeface="Cambria Math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hu-HU" sz="2000" dirty="0">
                            <a:latin typeface="Cambria" panose="02040503050406030204" pitchFamily="18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3" name="TextBox 22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589240" y="2036879"/>
                          <a:ext cx="452175" cy="461665"/>
                        </a:xfrm>
                        <a:prstGeom prst="rect">
                          <a:avLst/>
                        </a:prstGeom>
                        <a:blipFill rotWithShape="1">
                          <a:blip r:embed="rId7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9" name="TextBox 48"/>
                        <p:cNvSpPr txBox="1"/>
                        <p:nvPr/>
                      </p:nvSpPr>
                      <p:spPr>
                        <a:xfrm>
                          <a:off x="9191697" y="2020222"/>
                          <a:ext cx="415948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sz="2000" b="0" i="1" smtClean="0">
                                    <a:latin typeface="Cambria Math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hu-HU" sz="2000" dirty="0">
                            <a:latin typeface="Cambria" panose="02040503050406030204" pitchFamily="18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4" name="TextBox 2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9191697" y="2020222"/>
                          <a:ext cx="463845" cy="461665"/>
                        </a:xfrm>
                        <a:prstGeom prst="rect">
                          <a:avLst/>
                        </a:prstGeom>
                        <a:blipFill rotWithShape="1">
                          <a:blip r:embed="rId8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0" name="TextBox 49"/>
                        <p:cNvSpPr txBox="1"/>
                        <p:nvPr/>
                      </p:nvSpPr>
                      <p:spPr>
                        <a:xfrm>
                          <a:off x="10351008" y="3524303"/>
                          <a:ext cx="404341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sz="2000" b="0" i="1" smtClean="0">
                                    <a:latin typeface="Cambria Math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hu-HU" sz="2000" dirty="0">
                            <a:latin typeface="Cambria" panose="02040503050406030204" pitchFamily="18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5" name="TextBox 24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0351008" y="3524303"/>
                          <a:ext cx="452175" cy="461665"/>
                        </a:xfrm>
                        <a:prstGeom prst="rect">
                          <a:avLst/>
                        </a:prstGeom>
                        <a:blipFill rotWithShape="1">
                          <a:blip r:embed="rId9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1" name="TextBox 50"/>
                        <p:cNvSpPr txBox="1"/>
                        <p:nvPr/>
                      </p:nvSpPr>
                      <p:spPr>
                        <a:xfrm>
                          <a:off x="5949349" y="3598270"/>
                          <a:ext cx="42620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sz="2000" b="0" i="1" smtClean="0">
                                    <a:latin typeface="Cambria Math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hu-HU" sz="2000" dirty="0">
                            <a:latin typeface="Cambria" panose="02040503050406030204" pitchFamily="18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6" name="TextBox 25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949349" y="3598270"/>
                          <a:ext cx="475835" cy="461665"/>
                        </a:xfrm>
                        <a:prstGeom prst="rect">
                          <a:avLst/>
                        </a:prstGeom>
                        <a:blipFill rotWithShape="1">
                          <a:blip r:embed="rId10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2" name="TextBox 51"/>
                        <p:cNvSpPr txBox="1"/>
                        <p:nvPr/>
                      </p:nvSpPr>
                      <p:spPr>
                        <a:xfrm>
                          <a:off x="7968007" y="2753159"/>
                          <a:ext cx="420179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sz="2000" b="0" i="1" smtClean="0">
                                    <a:latin typeface="Cambria Math"/>
                                  </a:rPr>
                                  <m:t>𝑂</m:t>
                                </m:r>
                              </m:oMath>
                            </m:oMathPara>
                          </a14:m>
                          <a:endParaRPr lang="hu-HU" sz="2000" dirty="0">
                            <a:latin typeface="Cambria" panose="02040503050406030204" pitchFamily="18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7" name="TextBox 2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968007" y="2753159"/>
                          <a:ext cx="469487" cy="461665"/>
                        </a:xfrm>
                        <a:prstGeom prst="rect">
                          <a:avLst/>
                        </a:prstGeom>
                        <a:blipFill rotWithShape="1">
                          <a:blip r:embed="rId11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8943757" y="2793081"/>
                    <a:ext cx="32733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hu-HU" sz="200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3</a:t>
                    </a:r>
                    <a:endParaRPr lang="hu-HU" sz="2000" dirty="0">
                      <a:latin typeface="Cambria" pitchFamily="18" charset="0"/>
                      <a:ea typeface="Cambria" pitchFamily="18" charset="0"/>
                    </a:endParaRPr>
                  </a:p>
                </p:txBody>
              </p:sp>
            </p:grpSp>
          </p:grpSp>
          <p:sp>
            <p:nvSpPr>
              <p:cNvPr id="37" name="TextBox 36"/>
              <p:cNvSpPr txBox="1"/>
              <p:nvPr/>
            </p:nvSpPr>
            <p:spPr>
              <a:xfrm>
                <a:off x="7034784" y="2935223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6</a:t>
                </a:r>
                <a:endParaRPr lang="hu-HU" sz="2000" dirty="0">
                  <a:latin typeface="Cambria" pitchFamily="18" charset="0"/>
                  <a:ea typeface="Cambria" pitchFamily="18" charset="0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8848187" y="2224661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endParaRPr lang="hu-HU" sz="2000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50632" y="186863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  <a:endParaRPr lang="hu-HU" sz="2000" dirty="0">
                <a:latin typeface="Cambria" pitchFamily="18" charset="0"/>
                <a:ea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48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/>
      <p:bldP spid="27" grpId="0" animBg="1"/>
      <p:bldP spid="28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9691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1. Thalész tétele</a:t>
            </a:r>
            <a:endParaRPr lang="hu-HU" sz="32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36320"/>
                <a:ext cx="10515600" cy="5140643"/>
              </a:xfrm>
            </p:spPr>
            <p:txBody>
              <a:bodyPr>
                <a:normAutofit/>
              </a:bodyPr>
              <a:lstStyle/>
              <a:p>
                <a:pPr marL="0" lv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1" dirty="0" smtClean="0">
                    <a:latin typeface="Cambria" pitchFamily="18" charset="0"/>
                    <a:ea typeface="Cambria" pitchFamily="18" charset="0"/>
                  </a:rPr>
                  <a:t>Tétel </a:t>
                </a:r>
              </a:p>
              <a:p>
                <a:pPr marL="0" lv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Egy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háromszög egyik oldalával húzott párhuzamos a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h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á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romszög másik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két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oldal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á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n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arányos szakaszokat határoz meg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.</a:t>
                </a:r>
              </a:p>
              <a:p>
                <a:pPr marL="0" lv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lv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b="0" i="1" smtClean="0">
                        <a:solidFill>
                          <a:srgbClr val="C00000"/>
                        </a:solidFill>
                        <a:latin typeface="Cambria Math"/>
                        <a:ea typeface="Cambria" pitchFamily="18" charset="0"/>
                      </a:rPr>
                      <m:t>𝐷𝐸</m:t>
                    </m:r>
                    <m:r>
                      <a:rPr lang="hu-HU" sz="2400" b="0" i="1" smtClean="0">
                        <a:solidFill>
                          <a:srgbClr val="C00000"/>
                        </a:solidFill>
                        <a:latin typeface="Cambria Math"/>
                        <a:ea typeface="Cambria" pitchFamily="18" charset="0"/>
                      </a:rPr>
                      <m:t>||</m:t>
                    </m:r>
                    <m:r>
                      <a:rPr lang="hu-HU" sz="2400" b="0" i="1" smtClean="0">
                        <a:solidFill>
                          <a:srgbClr val="C00000"/>
                        </a:solidFill>
                        <a:latin typeface="Cambria Math"/>
                        <a:ea typeface="Cambria" pitchFamily="18" charset="0"/>
                      </a:rPr>
                      <m:t>𝐵𝐶</m:t>
                    </m:r>
                    <m:r>
                      <a:rPr lang="hu-H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itchFamily="18" charset="0"/>
                      </a:rPr>
                      <m:t> </m:t>
                    </m:r>
                    <m:groupChr>
                      <m:groupChrPr>
                        <m:chr m:val="⇒"/>
                        <m:vertJc m:val="bot"/>
                        <m:ctrlP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2"/>
                          </m:rPr>
                          <a:rPr lang="hu-HU" sz="2400" b="0" i="0" smtClean="0">
                            <a:latin typeface="Cambria Math"/>
                            <a:ea typeface="Cambria" pitchFamily="18" charset="0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/>
                            <a:ea typeface="Cambria" pitchFamily="18" charset="0"/>
                          </a:rPr>
                          <m:t>h</m:t>
                        </m:r>
                        <m:r>
                          <a:rPr lang="hu-HU" sz="2400" b="0" i="0" smtClean="0">
                            <a:latin typeface="Cambria Math"/>
                            <a:ea typeface="Cambria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/>
                            <a:ea typeface="Cambria" pitchFamily="18" charset="0"/>
                          </a:rPr>
                          <m:t>t</m:t>
                        </m:r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.</m:t>
                        </m:r>
                      </m:e>
                    </m:groupChr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itchFamily="18" charset="0"/>
                      </a:rPr>
                      <m:t> </m:t>
                    </m:r>
                    <m:f>
                      <m:fPr>
                        <m:ctrlP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𝐴𝐷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𝐴𝐵</m:t>
                        </m:r>
                      </m:den>
                    </m:f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𝐴𝐸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          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        vagy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</m:ctrlPr>
                      </m:fPr>
                      <m:num>
                        <m:r>
                          <a:rPr lang="hu-HU" sz="2400" i="1" smtClean="0">
                            <a:latin typeface="Cambria Math"/>
                            <a:ea typeface="Cambria" pitchFamily="18" charset="0"/>
                          </a:rPr>
                          <m:t>𝐷</m:t>
                        </m:r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𝐵</m:t>
                        </m:r>
                      </m:num>
                      <m:den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𝐴𝐵</m:t>
                        </m:r>
                      </m:den>
                    </m:f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b="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𝐸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num>
                      <m:den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</a:p>
              <a:p>
                <a:pPr marL="0" lv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lv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        vagy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𝐴𝐷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𝐷𝐵</m:t>
                        </m:r>
                      </m:den>
                    </m:f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𝐴𝐸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𝐶</m:t>
                        </m:r>
                      </m:den>
                    </m:f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endParaRPr lang="hu-H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36320"/>
                <a:ext cx="10515600" cy="5140643"/>
              </a:xfrm>
              <a:blipFill rotWithShape="0">
                <a:blip r:embed="rId2"/>
                <a:stretch>
                  <a:fillRect l="-928" t="-83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/>
              <a:t>3</a:t>
            </a:fld>
            <a:endParaRPr lang="hu-HU" dirty="0"/>
          </a:p>
        </p:txBody>
      </p:sp>
      <p:grpSp>
        <p:nvGrpSpPr>
          <p:cNvPr id="18" name="Group 17"/>
          <p:cNvGrpSpPr/>
          <p:nvPr/>
        </p:nvGrpSpPr>
        <p:grpSpPr>
          <a:xfrm>
            <a:off x="6454432" y="2631567"/>
            <a:ext cx="4526979" cy="3039677"/>
            <a:chOff x="6511582" y="1840992"/>
            <a:chExt cx="4526979" cy="3039677"/>
          </a:xfrm>
        </p:grpSpPr>
        <p:sp>
          <p:nvSpPr>
            <p:cNvPr id="9" name="Isosceles Triangle 8"/>
            <p:cNvSpPr/>
            <p:nvPr/>
          </p:nvSpPr>
          <p:spPr>
            <a:xfrm>
              <a:off x="6912864" y="2243328"/>
              <a:ext cx="3755136" cy="2426208"/>
            </a:xfrm>
            <a:prstGeom prst="triangle">
              <a:avLst>
                <a:gd name="adj" fmla="val 32491"/>
              </a:avLst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sz="20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839712" y="3706368"/>
              <a:ext cx="352348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924800" y="1840992"/>
                  <a:ext cx="40517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4800" y="1840992"/>
                  <a:ext cx="450572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511582" y="4480559"/>
                  <a:ext cx="41594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1582" y="4480559"/>
                  <a:ext cx="462242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0634220" y="4469481"/>
                  <a:ext cx="4043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𝐶</m:t>
                        </m:r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4220" y="4469481"/>
                  <a:ext cx="404341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083020" y="3310943"/>
                  <a:ext cx="42620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𝐷</m:t>
                        </m:r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3020" y="3310943"/>
                  <a:ext cx="474232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9552432" y="3323135"/>
                  <a:ext cx="41107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𝐸</m:t>
                        </m:r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2432" y="3323135"/>
                  <a:ext cx="456407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7308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12064"/>
                <a:ext cx="10515600" cy="566489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hu-HU" sz="2400" b="1" dirty="0" smtClean="0">
                    <a:latin typeface="Cambria" pitchFamily="18" charset="0"/>
                    <a:ea typeface="Cambria" pitchFamily="18" charset="0"/>
                  </a:rPr>
                  <a:t>3.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2400" i="1" smtClean="0"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2400" dirty="0" err="1" smtClean="0">
                    <a:latin typeface="Cambria" pitchFamily="18" charset="0"/>
                    <a:ea typeface="Cambria" pitchFamily="18" charset="0"/>
                  </a:rPr>
                  <a:t>-ben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𝐵𝐶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= 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10 cm.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Legyen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𝐸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𝐴𝐶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úgy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, hogy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𝐶𝐸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=5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cm,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𝐴𝐸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=7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cm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és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𝐷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hu-HU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úgy, hogy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𝐵𝐷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=8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cm,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𝐷𝐴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=6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cm. </a:t>
                </a:r>
              </a:p>
              <a:p>
                <a:pPr marL="715963" indent="-354013">
                  <a:lnSpc>
                    <a:spcPct val="115000"/>
                  </a:lnSpc>
                  <a:spcBef>
                    <a:spcPts val="0"/>
                  </a:spcBef>
                  <a:buFont typeface="+mj-lt"/>
                  <a:buAutoNum type="alphaLcParenR"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Melyik szög kongruens az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 smtClean="0">
                            <a:latin typeface="Cambria Math"/>
                            <a:ea typeface="Cambria" pitchFamily="18" charset="0"/>
                          </a:rPr>
                        </m:ctrlPr>
                      </m:acc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𝐴𝐸𝐷</m:t>
                        </m:r>
                      </m:e>
                    </m:acc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szöggel? </a:t>
                </a:r>
              </a:p>
              <a:p>
                <a:pPr marL="715963" indent="-354013">
                  <a:lnSpc>
                    <a:spcPct val="115000"/>
                  </a:lnSpc>
                  <a:spcBef>
                    <a:spcPts val="0"/>
                  </a:spcBef>
                  <a:buAutoNum type="alphaLcParenR"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Számítsd ki a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𝐷𝐸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szakasz hosszát!</a:t>
                </a: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lvl="0" indent="0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Feltevés</a:t>
                </a:r>
                <a:endParaRPr lang="hu-HU" sz="2400" i="1" dirty="0">
                  <a:latin typeface="Cambria" pitchFamily="18" charset="0"/>
                  <a:ea typeface="Cambria" pitchFamily="18" charset="0"/>
                </a:endParaRPr>
              </a:p>
              <a:p>
                <a:pPr marL="361950" lvl="0" indent="0">
                  <a:lnSpc>
                    <a:spcPct val="115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  <m:r>
                      <a:rPr lang="hu-HU" sz="2400" b="0" i="1" smtClean="0">
                        <a:latin typeface="Cambria Math" panose="02040503050406030204" pitchFamily="18" charset="0"/>
                        <a:ea typeface="Cambria Math"/>
                      </a:rPr>
                      <m:t>, 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𝐵𝐶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= 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10 cm</a:t>
                </a:r>
                <a:endParaRPr lang="hu-HU" sz="2400" i="1" dirty="0">
                  <a:latin typeface="Cambria Math"/>
                  <a:ea typeface="Cambria Math"/>
                </a:endParaRPr>
              </a:p>
              <a:p>
                <a:pPr marL="361950" lvl="0" indent="0">
                  <a:lnSpc>
                    <a:spcPct val="115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𝐴𝐶</m:t>
                        </m:r>
                      </m:e>
                    </m:d>
                    <m:r>
                      <a:rPr lang="hu-HU" sz="24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𝐶𝐸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=5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cm,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𝐴𝐸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=7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cm</a:t>
                </a:r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361950" lvl="0" indent="0">
                  <a:lnSpc>
                    <a:spcPct val="115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𝐷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𝐴𝐵</m:t>
                        </m:r>
                      </m:e>
                    </m:d>
                    <m:r>
                      <a:rPr lang="hu-HU" sz="2400" i="1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𝐵𝐷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=8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cm,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𝐷𝐴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=6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cm</a:t>
                </a:r>
              </a:p>
              <a:p>
                <a:pPr marL="0" indent="0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Következtetés </a:t>
                </a:r>
              </a:p>
              <a:p>
                <a:pPr marL="715963" indent="-354013">
                  <a:lnSpc>
                    <a:spcPct val="115000"/>
                  </a:lnSpc>
                  <a:spcBef>
                    <a:spcPts val="0"/>
                  </a:spcBef>
                  <a:buFont typeface="+mj-lt"/>
                  <a:buAutoNum type="alphaLcParenR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𝐴𝐸𝐷</m:t>
                        </m:r>
                      </m:e>
                    </m:acc>
                    <m:r>
                      <a:rPr lang="hu-HU" sz="2400" i="0">
                        <a:latin typeface="Cambria Math"/>
                        <a:ea typeface="Cambria Math"/>
                      </a:rPr>
                      <m:t>≡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? </a:t>
                </a:r>
              </a:p>
              <a:p>
                <a:pPr marL="361950" indent="0">
                  <a:lnSpc>
                    <a:spcPct val="115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  <a:ea typeface="Cambria" pitchFamily="18" charset="0"/>
                        </a:rPr>
                        <m:t>b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" pitchFamily="18" charset="0"/>
                        </a:rPr>
                        <m:t>) 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" pitchFamily="18" charset="0"/>
                        </a:rPr>
                        <m:t>𝐷𝐸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  <a:ea typeface="Cambria" pitchFamily="18" charset="0"/>
                        </a:rPr>
                        <m:t>= ?</m:t>
                      </m:r>
                    </m:oMath>
                  </m:oMathPara>
                </a14:m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Bizonyítás</a:t>
                </a:r>
              </a:p>
              <a:p>
                <a:pPr marL="361950" lvl="0" indent="0" defTabSz="457200">
                  <a:lnSpc>
                    <a:spcPct val="115000"/>
                  </a:lnSpc>
                  <a:spcBef>
                    <a:spcPts val="0"/>
                  </a:spcBef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𝐴𝐵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𝐴𝐷</m:t>
                    </m:r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+</m:t>
                    </m:r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𝐵𝐷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6+8=14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cm</a:t>
                </a: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361950" lvl="0" indent="0" defTabSz="457200">
                  <a:lnSpc>
                    <a:spcPct val="115000"/>
                  </a:lnSpc>
                  <a:spcBef>
                    <a:spcPts val="0"/>
                  </a:spcBef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hu-HU" sz="2400" dirty="0" smtClean="0">
                    <a:ea typeface="Cambria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𝐴𝐶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𝐴𝐸</m:t>
                    </m:r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+</m:t>
                    </m:r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𝐸𝐶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7+5=12 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cm</a:t>
                </a: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12064"/>
                <a:ext cx="10515600" cy="5664899"/>
              </a:xfrm>
              <a:blipFill rotWithShape="0">
                <a:blip r:embed="rId2"/>
                <a:stretch>
                  <a:fillRect l="-928" t="-1076" r="-46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/>
              <a:t>30</a:t>
            </a:fld>
            <a:endParaRPr lang="hu-HU" dirty="0"/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6960854" y="2584294"/>
            <a:ext cx="4309290" cy="3066951"/>
            <a:chOff x="6960854" y="2584294"/>
            <a:chExt cx="4309290" cy="3066951"/>
          </a:xfrm>
        </p:grpSpPr>
        <p:grpSp>
          <p:nvGrpSpPr>
            <p:cNvPr id="22" name="Group 21"/>
            <p:cNvGrpSpPr/>
            <p:nvPr/>
          </p:nvGrpSpPr>
          <p:grpSpPr>
            <a:xfrm>
              <a:off x="6960854" y="2584294"/>
              <a:ext cx="4309290" cy="3066951"/>
              <a:chOff x="6692336" y="1489055"/>
              <a:chExt cx="4309290" cy="3066951"/>
            </a:xfrm>
          </p:grpSpPr>
          <p:sp>
            <p:nvSpPr>
              <p:cNvPr id="5" name="Isosceles Triangle 4"/>
              <p:cNvSpPr/>
              <p:nvPr/>
            </p:nvSpPr>
            <p:spPr>
              <a:xfrm>
                <a:off x="7034784" y="1877568"/>
                <a:ext cx="3633216" cy="2267712"/>
              </a:xfrm>
              <a:prstGeom prst="triangle">
                <a:avLst>
                  <a:gd name="adj" fmla="val 30201"/>
                </a:avLst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u-HU" sz="2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0594848" y="3902254"/>
                    <a:ext cx="40677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i="1" smtClean="0">
                              <a:latin typeface="Cambria Math"/>
                            </a:rPr>
                            <m:t>𝐴</m:t>
                          </m:r>
                        </m:oMath>
                      </m:oMathPara>
                    </a14:m>
                    <a:endParaRPr lang="hu-HU" sz="2000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94848" y="3902254"/>
                    <a:ext cx="452175" cy="46166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7923729" y="1489055"/>
                    <a:ext cx="417550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𝐵</m:t>
                          </m:r>
                        </m:oMath>
                      </m:oMathPara>
                    </a14:m>
                    <a:endParaRPr lang="hu-HU" sz="2000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23729" y="1489055"/>
                    <a:ext cx="463845" cy="46166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6692336" y="3927452"/>
                    <a:ext cx="40594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𝐶</m:t>
                          </m:r>
                        </m:oMath>
                      </m:oMathPara>
                    </a14:m>
                    <a:endParaRPr lang="hu-HU" sz="2000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2336" y="3927452"/>
                    <a:ext cx="452175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8110322" y="4124974"/>
                    <a:ext cx="41267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𝐸</m:t>
                          </m:r>
                        </m:oMath>
                      </m:oMathPara>
                    </a14:m>
                    <a:endParaRPr lang="hu-HU" sz="2000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10322" y="4124974"/>
                    <a:ext cx="458011" cy="4616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9354249" y="2635103"/>
                    <a:ext cx="42780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𝐷</m:t>
                          </m:r>
                        </m:oMath>
                      </m:oMathPara>
                    </a14:m>
                    <a:endParaRPr lang="hu-HU" sz="2000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54249" y="2635103"/>
                    <a:ext cx="475835" cy="46166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Connector 11"/>
              <p:cNvCxnSpPr>
                <a:stCxn id="5" idx="5"/>
              </p:cNvCxnSpPr>
              <p:nvPr/>
            </p:nvCxnSpPr>
            <p:spPr>
              <a:xfrm flipH="1">
                <a:off x="8387575" y="3011424"/>
                <a:ext cx="1012451" cy="113385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7144511" y="2540833"/>
                    <a:ext cx="52770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10</m:t>
                          </m:r>
                        </m:oMath>
                      </m:oMathPara>
                    </a14:m>
                    <a:endParaRPr lang="hu-HU" sz="2000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4511" y="2540833"/>
                    <a:ext cx="593432" cy="46166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7466536" y="4155896"/>
                    <a:ext cx="38504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5</m:t>
                          </m:r>
                        </m:oMath>
                      </m:oMathPara>
                    </a14:m>
                    <a:endParaRPr lang="hu-HU" sz="2000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66536" y="4155896"/>
                    <a:ext cx="385041" cy="40011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u-H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9170129" y="4145280"/>
                    <a:ext cx="38504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7</m:t>
                          </m:r>
                        </m:oMath>
                      </m:oMathPara>
                    </a14:m>
                    <a:endParaRPr lang="hu-HU" sz="2000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70129" y="4145280"/>
                    <a:ext cx="385041" cy="400110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u-H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8679926" y="2079168"/>
                    <a:ext cx="38504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8</m:t>
                          </m:r>
                        </m:oMath>
                      </m:oMathPara>
                    </a14:m>
                    <a:endParaRPr lang="hu-HU" sz="2000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79926" y="2079168"/>
                    <a:ext cx="423514" cy="461665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9830084" y="3154898"/>
                    <a:ext cx="38504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6</m:t>
                          </m:r>
                        </m:oMath>
                      </m:oMathPara>
                    </a14:m>
                    <a:endParaRPr lang="hu-HU" sz="20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30084" y="3154898"/>
                    <a:ext cx="423514" cy="461665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" name="Ív 1"/>
            <p:cNvSpPr/>
            <p:nvPr/>
          </p:nvSpPr>
          <p:spPr>
            <a:xfrm>
              <a:off x="8604428" y="4997493"/>
              <a:ext cx="527709" cy="425308"/>
            </a:xfrm>
            <a:prstGeom prst="arc">
              <a:avLst>
                <a:gd name="adj1" fmla="val 16200000"/>
                <a:gd name="adj2" fmla="val 413590"/>
              </a:avLst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</p:spTree>
    <p:extLst>
      <p:ext uri="{BB962C8B-B14F-4D97-AF65-F5344CB8AC3E}">
        <p14:creationId xmlns:p14="http://schemas.microsoft.com/office/powerpoint/2010/main" val="1621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73024"/>
                <a:ext cx="10515600" cy="5603939"/>
              </a:xfrm>
            </p:spPr>
            <p:txBody>
              <a:bodyPr>
                <a:normAutofit lnSpcReduction="10000"/>
              </a:bodyPr>
              <a:lstStyle/>
              <a:p>
                <a:pPr marL="0" lvl="0" indent="0" defTabSz="457200">
                  <a:lnSpc>
                    <a:spcPct val="100000"/>
                  </a:lnSpc>
                  <a:spcBef>
                    <a:spcPts val="1200"/>
                  </a:spcBef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𝐴𝐷</m:t>
                        </m:r>
                      </m:num>
                      <m:den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hu-H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hu-H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12 </m:t>
                        </m:r>
                      </m:den>
                    </m:f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hu-H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</m:oMath>
                </a14:m>
                <a:endParaRPr lang="hu-HU" sz="2400" dirty="0">
                  <a:solidFill>
                    <a:schemeClr val="tx1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marL="0" lvl="0" indent="0" defTabSz="457200">
                  <a:lnSpc>
                    <a:spcPct val="100000"/>
                  </a:lnSpc>
                  <a:spcBef>
                    <a:spcPts val="1200"/>
                  </a:spcBef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𝐴𝐸</m:t>
                        </m:r>
                      </m:num>
                      <m:den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hu-H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</a:rPr>
                      <m:t>=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hu-H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14 </m:t>
                        </m:r>
                      </m:den>
                    </m:f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</a:rPr>
                      <m:t>=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hu-H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</a:rPr>
                  <a:t>	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</a:rPr>
                  <a:t>                 </a:t>
                </a:r>
                <a:endParaRPr lang="hu-HU" sz="24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lvl="0" indent="0" defTabSz="457200">
                  <a:lnSpc>
                    <a:spcPct val="100000"/>
                  </a:lnSpc>
                  <a:spcBef>
                    <a:spcPts val="1200"/>
                  </a:spcBef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" pitchFamily="18" charset="0"/>
                          </a:rPr>
                        </m:ctrlPr>
                      </m:accPr>
                      <m:e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" pitchFamily="18" charset="0"/>
                          </a:rPr>
                          <m:t>𝐷𝐴𝐸</m:t>
                        </m:r>
                      </m:e>
                    </m:acc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≡</m:t>
                    </m:r>
                    <m:acc>
                      <m:accPr>
                        <m:chr m:val="̂"/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</a:rPr>
                  <a:t> (közös 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Cambria" pitchFamily="18" charset="0"/>
                    <a:ea typeface="Cambria" pitchFamily="18" charset="0"/>
                  </a:rPr>
                  <a:t>sz</a:t>
                </a:r>
                <a:r>
                  <a:rPr lang="hu-HU" sz="2400" dirty="0" err="1" smtClean="0">
                    <a:solidFill>
                      <a:srgbClr val="000000"/>
                    </a:solidFill>
                    <a:latin typeface="Cambria" pitchFamily="18" charset="0"/>
                    <a:ea typeface="Cambria" pitchFamily="18" charset="0"/>
                  </a:rPr>
                  <a:t>ög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</a:rPr>
                  <a:t>)    </a:t>
                </a:r>
              </a:p>
              <a:p>
                <a:pPr marL="0" lvl="0" indent="0" defTabSz="457200">
                  <a:lnSpc>
                    <a:spcPct val="100000"/>
                  </a:lnSpc>
                  <a:spcBef>
                    <a:spcPts val="1200"/>
                  </a:spcBef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lvl="0" indent="0" defTabSz="457200">
                  <a:lnSpc>
                    <a:spcPct val="100000"/>
                  </a:lnSpc>
                  <a:spcBef>
                    <a:spcPts val="1200"/>
                  </a:spcBef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</a:rPr>
                  <a:t>  </a:t>
                </a:r>
              </a:p>
              <a:p>
                <a:pPr marL="0" lvl="0" indent="0" defTabSz="457200">
                  <a:lnSpc>
                    <a:spcPct val="100000"/>
                  </a:lnSpc>
                  <a:spcBef>
                    <a:spcPts val="1200"/>
                  </a:spcBef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𝐴𝐷𝐸</m:t>
                    </m:r>
                  </m:oMath>
                </a14:m>
                <a:r>
                  <a:rPr lang="hu-HU" sz="2400" baseline="-25000" dirty="0">
                    <a:latin typeface="Cambria" pitchFamily="18" charset="0"/>
                    <a:ea typeface="Cambria" pitchFamily="18" charset="0"/>
                  </a:rPr>
                  <a:t>∆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∼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𝐴𝐶𝐵</m:t>
                    </m:r>
                  </m:oMath>
                </a14:m>
                <a:r>
                  <a:rPr lang="hu-HU" sz="2400" baseline="-25000" dirty="0">
                    <a:latin typeface="Cambria" pitchFamily="18" charset="0"/>
                    <a:ea typeface="Cambria" pitchFamily="18" charset="0"/>
                  </a:rPr>
                  <a:t>∆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 Math"/>
                      </a:rPr>
                      <m:t>⇒</m:t>
                    </m:r>
                    <m:f>
                      <m:f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𝐴𝐷</m:t>
                        </m:r>
                      </m:num>
                      <m:den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hu-H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hu-HU" sz="24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𝐴𝐸</m:t>
                        </m:r>
                      </m:num>
                      <m:den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hu-H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hu-HU" sz="24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𝐷𝐸</m:t>
                        </m:r>
                      </m:num>
                      <m:den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hu-H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lvl="0" indent="0" defTabSz="457200">
                  <a:lnSpc>
                    <a:spcPct val="100000"/>
                  </a:lnSpc>
                  <a:spcBef>
                    <a:spcPts val="1200"/>
                  </a:spcBef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hu-HU" sz="2400" dirty="0" smtClean="0">
                    <a:ea typeface="Cambria Math"/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hu-HU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𝐷𝐸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hu-HU" sz="240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hu-HU" sz="240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400" dirty="0" smtClean="0">
                    <a:latin typeface="Cambria Math"/>
                    <a:ea typeface="Cambria Math"/>
                  </a:rPr>
                  <a:t> ⟺</a:t>
                </a:r>
                <a:r>
                  <a:rPr lang="hu-HU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𝐷𝐸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</a:rPr>
                          <m:t>10</m:t>
                        </m:r>
                        <m:r>
                          <a:rPr lang="hu-HU" sz="240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lvl="0" indent="0" defTabSz="457200">
                  <a:lnSpc>
                    <a:spcPct val="100000"/>
                  </a:lnSpc>
                  <a:spcBef>
                    <a:spcPts val="1200"/>
                  </a:spcBef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                                               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2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𝐷𝐸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=10   </m:t>
                    </m:r>
                    <m:r>
                      <a:rPr lang="hu-HU" sz="2400" b="0" i="0" smtClean="0">
                        <a:latin typeface="Cambria Math"/>
                        <a:ea typeface="Cambria Math"/>
                      </a:rPr>
                      <m:t>|:2</m:t>
                    </m:r>
                  </m:oMath>
                </a14:m>
                <a:r>
                  <a:rPr lang="hu-HU" sz="2400" b="0" dirty="0" smtClean="0">
                    <a:latin typeface="Cambria" pitchFamily="18" charset="0"/>
                    <a:ea typeface="Cambria Math"/>
                  </a:rPr>
                  <a:t> </a:t>
                </a:r>
              </a:p>
              <a:p>
                <a:pPr marL="0" lvl="0" indent="0" defTabSz="457200">
                  <a:lnSpc>
                    <a:spcPct val="100000"/>
                  </a:lnSpc>
                  <a:spcBef>
                    <a:spcPts val="1200"/>
                  </a:spcBef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hu-HU" sz="2400" b="0" dirty="0" smtClean="0">
                    <a:ea typeface="Cambria Math"/>
                  </a:rPr>
                  <a:t>                                                     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𝐷𝐸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=5</m:t>
                    </m:r>
                  </m:oMath>
                </a14:m>
                <a:r>
                  <a:rPr lang="hu-HU" sz="2400" b="0" dirty="0" smtClean="0">
                    <a:latin typeface="Cambria" pitchFamily="18" charset="0"/>
                    <a:ea typeface="Cambria Math"/>
                  </a:rPr>
                  <a:t> cm</a:t>
                </a:r>
              </a:p>
              <a:p>
                <a:pPr marL="0" lvl="0" indent="0" defTabSz="457200">
                  <a:lnSpc>
                    <a:spcPct val="100000"/>
                  </a:lnSpc>
                  <a:spcBef>
                    <a:spcPts val="1200"/>
                  </a:spcBef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hu-HU" sz="2400" b="0" dirty="0" smtClean="0">
                    <a:latin typeface="Cambria" pitchFamily="18" charset="0"/>
                    <a:ea typeface="Cambria Math"/>
                  </a:rPr>
                  <a:t>                             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73024"/>
                <a:ext cx="10515600" cy="5603939"/>
              </a:xfrm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/>
              <a:t>31</a:t>
            </a:fld>
            <a:endParaRPr lang="hu-HU" dirty="0"/>
          </a:p>
        </p:txBody>
      </p:sp>
      <p:sp>
        <p:nvSpPr>
          <p:cNvPr id="18" name="Right Brace 17"/>
          <p:cNvSpPr/>
          <p:nvPr/>
        </p:nvSpPr>
        <p:spPr>
          <a:xfrm>
            <a:off x="4255008" y="634415"/>
            <a:ext cx="256032" cy="1762559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85967" y="1784269"/>
                <a:ext cx="1857753" cy="843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 smtClean="0">
                    <a:latin typeface="Cambria Math"/>
                    <a:ea typeface="Cambria Math"/>
                  </a:rPr>
                  <a:t>           ⇓</a:t>
                </a:r>
              </a:p>
              <a:p>
                <a:r>
                  <a:rPr lang="hu-HU" sz="2400" dirty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𝐴𝐸𝐷</m:t>
                        </m:r>
                      </m:e>
                    </m:acc>
                    <m:r>
                      <a:rPr lang="hu-HU" sz="2400" i="1" smtClean="0">
                        <a:latin typeface="Cambria Math"/>
                        <a:ea typeface="Cambria Math"/>
                      </a:rPr>
                      <m:t>≡</m:t>
                    </m:r>
                    <m:acc>
                      <m:accPr>
                        <m:chr m:val="̂"/>
                        <m:ctrlPr>
                          <a:rPr lang="hu-HU" sz="240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𝐴𝐵𝐶</m:t>
                        </m:r>
                      </m:e>
                    </m:acc>
                  </m:oMath>
                </a14:m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967" y="1784269"/>
                <a:ext cx="1857753" cy="843308"/>
              </a:xfrm>
              <a:prstGeom prst="rect">
                <a:avLst/>
              </a:prstGeom>
              <a:blipFill rotWithShape="0">
                <a:blip r:embed="rId3"/>
                <a:stretch>
                  <a:fillRect t="-579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11040" y="1149662"/>
                <a:ext cx="2647969" cy="975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hu-HU" sz="2400" i="1" smtClean="0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2"/>
                          </m:rPr>
                          <a:rPr lang="hu-HU" sz="2400" b="0" i="0" smtClean="0">
                            <a:latin typeface="Cambria Math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/>
                          </a:rPr>
                          <m:t>I</m:t>
                        </m:r>
                        <m:r>
                          <a:rPr lang="hu-HU" sz="2400" b="0" i="0" smtClean="0">
                            <a:latin typeface="Cambria Math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/>
                          </a:rPr>
                          <m:t>h</m:t>
                        </m:r>
                        <m:r>
                          <a:rPr lang="hu-HU" sz="2400" b="0" i="0" smtClean="0">
                            <a:latin typeface="Cambria Math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/>
                          </a:rPr>
                          <m:t>e</m:t>
                        </m:r>
                        <m:r>
                          <m:rPr>
                            <m:brk m:alnAt="2"/>
                          </m:rPr>
                          <a:rPr lang="hu-HU" sz="2400" b="0" i="1" smtClean="0">
                            <a:latin typeface="Cambria Math"/>
                          </a:rPr>
                          <m:t>.</m:t>
                        </m:r>
                      </m:e>
                    </m:groupCh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𝐴𝐷𝐸</m:t>
                    </m:r>
                  </m:oMath>
                </a14:m>
                <a:r>
                  <a:rPr lang="hu-HU" sz="2400" baseline="-25000" dirty="0">
                    <a:latin typeface="Cambria" pitchFamily="18" charset="0"/>
                    <a:ea typeface="Cambria" pitchFamily="18" charset="0"/>
                  </a:rPr>
                  <a:t>∆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∼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𝐴𝐶𝐵</m:t>
                    </m:r>
                  </m:oMath>
                </a14:m>
                <a:r>
                  <a:rPr lang="hu-HU" sz="2400" baseline="-25000" dirty="0">
                    <a:latin typeface="Cambria" pitchFamily="18" charset="0"/>
                    <a:ea typeface="Cambria" pitchFamily="18" charset="0"/>
                  </a:rPr>
                  <a:t>∆ </a:t>
                </a:r>
              </a:p>
              <a:p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       </a:t>
                </a: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40" y="1149662"/>
                <a:ext cx="2647969" cy="975139"/>
              </a:xfrm>
              <a:prstGeom prst="rect">
                <a:avLst/>
              </a:prstGeom>
              <a:blipFill rotWithShape="0">
                <a:blip r:embed="rId4"/>
                <a:stretch>
                  <a:fillRect r="-23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Csoportba foglalás 32"/>
          <p:cNvGrpSpPr/>
          <p:nvPr/>
        </p:nvGrpSpPr>
        <p:grpSpPr>
          <a:xfrm>
            <a:off x="7197486" y="863498"/>
            <a:ext cx="4309290" cy="3066951"/>
            <a:chOff x="6960854" y="2584294"/>
            <a:chExt cx="4309290" cy="3066951"/>
          </a:xfrm>
        </p:grpSpPr>
        <p:grpSp>
          <p:nvGrpSpPr>
            <p:cNvPr id="34" name="Group 21"/>
            <p:cNvGrpSpPr/>
            <p:nvPr/>
          </p:nvGrpSpPr>
          <p:grpSpPr>
            <a:xfrm>
              <a:off x="6960854" y="2584294"/>
              <a:ext cx="4309290" cy="3066951"/>
              <a:chOff x="6692336" y="1489055"/>
              <a:chExt cx="4309290" cy="3066951"/>
            </a:xfrm>
          </p:grpSpPr>
          <p:sp>
            <p:nvSpPr>
              <p:cNvPr id="36" name="Isosceles Triangle 4"/>
              <p:cNvSpPr/>
              <p:nvPr/>
            </p:nvSpPr>
            <p:spPr>
              <a:xfrm>
                <a:off x="7034784" y="1877568"/>
                <a:ext cx="3633216" cy="2267712"/>
              </a:xfrm>
              <a:prstGeom prst="triangle">
                <a:avLst>
                  <a:gd name="adj" fmla="val 30201"/>
                </a:avLst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u-HU" sz="2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5"/>
                  <p:cNvSpPr txBox="1"/>
                  <p:nvPr/>
                </p:nvSpPr>
                <p:spPr>
                  <a:xfrm>
                    <a:off x="10594848" y="3902254"/>
                    <a:ext cx="40677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i="1" smtClean="0">
                              <a:latin typeface="Cambria Math"/>
                            </a:rPr>
                            <m:t>𝐴</m:t>
                          </m:r>
                        </m:oMath>
                      </m:oMathPara>
                    </a14:m>
                    <a:endParaRPr lang="hu-HU" sz="2000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94848" y="3902254"/>
                    <a:ext cx="452175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6"/>
                  <p:cNvSpPr txBox="1"/>
                  <p:nvPr/>
                </p:nvSpPr>
                <p:spPr>
                  <a:xfrm>
                    <a:off x="7923729" y="1489055"/>
                    <a:ext cx="417550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𝐵</m:t>
                          </m:r>
                        </m:oMath>
                      </m:oMathPara>
                    </a14:m>
                    <a:endParaRPr lang="hu-HU" sz="2000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23729" y="1489055"/>
                    <a:ext cx="463845" cy="4616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7"/>
                  <p:cNvSpPr txBox="1"/>
                  <p:nvPr/>
                </p:nvSpPr>
                <p:spPr>
                  <a:xfrm>
                    <a:off x="6692336" y="3927452"/>
                    <a:ext cx="40594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𝐶</m:t>
                          </m:r>
                        </m:oMath>
                      </m:oMathPara>
                    </a14:m>
                    <a:endParaRPr lang="hu-HU" sz="2000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2336" y="3927452"/>
                    <a:ext cx="452175" cy="46166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8"/>
                  <p:cNvSpPr txBox="1"/>
                  <p:nvPr/>
                </p:nvSpPr>
                <p:spPr>
                  <a:xfrm>
                    <a:off x="8110322" y="4124974"/>
                    <a:ext cx="41267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𝐸</m:t>
                          </m:r>
                        </m:oMath>
                      </m:oMathPara>
                    </a14:m>
                    <a:endParaRPr lang="hu-HU" sz="2000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10322" y="4124974"/>
                    <a:ext cx="458011" cy="46166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9"/>
                  <p:cNvSpPr txBox="1"/>
                  <p:nvPr/>
                </p:nvSpPr>
                <p:spPr>
                  <a:xfrm>
                    <a:off x="9354249" y="2635103"/>
                    <a:ext cx="42780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𝐷</m:t>
                          </m:r>
                        </m:oMath>
                      </m:oMathPara>
                    </a14:m>
                    <a:endParaRPr lang="hu-HU" sz="2000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54249" y="2635103"/>
                    <a:ext cx="475835" cy="461665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Connector 11"/>
              <p:cNvCxnSpPr>
                <a:stCxn id="36" idx="5"/>
              </p:cNvCxnSpPr>
              <p:nvPr/>
            </p:nvCxnSpPr>
            <p:spPr>
              <a:xfrm flipH="1">
                <a:off x="8387575" y="3011424"/>
                <a:ext cx="1012451" cy="113385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16"/>
                  <p:cNvSpPr txBox="1"/>
                  <p:nvPr/>
                </p:nvSpPr>
                <p:spPr>
                  <a:xfrm>
                    <a:off x="7144511" y="2540833"/>
                    <a:ext cx="52770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10</m:t>
                          </m:r>
                        </m:oMath>
                      </m:oMathPara>
                    </a14:m>
                    <a:endParaRPr lang="hu-HU" sz="2000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4511" y="2540833"/>
                    <a:ext cx="593432" cy="461665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17"/>
                  <p:cNvSpPr txBox="1"/>
                  <p:nvPr/>
                </p:nvSpPr>
                <p:spPr>
                  <a:xfrm>
                    <a:off x="7466536" y="4155896"/>
                    <a:ext cx="38504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5</m:t>
                          </m:r>
                        </m:oMath>
                      </m:oMathPara>
                    </a14:m>
                    <a:endParaRPr lang="hu-HU" sz="2000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66536" y="4155896"/>
                    <a:ext cx="385041" cy="400110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u-H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18"/>
                  <p:cNvSpPr txBox="1"/>
                  <p:nvPr/>
                </p:nvSpPr>
                <p:spPr>
                  <a:xfrm>
                    <a:off x="9170129" y="4145280"/>
                    <a:ext cx="38504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7</m:t>
                          </m:r>
                        </m:oMath>
                      </m:oMathPara>
                    </a14:m>
                    <a:endParaRPr lang="hu-HU" sz="2000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70129" y="4145280"/>
                    <a:ext cx="385041" cy="400110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u-H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19"/>
                  <p:cNvSpPr txBox="1"/>
                  <p:nvPr/>
                </p:nvSpPr>
                <p:spPr>
                  <a:xfrm>
                    <a:off x="8679926" y="2079168"/>
                    <a:ext cx="38504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8</m:t>
                          </m:r>
                        </m:oMath>
                      </m:oMathPara>
                    </a14:m>
                    <a:endParaRPr lang="hu-HU" sz="2000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79926" y="2079168"/>
                    <a:ext cx="423514" cy="461665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20"/>
                  <p:cNvSpPr txBox="1"/>
                  <p:nvPr/>
                </p:nvSpPr>
                <p:spPr>
                  <a:xfrm>
                    <a:off x="9830084" y="3154898"/>
                    <a:ext cx="38504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6</m:t>
                          </m:r>
                        </m:oMath>
                      </m:oMathPara>
                    </a14:m>
                    <a:endParaRPr lang="hu-HU" sz="20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30084" y="3154898"/>
                    <a:ext cx="423514" cy="461665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Ív 34"/>
            <p:cNvSpPr/>
            <p:nvPr/>
          </p:nvSpPr>
          <p:spPr>
            <a:xfrm>
              <a:off x="8604428" y="4997493"/>
              <a:ext cx="527709" cy="425308"/>
            </a:xfrm>
            <a:prstGeom prst="arc">
              <a:avLst>
                <a:gd name="adj1" fmla="val 16200000"/>
                <a:gd name="adj2" fmla="val 413590"/>
              </a:avLst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</p:spTree>
    <p:extLst>
      <p:ext uri="{BB962C8B-B14F-4D97-AF65-F5344CB8AC3E}">
        <p14:creationId xmlns:p14="http://schemas.microsoft.com/office/powerpoint/2010/main" val="11787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4528"/>
            <a:ext cx="10515600" cy="804672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4. Megoldott feladatok</a:t>
            </a:r>
            <a:endParaRPr lang="hu-HU" sz="32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21664"/>
                <a:ext cx="10515600" cy="5055299"/>
              </a:xfrm>
            </p:spPr>
            <p:txBody>
              <a:bodyPr>
                <a:normAutofit/>
              </a:bodyPr>
              <a:lstStyle/>
              <a:p>
                <a:pPr marL="0" lvl="0" indent="0">
                  <a:lnSpc>
                    <a:spcPct val="105000"/>
                  </a:lnSpc>
                  <a:spcBef>
                    <a:spcPts val="600"/>
                  </a:spcBef>
                  <a:buNone/>
                </a:pP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1.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hu-HU" sz="2400" b="0" i="0" smtClean="0">
                            <a:latin typeface="Cambria" panose="02040503050406030204" pitchFamily="18" charset="0"/>
                            <a:ea typeface="Cambria" pitchFamily="18" charset="0"/>
                          </a:rPr>
                          <m:t>Az</m:t>
                        </m:r>
                        <m:r>
                          <m:rPr>
                            <m:nor/>
                          </m:rPr>
                          <a:rPr lang="hu-HU" sz="2400" b="0" i="0" smtClean="0">
                            <a:latin typeface="Cambria" panose="02040503050406030204" pitchFamily="18" charset="0"/>
                            <a:ea typeface="Cambria" pitchFamily="18" charset="0"/>
                          </a:rPr>
                          <m:t> </m:t>
                        </m:r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2400" b="1" dirty="0" err="1" smtClean="0">
                    <a:latin typeface="Cambria" pitchFamily="18" charset="0"/>
                    <a:ea typeface="Cambria" pitchFamily="18" charset="0"/>
                  </a:rPr>
                  <a:t>-</a:t>
                </a:r>
                <a:r>
                  <a:rPr lang="hu-HU" sz="2400" dirty="0" err="1" smtClean="0">
                    <a:latin typeface="Cambria" pitchFamily="18" charset="0"/>
                    <a:ea typeface="Cambria" pitchFamily="18" charset="0"/>
                  </a:rPr>
                  <a:t>ben</a:t>
                </a:r>
                <a:r>
                  <a:rPr lang="hu-HU" sz="2400" b="1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</a:rPr>
                      <m:t>𝐴𝐵</m:t>
                    </m:r>
                    <m:r>
                      <a:rPr lang="hu-HU" sz="2400" i="1" smtClean="0">
                        <a:latin typeface="Cambria Math"/>
                      </a:rPr>
                      <m:t>=</m:t>
                    </m:r>
                    <m:r>
                      <a:rPr lang="hu-HU" sz="2400" i="1">
                        <a:latin typeface="Cambria Math"/>
                      </a:rPr>
                      <m:t>𝐴𝐶</m:t>
                    </m:r>
                    <m:r>
                      <a:rPr lang="hu-HU" sz="2400" i="1">
                        <a:latin typeface="Cambria Math"/>
                      </a:rPr>
                      <m:t>=10 </m:t>
                    </m:r>
                    <m:r>
                      <m:rPr>
                        <m:sty m:val="p"/>
                      </m:rPr>
                      <a:rPr lang="hu-HU" sz="2400" i="0">
                        <a:latin typeface="Cambria Math"/>
                      </a:rPr>
                      <m:t>cm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</a:rPr>
                      <m:t>𝐵𝐶</m:t>
                    </m:r>
                    <m:r>
                      <a:rPr lang="hu-HU" sz="2400" i="1" smtClean="0">
                        <a:latin typeface="Cambria Math"/>
                      </a:rPr>
                      <m:t>=12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cm. </a:t>
                </a:r>
                <a:br>
                  <a:rPr lang="hu-HU" sz="2400" dirty="0" smtClean="0">
                    <a:latin typeface="Cambria" pitchFamily="18" charset="0"/>
                    <a:ea typeface="Cambria" pitchFamily="18" charset="0"/>
                  </a:rPr>
                </a:b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Számítsátok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ki a háromszög köré írt kör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</a:rPr>
                  <a:t>R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sugarát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.</a:t>
                </a:r>
              </a:p>
              <a:p>
                <a:pPr marL="0" lvl="0" indent="0">
                  <a:lnSpc>
                    <a:spcPct val="105000"/>
                  </a:lnSpc>
                  <a:spcBef>
                    <a:spcPts val="600"/>
                  </a:spcBef>
                  <a:buNone/>
                </a:pP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Feltevés</a:t>
                </a:r>
              </a:p>
              <a:p>
                <a:pPr marL="361950" lvl="0" indent="0">
                  <a:lnSpc>
                    <a:spcPct val="105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egyenlő szárú</a:t>
                </a:r>
              </a:p>
              <a:p>
                <a:pPr marL="361950" lvl="0" indent="0">
                  <a:lnSpc>
                    <a:spcPct val="105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</a:rPr>
                      <m:t>𝐴𝐵</m:t>
                    </m:r>
                    <m:r>
                      <a:rPr lang="hu-HU" sz="2400" i="1">
                        <a:latin typeface="Cambria Math"/>
                      </a:rPr>
                      <m:t>=</m:t>
                    </m:r>
                    <m:r>
                      <a:rPr lang="hu-HU" sz="2400" i="1">
                        <a:latin typeface="Cambria Math"/>
                      </a:rPr>
                      <m:t>𝐴𝐶</m:t>
                    </m:r>
                    <m:r>
                      <a:rPr lang="hu-HU" sz="2400" i="1">
                        <a:latin typeface="Cambria Math"/>
                      </a:rPr>
                      <m:t>=10 </m:t>
                    </m:r>
                    <m:r>
                      <m:rPr>
                        <m:sty m:val="p"/>
                      </m:rPr>
                      <a:rPr lang="hu-HU" sz="2400">
                        <a:latin typeface="Cambria Math"/>
                      </a:rPr>
                      <m:t>cm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</a:p>
              <a:p>
                <a:pPr marL="361950" lvl="0" indent="0">
                  <a:lnSpc>
                    <a:spcPct val="105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</a:rPr>
                      <m:t>𝐵𝐶</m:t>
                    </m:r>
                    <m:r>
                      <a:rPr lang="hu-HU" sz="2400" i="1">
                        <a:latin typeface="Cambria Math"/>
                      </a:rPr>
                      <m:t>=12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cm </a:t>
                </a: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05000"/>
                  </a:lnSpc>
                  <a:spcBef>
                    <a:spcPts val="600"/>
                  </a:spcBef>
                  <a:buNone/>
                </a:pP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Következtetés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</a:p>
              <a:p>
                <a:pPr marL="355600" indent="0">
                  <a:lnSpc>
                    <a:spcPct val="105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</a:rPr>
                      <m:t>𝑅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?</a:t>
                </a:r>
              </a:p>
              <a:p>
                <a:pPr marL="0" indent="0">
                  <a:lnSpc>
                    <a:spcPct val="105000"/>
                  </a:lnSpc>
                  <a:spcBef>
                    <a:spcPts val="600"/>
                  </a:spcBef>
                  <a:buNone/>
                </a:pP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Megoldás</a:t>
                </a:r>
              </a:p>
              <a:p>
                <a:pPr marL="355600" indent="0">
                  <a:lnSpc>
                    <a:spcPct val="105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Emlékezzünk, hogy a háromszög köré írt kör középpontja, a háromszög oldalfelező merőlegeseinek metszéspontja.</a:t>
                </a: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21664"/>
                <a:ext cx="10515600" cy="5055299"/>
              </a:xfrm>
              <a:blipFill rotWithShape="0">
                <a:blip r:embed="rId2"/>
                <a:stretch>
                  <a:fillRect l="-928" t="-120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/>
              <a:t>32</a:t>
            </a:fld>
            <a:endParaRPr lang="hu-HU" dirty="0"/>
          </a:p>
        </p:txBody>
      </p:sp>
      <p:grpSp>
        <p:nvGrpSpPr>
          <p:cNvPr id="6" name="Group 5"/>
          <p:cNvGrpSpPr/>
          <p:nvPr/>
        </p:nvGrpSpPr>
        <p:grpSpPr>
          <a:xfrm>
            <a:off x="5760409" y="1219200"/>
            <a:ext cx="5283921" cy="5128959"/>
            <a:chOff x="5337644" y="1586591"/>
            <a:chExt cx="5283921" cy="5128959"/>
          </a:xfrm>
        </p:grpSpPr>
        <p:sp>
          <p:nvSpPr>
            <p:cNvPr id="24" name="Arc 23"/>
            <p:cNvSpPr/>
            <p:nvPr/>
          </p:nvSpPr>
          <p:spPr>
            <a:xfrm rot="1390219">
              <a:off x="5337644" y="1675550"/>
              <a:ext cx="5040000" cy="5040000"/>
            </a:xfrm>
            <a:prstGeom prst="arc">
              <a:avLst>
                <a:gd name="adj1" fmla="val 16515546"/>
                <a:gd name="adj2" fmla="val 20924715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7192209" y="1586591"/>
              <a:ext cx="3429356" cy="3915543"/>
              <a:chOff x="7192209" y="1586591"/>
              <a:chExt cx="3429356" cy="39155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8642409" y="5102024"/>
                    <a:ext cx="52770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12</m:t>
                          </m:r>
                        </m:oMath>
                      </m:oMathPara>
                    </a14:m>
                    <a:endParaRPr lang="hu-HU" sz="20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42409" y="5102024"/>
                    <a:ext cx="527709" cy="40011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u-H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7" name="Group 26"/>
              <p:cNvGrpSpPr/>
              <p:nvPr/>
            </p:nvGrpSpPr>
            <p:grpSpPr>
              <a:xfrm>
                <a:off x="7192209" y="1586591"/>
                <a:ext cx="3429356" cy="3563934"/>
                <a:chOff x="7192209" y="1586591"/>
                <a:chExt cx="3429356" cy="3563934"/>
              </a:xfrm>
            </p:grpSpPr>
            <p:sp>
              <p:nvSpPr>
                <p:cNvPr id="5" name="Isosceles Triangle 4"/>
                <p:cNvSpPr/>
                <p:nvPr/>
              </p:nvSpPr>
              <p:spPr>
                <a:xfrm>
                  <a:off x="7571232" y="1987296"/>
                  <a:ext cx="2694432" cy="2791968"/>
                </a:xfrm>
                <a:prstGeom prst="triangle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 dirty="0"/>
                </a:p>
              </p:txBody>
            </p:sp>
            <p:cxnSp>
              <p:nvCxnSpPr>
                <p:cNvPr id="7" name="Straight Connector 6"/>
                <p:cNvCxnSpPr>
                  <a:stCxn id="5" idx="0"/>
                  <a:endCxn id="5" idx="3"/>
                </p:cNvCxnSpPr>
                <p:nvPr/>
              </p:nvCxnSpPr>
              <p:spPr>
                <a:xfrm>
                  <a:off x="8918448" y="1987296"/>
                  <a:ext cx="0" cy="27919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/>
                    <p:cNvSpPr txBox="1"/>
                    <p:nvPr/>
                  </p:nvSpPr>
                  <p:spPr>
                    <a:xfrm>
                      <a:off x="8692360" y="1586591"/>
                      <a:ext cx="40677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𝐴</m:t>
                            </m:r>
                          </m:oMath>
                        </m:oMathPara>
                      </a14:m>
                      <a:endParaRPr lang="hu-HU" sz="2000" dirty="0"/>
                    </a:p>
                  </p:txBody>
                </p:sp>
              </mc:Choice>
              <mc:Fallback xmlns="">
                <p:sp>
                  <p:nvSpPr>
                    <p:cNvPr id="8" name="TextBox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92360" y="1586591"/>
                      <a:ext cx="452175" cy="461665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TextBox 8"/>
                    <p:cNvSpPr txBox="1"/>
                    <p:nvPr/>
                  </p:nvSpPr>
                  <p:spPr>
                    <a:xfrm>
                      <a:off x="7192209" y="4548431"/>
                      <a:ext cx="41755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𝐵</m:t>
                            </m:r>
                          </m:oMath>
                        </m:oMathPara>
                      </a14:m>
                      <a:endParaRPr lang="hu-HU" sz="2000" dirty="0"/>
                    </a:p>
                  </p:txBody>
                </p:sp>
              </mc:Choice>
              <mc:Fallback xmlns="">
                <p:sp>
                  <p:nvSpPr>
                    <p:cNvPr id="9" name="TextBox 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92209" y="4548431"/>
                      <a:ext cx="463845" cy="461665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/>
                    <p:cNvSpPr txBox="1"/>
                    <p:nvPr/>
                  </p:nvSpPr>
                  <p:spPr>
                    <a:xfrm>
                      <a:off x="10215621" y="4596594"/>
                      <a:ext cx="40594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𝐶</m:t>
                            </m:r>
                          </m:oMath>
                        </m:oMathPara>
                      </a14:m>
                      <a:endParaRPr lang="hu-HU" sz="2000" dirty="0"/>
                    </a:p>
                  </p:txBody>
                </p:sp>
              </mc:Choice>
              <mc:Fallback xmlns="">
                <p:sp>
                  <p:nvSpPr>
                    <p:cNvPr id="10" name="TextBox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215621" y="4596594"/>
                      <a:ext cx="405944" cy="400110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u-H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8692360" y="4750415"/>
                      <a:ext cx="427809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𝐷</m:t>
                            </m:r>
                          </m:oMath>
                        </m:oMathPara>
                      </a14:m>
                      <a:endParaRPr lang="hu-HU" sz="2000" dirty="0"/>
                    </a:p>
                  </p:txBody>
                </p:sp>
              </mc:Choice>
              <mc:Fallback xmlns="">
                <p:sp>
                  <p:nvSpPr>
                    <p:cNvPr id="11" name="Text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92360" y="4750415"/>
                      <a:ext cx="475835" cy="461665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3" name="Straight Connector 12"/>
                <p:cNvCxnSpPr>
                  <a:stCxn id="5" idx="5"/>
                </p:cNvCxnSpPr>
                <p:nvPr/>
              </p:nvCxnSpPr>
              <p:spPr>
                <a:xfrm flipH="1">
                  <a:off x="8930277" y="3383280"/>
                  <a:ext cx="661779" cy="30890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4" name="Rectangle 13"/>
                <p:cNvSpPr/>
                <p:nvPr/>
              </p:nvSpPr>
              <p:spPr>
                <a:xfrm rot="20100000">
                  <a:off x="9483029" y="3406761"/>
                  <a:ext cx="144000" cy="144000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9546647" y="3062638"/>
                      <a:ext cx="41267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𝐸</m:t>
                            </m:r>
                          </m:oMath>
                        </m:oMathPara>
                      </a14:m>
                      <a:endParaRPr lang="hu-HU" sz="2000" dirty="0"/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546647" y="3062638"/>
                      <a:ext cx="458011" cy="461665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8581644" y="3692184"/>
                      <a:ext cx="421782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𝑂</m:t>
                            </m:r>
                          </m:oMath>
                        </m:oMathPara>
                      </a14:m>
                      <a:endParaRPr lang="hu-HU" sz="2000" dirty="0"/>
                    </a:p>
                  </p:txBody>
                </p:sp>
              </mc:Choice>
              <mc:Fallback xmlns="">
                <p:sp>
                  <p:nvSpPr>
                    <p:cNvPr id="16" name="TextBox 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81644" y="3692184"/>
                      <a:ext cx="469487" cy="461665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TextBox 16"/>
                    <p:cNvSpPr txBox="1"/>
                    <p:nvPr/>
                  </p:nvSpPr>
                  <p:spPr>
                    <a:xfrm>
                      <a:off x="8565915" y="2831805"/>
                      <a:ext cx="413382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𝑅</m:t>
                            </m:r>
                          </m:oMath>
                        </m:oMathPara>
                      </a14:m>
                      <a:endParaRPr lang="hu-HU" sz="2000" dirty="0"/>
                    </a:p>
                  </p:txBody>
                </p:sp>
              </mc:Choice>
              <mc:Fallback xmlns="">
                <p:sp>
                  <p:nvSpPr>
                    <p:cNvPr id="17" name="TextBox 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65915" y="2831805"/>
                      <a:ext cx="458202" cy="461665"/>
                    </a:xfrm>
                    <a:prstGeom prst="rect">
                      <a:avLst/>
                    </a:prstGeom>
                    <a:blipFill rotWithShape="1"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7832824" y="2827340"/>
                      <a:ext cx="527709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10</m:t>
                            </m:r>
                          </m:oMath>
                        </m:oMathPara>
                      </a14:m>
                      <a:endParaRPr lang="hu-HU" sz="2000" dirty="0"/>
                    </a:p>
                  </p:txBody>
                </p:sp>
              </mc:Choice>
              <mc:Fallback xmlns="">
                <p:sp>
                  <p:nvSpPr>
                    <p:cNvPr id="19" name="TextBox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32824" y="2827340"/>
                      <a:ext cx="593432" cy="461665"/>
                    </a:xfrm>
                    <a:prstGeom prst="rect">
                      <a:avLst/>
                    </a:prstGeom>
                    <a:blipFill rotWithShape="1"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10004658" y="2748907"/>
                      <a:ext cx="527709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10</m:t>
                            </m:r>
                          </m:oMath>
                        </m:oMathPara>
                      </a14:m>
                      <a:endParaRPr lang="hu-HU" sz="2000" dirty="0"/>
                    </a:p>
                  </p:txBody>
                </p:sp>
              </mc:Choice>
              <mc:Fallback xmlns=""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004658" y="2748907"/>
                      <a:ext cx="593432" cy="461665"/>
                    </a:xfrm>
                    <a:prstGeom prst="rect">
                      <a:avLst/>
                    </a:prstGeom>
                    <a:blipFill rotWithShape="1"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3" name="Rectangle 22"/>
                <p:cNvSpPr/>
                <p:nvPr/>
              </p:nvSpPr>
              <p:spPr>
                <a:xfrm>
                  <a:off x="8913426" y="4598861"/>
                  <a:ext cx="180000" cy="180000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 dirty="0"/>
                </a:p>
              </p:txBody>
            </p:sp>
            <p:sp>
              <p:nvSpPr>
                <p:cNvPr id="25" name="Arc 24"/>
                <p:cNvSpPr/>
                <p:nvPr/>
              </p:nvSpPr>
              <p:spPr>
                <a:xfrm flipV="1">
                  <a:off x="7552189" y="4532817"/>
                  <a:ext cx="2730142" cy="578444"/>
                </a:xfrm>
                <a:prstGeom prst="arc">
                  <a:avLst>
                    <a:gd name="adj1" fmla="val 10948788"/>
                    <a:gd name="adj2" fmla="val 21464956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5460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46176"/>
                <a:ext cx="10515600" cy="5530787"/>
              </a:xfrm>
            </p:spPr>
            <p:txBody>
              <a:bodyPr>
                <a:normAutofit/>
              </a:bodyPr>
              <a:lstStyle/>
              <a:p>
                <a:pPr marL="36195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Legyen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𝐴𝐷</m:t>
                    </m:r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⊥</m:t>
                    </m:r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𝐵𝐶</m:t>
                    </m:r>
                  </m:oMath>
                </a14:m>
                <a:endParaRPr lang="hu-HU" sz="2400" b="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361950" lv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2400" i="1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egyenlő szárú</a:t>
                </a:r>
              </a:p>
              <a:p>
                <a:pPr marL="36195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>
                          <a:latin typeface="Cambria Math"/>
                          <a:ea typeface="Cambria" pitchFamily="18" charset="0"/>
                        </a:rPr>
                        <m:t>𝐴𝐷</m:t>
                      </m:r>
                      <m:r>
                        <a:rPr lang="hu-HU" sz="2400" i="1">
                          <a:latin typeface="Cambria Math"/>
                          <a:ea typeface="Cambria" pitchFamily="18" charset="0"/>
                        </a:rPr>
                        <m:t>⊥</m:t>
                      </m:r>
                      <m:r>
                        <a:rPr lang="hu-HU" sz="2400" i="1">
                          <a:latin typeface="Cambria Math"/>
                          <a:ea typeface="Cambria" pitchFamily="18" charset="0"/>
                        </a:rPr>
                        <m:t>𝐵𝐶</m:t>
                      </m:r>
                    </m:oMath>
                  </m:oMathPara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36195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 Math"/>
                    <a:ea typeface="Cambria Math"/>
                  </a:rPr>
                  <a:t>⇒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𝐴𝐷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oldalfelező merőleges</a:t>
                </a:r>
              </a:p>
              <a:p>
                <a:pPr marL="36195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Legyen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cs typeface="Times New Roman" pitchFamily="18" charset="0"/>
                      </a:rPr>
                      <m:t>𝑂𝐸</m:t>
                    </m:r>
                    <m:r>
                      <a:rPr lang="hu-HU" sz="2400" i="1">
                        <a:latin typeface="Cambria Math"/>
                        <a:cs typeface="Times New Roman" pitchFamily="18" charset="0"/>
                      </a:rPr>
                      <m:t>⊥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  <m:r>
                          <a:rPr lang="hu-HU" sz="2400" i="1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</m:d>
                    <m:r>
                      <a:rPr lang="hu-HU" sz="2400" i="1"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hu-HU" sz="2400" b="0" i="1" smtClean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𝐸</m:t>
                    </m:r>
                    <m:r>
                      <a:rPr lang="hu-HU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𝐴</m:t>
                        </m:r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𝐶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𝐴𝐸</m:t>
                        </m:r>
                      </m:e>
                    </m:d>
                    <m:r>
                      <a:rPr lang="hu-HU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𝐸𝐶</m:t>
                        </m:r>
                      </m:e>
                    </m:d>
                    <m:r>
                      <a:rPr lang="hu-HU" sz="24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⇒</m:t>
                    </m:r>
                  </m:oMath>
                </a14:m>
                <a:endParaRPr lang="hu-HU" sz="2400" dirty="0" smtClean="0">
                  <a:latin typeface="Cambria" pitchFamily="18" charset="0"/>
                  <a:ea typeface="Cambria Math"/>
                  <a:cs typeface="Times New Roman" pitchFamily="18" charset="0"/>
                </a:endParaRPr>
              </a:p>
              <a:p>
                <a:pPr marL="36195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 Math"/>
                    <a:ea typeface="Cambria Math"/>
                    <a:cs typeface="Times New Roman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𝐴𝑂</m:t>
                    </m:r>
                    <m:r>
                      <a:rPr lang="hu-HU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𝑅</m:t>
                    </m:r>
                  </m:oMath>
                </a14:m>
                <a:endParaRPr lang="hu-HU" sz="2400" b="0" dirty="0" smtClean="0">
                  <a:latin typeface="Cambria Math"/>
                  <a:ea typeface="Cambria Math"/>
                  <a:cs typeface="Times New Roman" pitchFamily="18" charset="0"/>
                </a:endParaRPr>
              </a:p>
              <a:p>
                <a:pPr marL="36195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𝐵𝐷</m:t>
                    </m:r>
                    <m:r>
                      <a:rPr lang="hu-HU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𝐷𝐶</m:t>
                    </m:r>
                    <m:r>
                      <a:rPr lang="hu-HU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𝐵𝐶</m:t>
                    </m:r>
                    <m:r>
                      <a:rPr lang="hu-HU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:2=12:2=6</m:t>
                    </m:r>
                  </m:oMath>
                </a14:m>
                <a:r>
                  <a:rPr lang="hu-HU" sz="2400" b="0" dirty="0" smtClean="0">
                    <a:latin typeface="Cambria Math"/>
                    <a:ea typeface="Cambria Math"/>
                    <a:cs typeface="Times New Roman" pitchFamily="18" charset="0"/>
                  </a:rPr>
                  <a:t> cm</a:t>
                </a:r>
              </a:p>
              <a:p>
                <a:pPr marL="361950" indent="0" algn="just">
                  <a:lnSpc>
                    <a:spcPct val="11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𝐴</m:t>
                        </m:r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𝐷</m:t>
                        </m:r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derékszögű</a:t>
                </a:r>
              </a:p>
              <a:p>
                <a:pPr marL="36195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hu-HU" sz="2400" i="1">
                                <a:latin typeface="Cambria Math"/>
                                <a:ea typeface="Cambria" pitchFamily="18" charset="0"/>
                              </a:rPr>
                            </m:ctrlPr>
                          </m:accPr>
                          <m:e>
                            <m:r>
                              <a:rPr lang="hu-HU" sz="2400" b="0" i="1" smtClean="0">
                                <a:latin typeface="Cambria Math"/>
                                <a:ea typeface="Cambria" pitchFamily="18" charset="0"/>
                              </a:rPr>
                              <m:t>𝐷</m:t>
                            </m:r>
                          </m:e>
                        </m:acc>
                      </m:e>
                    </m:d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hu-HU" sz="2400" i="0">
                            <a:latin typeface="Cambria Math"/>
                            <a:ea typeface="Cambria Math"/>
                          </a:rPr>
                          <m:t>o</m:t>
                        </m:r>
                      </m:sup>
                    </m:sSup>
                  </m:oMath>
                </a14:m>
                <a:endParaRPr lang="hu-HU" sz="2400" b="1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46176"/>
                <a:ext cx="10515600" cy="5530787"/>
              </a:xfrm>
              <a:blipFill>
                <a:blip r:embed="rId2"/>
                <a:stretch>
                  <a:fillRect t="-772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/>
              <a:t>33</a:t>
            </a:fld>
            <a:endParaRPr lang="hu-HU" dirty="0"/>
          </a:p>
        </p:txBody>
      </p:sp>
      <p:sp>
        <p:nvSpPr>
          <p:cNvPr id="21" name="Right Brace 20"/>
          <p:cNvSpPr/>
          <p:nvPr/>
        </p:nvSpPr>
        <p:spPr>
          <a:xfrm>
            <a:off x="3913989" y="1302852"/>
            <a:ext cx="216000" cy="54903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36766" y="1336289"/>
                <a:ext cx="39377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hu-HU" sz="2400" b="0" i="1" smtClean="0">
                          <a:latin typeface="Cambria Math"/>
                        </a:rPr>
                        <m:t>𝐷</m:t>
                      </m:r>
                      <m:r>
                        <a:rPr lang="hu-HU" sz="2400" b="0" i="1" smtClean="0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latin typeface="Cambria Math"/>
                              <a:ea typeface="Cambria Math"/>
                            </a:rPr>
                            <m:t>𝐵𝐶</m:t>
                          </m:r>
                        </m:e>
                      </m:d>
                      <m:r>
                        <a:rPr lang="hu-HU" sz="2400" b="0" i="1" smtClean="0">
                          <a:latin typeface="Cambria Math"/>
                          <a:ea typeface="Cambria Math"/>
                        </a:rPr>
                        <m:t>,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latin typeface="Cambria Math"/>
                              <a:ea typeface="Cambria Math"/>
                            </a:rPr>
                            <m:t>𝐵𝐷</m:t>
                          </m:r>
                        </m:e>
                      </m:d>
                      <m:r>
                        <a:rPr lang="hu-HU" sz="2400" b="0" i="1" smtClean="0">
                          <a:latin typeface="Cambria Math"/>
                          <a:ea typeface="Cambria Math"/>
                        </a:rPr>
                        <m:t>≡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latin typeface="Cambria Math"/>
                              <a:ea typeface="Cambria Math"/>
                            </a:rPr>
                            <m:t>𝐷𝐶</m:t>
                          </m:r>
                        </m:e>
                      </m:d>
                      <m:r>
                        <a:rPr lang="hu-HU" sz="2400">
                          <a:latin typeface="Cambria Math"/>
                        </a:rPr>
                        <m:t>⇒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766" y="1336289"/>
                <a:ext cx="393774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Brace 25"/>
          <p:cNvSpPr/>
          <p:nvPr/>
        </p:nvSpPr>
        <p:spPr>
          <a:xfrm>
            <a:off x="3616706" y="4083674"/>
            <a:ext cx="152400" cy="68356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prstClr val="black"/>
                </a:solidFill>
              </a:rPr>
              <a:t> </a:t>
            </a:r>
            <a:endParaRPr lang="hu-HU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19057" y="4027418"/>
                <a:ext cx="3147015" cy="1752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hu-HU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2"/>
                          </m:rPr>
                          <a:rPr lang="hu-HU" sz="24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it</m:t>
                        </m:r>
                        <m:r>
                          <a:rPr lang="hu-HU" sz="240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hu-HU" sz="240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t</m:t>
                        </m:r>
                        <m:r>
                          <a:rPr lang="hu-HU" sz="240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.</m:t>
                        </m:r>
                      </m:e>
                    </m:groupChr>
                  </m:oMath>
                </a14:m>
                <a:r>
                  <a:rPr lang="hu-HU" sz="2400" dirty="0" smtClean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𝐴𝐶</m:t>
                        </m:r>
                      </m:e>
                      <m:sup>
                        <m:r>
                          <a:rPr lang="hu-HU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hu-HU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hu-HU" sz="2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𝐴𝐷</m:t>
                        </m:r>
                      </m:e>
                      <m:sup>
                        <m:r>
                          <a:rPr lang="hu-HU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hu-HU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hu-HU" sz="2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𝐷𝐶</m:t>
                        </m:r>
                      </m:e>
                      <m:sup>
                        <m:r>
                          <a:rPr lang="hu-HU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hu-HU" sz="2400" b="0" dirty="0" smtClean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r>
                  <a:rPr lang="hu-HU" sz="2400" dirty="0" smtClean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100</m:t>
                    </m:r>
                    <m:r>
                      <a:rPr lang="hu-HU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hu-HU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𝐴𝐷</m:t>
                        </m:r>
                      </m:e>
                      <m:sup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hu-HU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hu-HU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36</m:t>
                    </m:r>
                  </m:oMath>
                </a14:m>
                <a:endParaRPr lang="hu-HU" sz="2400" b="0" i="1" dirty="0" smtClean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r>
                  <a:rPr lang="hu-HU" sz="2400" b="0" dirty="0" smtClean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𝐴𝐷</m:t>
                    </m:r>
                    <m:r>
                      <a:rPr lang="hu-HU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hu-HU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64</m:t>
                        </m:r>
                      </m:e>
                    </m:rad>
                  </m:oMath>
                </a14:m>
                <a:r>
                  <a:rPr lang="hu-HU" sz="2400" dirty="0" smtClean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</a:p>
              <a:p>
                <a:r>
                  <a:rPr lang="hu-HU" sz="2400" b="0" dirty="0" smtClean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𝐴𝐷</m:t>
                    </m:r>
                    <m:r>
                      <a:rPr lang="hu-HU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=8</m:t>
                    </m:r>
                  </m:oMath>
                </a14:m>
                <a:r>
                  <a:rPr lang="hu-HU" sz="2400" dirty="0" smtClean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</a:rPr>
                  <a:t> cm</a:t>
                </a:r>
                <a:endParaRPr lang="hu-HU" sz="2400" dirty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057" y="4027418"/>
                <a:ext cx="3147015" cy="1752852"/>
              </a:xfrm>
              <a:prstGeom prst="rect">
                <a:avLst/>
              </a:prstGeom>
              <a:blipFill>
                <a:blip r:embed="rId4"/>
                <a:stretch>
                  <a:fillRect r="-193" b="-6620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/>
          <p:cNvGrpSpPr/>
          <p:nvPr/>
        </p:nvGrpSpPr>
        <p:grpSpPr>
          <a:xfrm>
            <a:off x="5760409" y="1219200"/>
            <a:ext cx="5283921" cy="5128959"/>
            <a:chOff x="5760409" y="1219200"/>
            <a:chExt cx="5283921" cy="5128959"/>
          </a:xfrm>
        </p:grpSpPr>
        <p:grpSp>
          <p:nvGrpSpPr>
            <p:cNvPr id="68" name="Group 67"/>
            <p:cNvGrpSpPr/>
            <p:nvPr/>
          </p:nvGrpSpPr>
          <p:grpSpPr>
            <a:xfrm>
              <a:off x="5760409" y="1219200"/>
              <a:ext cx="5283921" cy="5128959"/>
              <a:chOff x="5337644" y="1586591"/>
              <a:chExt cx="5283921" cy="5128959"/>
            </a:xfrm>
          </p:grpSpPr>
          <p:sp>
            <p:nvSpPr>
              <p:cNvPr id="69" name="Arc 68"/>
              <p:cNvSpPr/>
              <p:nvPr/>
            </p:nvSpPr>
            <p:spPr>
              <a:xfrm rot="1390219">
                <a:off x="5337644" y="1675550"/>
                <a:ext cx="5040000" cy="5040000"/>
              </a:xfrm>
              <a:prstGeom prst="arc">
                <a:avLst>
                  <a:gd name="adj1" fmla="val 16515546"/>
                  <a:gd name="adj2" fmla="val 20924715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7192209" y="1586591"/>
                <a:ext cx="3429356" cy="3915543"/>
                <a:chOff x="7192209" y="1586591"/>
                <a:chExt cx="3429356" cy="391554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TextBox 70"/>
                    <p:cNvSpPr txBox="1"/>
                    <p:nvPr/>
                  </p:nvSpPr>
                  <p:spPr>
                    <a:xfrm>
                      <a:off x="8642409" y="5102024"/>
                      <a:ext cx="527709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12</m:t>
                            </m:r>
                          </m:oMath>
                        </m:oMathPara>
                      </a14:m>
                      <a:endParaRPr lang="hu-HU" sz="2000" dirty="0"/>
                    </a:p>
                  </p:txBody>
                </p:sp>
              </mc:Choice>
              <mc:Fallback xmlns="">
                <p:sp>
                  <p:nvSpPr>
                    <p:cNvPr id="71" name="TextBox 7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42409" y="5102024"/>
                      <a:ext cx="527709" cy="400110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u-H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72" name="Group 71"/>
                <p:cNvGrpSpPr/>
                <p:nvPr/>
              </p:nvGrpSpPr>
              <p:grpSpPr>
                <a:xfrm>
                  <a:off x="7192209" y="1586591"/>
                  <a:ext cx="3429356" cy="3563934"/>
                  <a:chOff x="7192209" y="1586591"/>
                  <a:chExt cx="3429356" cy="3563934"/>
                </a:xfrm>
              </p:grpSpPr>
              <p:sp>
                <p:nvSpPr>
                  <p:cNvPr id="73" name="Isosceles Triangle 72"/>
                  <p:cNvSpPr/>
                  <p:nvPr/>
                </p:nvSpPr>
                <p:spPr>
                  <a:xfrm>
                    <a:off x="7571232" y="1987296"/>
                    <a:ext cx="2694432" cy="2791968"/>
                  </a:xfrm>
                  <a:prstGeom prst="triangle">
                    <a:avLst/>
                  </a:prstGeom>
                  <a:ln w="1905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 dirty="0"/>
                  </a:p>
                </p:txBody>
              </p:sp>
              <p:cxnSp>
                <p:nvCxnSpPr>
                  <p:cNvPr id="74" name="Straight Connector 73"/>
                  <p:cNvCxnSpPr>
                    <a:stCxn id="73" idx="0"/>
                    <a:endCxn id="73" idx="3"/>
                  </p:cNvCxnSpPr>
                  <p:nvPr/>
                </p:nvCxnSpPr>
                <p:spPr>
                  <a:xfrm>
                    <a:off x="8918448" y="1987296"/>
                    <a:ext cx="0" cy="27919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5" name="TextBox 74"/>
                      <p:cNvSpPr txBox="1"/>
                      <p:nvPr/>
                    </p:nvSpPr>
                    <p:spPr>
                      <a:xfrm>
                        <a:off x="8692360" y="1586591"/>
                        <a:ext cx="406778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u-HU" sz="2000" b="0" i="1" smtClean="0">
                                  <a:latin typeface="Cambria Math"/>
                                </a:rPr>
                                <m:t>𝐴</m:t>
                              </m:r>
                            </m:oMath>
                          </m:oMathPara>
                        </a14:m>
                        <a:endParaRPr lang="hu-HU" sz="2000" dirty="0"/>
                      </a:p>
                    </p:txBody>
                  </p:sp>
                </mc:Choice>
                <mc:Fallback xmlns="">
                  <p:sp>
                    <p:nvSpPr>
                      <p:cNvPr id="8" name="TextBox 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692360" y="1586591"/>
                        <a:ext cx="452175" cy="461665"/>
                      </a:xfrm>
                      <a:prstGeom prst="rect">
                        <a:avLst/>
                      </a:prstGeom>
                      <a:blipFill rotWithShape="1"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6" name="TextBox 75"/>
                      <p:cNvSpPr txBox="1"/>
                      <p:nvPr/>
                    </p:nvSpPr>
                    <p:spPr>
                      <a:xfrm>
                        <a:off x="7192209" y="4548431"/>
                        <a:ext cx="417550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u-HU" sz="2000" b="0" i="1" smtClean="0">
                                  <a:latin typeface="Cambria Math"/>
                                </a:rPr>
                                <m:t>𝐵</m:t>
                              </m:r>
                            </m:oMath>
                          </m:oMathPara>
                        </a14:m>
                        <a:endParaRPr lang="hu-HU" sz="2000" dirty="0"/>
                      </a:p>
                    </p:txBody>
                  </p:sp>
                </mc:Choice>
                <mc:Fallback xmlns="">
                  <p:sp>
                    <p:nvSpPr>
                      <p:cNvPr id="9" name="TextBox 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92209" y="4548431"/>
                        <a:ext cx="463845" cy="461665"/>
                      </a:xfrm>
                      <a:prstGeom prst="rect">
                        <a:avLst/>
                      </a:prstGeom>
                      <a:blipFill rotWithShape="1"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7" name="TextBox 76"/>
                      <p:cNvSpPr txBox="1"/>
                      <p:nvPr/>
                    </p:nvSpPr>
                    <p:spPr>
                      <a:xfrm>
                        <a:off x="10215621" y="4596594"/>
                        <a:ext cx="405944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u-HU" sz="2000" b="0" i="1" smtClean="0">
                                  <a:latin typeface="Cambria Math"/>
                                </a:rPr>
                                <m:t>𝐶</m:t>
                              </m:r>
                            </m:oMath>
                          </m:oMathPara>
                        </a14:m>
                        <a:endParaRPr lang="hu-HU" sz="2000" dirty="0"/>
                      </a:p>
                    </p:txBody>
                  </p:sp>
                </mc:Choice>
                <mc:Fallback xmlns="">
                  <p:sp>
                    <p:nvSpPr>
                      <p:cNvPr id="77" name="TextBox 7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215621" y="4596594"/>
                        <a:ext cx="405944" cy="400110"/>
                      </a:xfrm>
                      <a:prstGeom prst="rect">
                        <a:avLst/>
                      </a:prstGeom>
                      <a:blipFill rotWithShape="0"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hu-H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8" name="TextBox 77"/>
                      <p:cNvSpPr txBox="1"/>
                      <p:nvPr/>
                    </p:nvSpPr>
                    <p:spPr>
                      <a:xfrm>
                        <a:off x="8692360" y="4750415"/>
                        <a:ext cx="427809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u-HU" sz="2000" b="0" i="1" smtClean="0">
                                  <a:latin typeface="Cambria Math"/>
                                </a:rPr>
                                <m:t>𝐷</m:t>
                              </m:r>
                            </m:oMath>
                          </m:oMathPara>
                        </a14:m>
                        <a:endParaRPr lang="hu-HU" sz="2000" dirty="0"/>
                      </a:p>
                    </p:txBody>
                  </p:sp>
                </mc:Choice>
                <mc:Fallback xmlns="">
                  <p:sp>
                    <p:nvSpPr>
                      <p:cNvPr id="11" name="TextBox 1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692360" y="4750415"/>
                        <a:ext cx="475835" cy="461665"/>
                      </a:xfrm>
                      <a:prstGeom prst="rect">
                        <a:avLst/>
                      </a:prstGeom>
                      <a:blipFill rotWithShape="1"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79" name="Straight Connector 78"/>
                  <p:cNvCxnSpPr>
                    <a:stCxn id="73" idx="5"/>
                  </p:cNvCxnSpPr>
                  <p:nvPr/>
                </p:nvCxnSpPr>
                <p:spPr>
                  <a:xfrm flipH="1">
                    <a:off x="8930277" y="3383280"/>
                    <a:ext cx="661779" cy="308904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0" name="Rectangle 79"/>
                  <p:cNvSpPr/>
                  <p:nvPr/>
                </p:nvSpPr>
                <p:spPr>
                  <a:xfrm rot="20100000">
                    <a:off x="9483029" y="3406761"/>
                    <a:ext cx="144000" cy="1440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1" name="TextBox 80"/>
                      <p:cNvSpPr txBox="1"/>
                      <p:nvPr/>
                    </p:nvSpPr>
                    <p:spPr>
                      <a:xfrm>
                        <a:off x="9546647" y="3062638"/>
                        <a:ext cx="412677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u-HU" sz="2000" b="0" i="1" smtClean="0">
                                  <a:latin typeface="Cambria Math"/>
                                </a:rPr>
                                <m:t>𝐸</m:t>
                              </m:r>
                            </m:oMath>
                          </m:oMathPara>
                        </a14:m>
                        <a:endParaRPr lang="hu-HU" sz="2000" dirty="0"/>
                      </a:p>
                    </p:txBody>
                  </p:sp>
                </mc:Choice>
                <mc:Fallback xmlns="">
                  <p:sp>
                    <p:nvSpPr>
                      <p:cNvPr id="15" name="TextBox 1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546647" y="3062638"/>
                        <a:ext cx="458011" cy="461665"/>
                      </a:xfrm>
                      <a:prstGeom prst="rect">
                        <a:avLst/>
                      </a:prstGeom>
                      <a:blipFill rotWithShape="1"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2" name="TextBox 81"/>
                      <p:cNvSpPr txBox="1"/>
                      <p:nvPr/>
                    </p:nvSpPr>
                    <p:spPr>
                      <a:xfrm>
                        <a:off x="8581644" y="3692184"/>
                        <a:ext cx="421782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u-HU" sz="2000" b="0" i="1" smtClean="0">
                                  <a:latin typeface="Cambria Math"/>
                                </a:rPr>
                                <m:t>𝑂</m:t>
                              </m:r>
                            </m:oMath>
                          </m:oMathPara>
                        </a14:m>
                        <a:endParaRPr lang="hu-HU" sz="2000" dirty="0"/>
                      </a:p>
                    </p:txBody>
                  </p:sp>
                </mc:Choice>
                <mc:Fallback xmlns="">
                  <p:sp>
                    <p:nvSpPr>
                      <p:cNvPr id="16" name="TextBox 1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581644" y="3692184"/>
                        <a:ext cx="469487" cy="461665"/>
                      </a:xfrm>
                      <a:prstGeom prst="rect">
                        <a:avLst/>
                      </a:prstGeom>
                      <a:blipFill rotWithShape="1"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TextBox 82"/>
                      <p:cNvSpPr txBox="1"/>
                      <p:nvPr/>
                    </p:nvSpPr>
                    <p:spPr>
                      <a:xfrm>
                        <a:off x="8565915" y="2831805"/>
                        <a:ext cx="413382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u-HU" sz="2000" b="0" i="1" smtClean="0">
                                  <a:latin typeface="Cambria Math"/>
                                </a:rPr>
                                <m:t>𝑅</m:t>
                              </m:r>
                            </m:oMath>
                          </m:oMathPara>
                        </a14:m>
                        <a:endParaRPr lang="hu-HU" sz="2000" dirty="0"/>
                      </a:p>
                    </p:txBody>
                  </p:sp>
                </mc:Choice>
                <mc:Fallback xmlns="">
                  <p:sp>
                    <p:nvSpPr>
                      <p:cNvPr id="17" name="TextBox 1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565915" y="2831805"/>
                        <a:ext cx="458202" cy="461665"/>
                      </a:xfrm>
                      <a:prstGeom prst="rect">
                        <a:avLst/>
                      </a:prstGeom>
                      <a:blipFill rotWithShape="1"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4" name="TextBox 83"/>
                      <p:cNvSpPr txBox="1"/>
                      <p:nvPr/>
                    </p:nvSpPr>
                    <p:spPr>
                      <a:xfrm>
                        <a:off x="7832824" y="2827340"/>
                        <a:ext cx="527709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u-HU" sz="2000" b="0" i="1" smtClean="0">
                                  <a:latin typeface="Cambria Math"/>
                                </a:rPr>
                                <m:t>10</m:t>
                              </m:r>
                            </m:oMath>
                          </m:oMathPara>
                        </a14:m>
                        <a:endParaRPr lang="hu-HU" sz="2000" dirty="0"/>
                      </a:p>
                    </p:txBody>
                  </p:sp>
                </mc:Choice>
                <mc:Fallback xmlns="">
                  <p:sp>
                    <p:nvSpPr>
                      <p:cNvPr id="19" name="TextBox 1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832824" y="2827340"/>
                        <a:ext cx="593432" cy="461665"/>
                      </a:xfrm>
                      <a:prstGeom prst="rect">
                        <a:avLst/>
                      </a:prstGeom>
                      <a:blipFill rotWithShape="1"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5" name="TextBox 84"/>
                      <p:cNvSpPr txBox="1"/>
                      <p:nvPr/>
                    </p:nvSpPr>
                    <p:spPr>
                      <a:xfrm>
                        <a:off x="10004658" y="2748907"/>
                        <a:ext cx="527709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u-HU" sz="2000" b="0" i="1" smtClean="0">
                                  <a:latin typeface="Cambria Math"/>
                                </a:rPr>
                                <m:t>10</m:t>
                              </m:r>
                            </m:oMath>
                          </m:oMathPara>
                        </a14:m>
                        <a:endParaRPr lang="hu-HU" sz="2000" dirty="0"/>
                      </a:p>
                    </p:txBody>
                  </p:sp>
                </mc:Choice>
                <mc:Fallback xmlns="">
                  <p:sp>
                    <p:nvSpPr>
                      <p:cNvPr id="20" name="TextBox 1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004658" y="2748907"/>
                        <a:ext cx="593432" cy="461665"/>
                      </a:xfrm>
                      <a:prstGeom prst="rect">
                        <a:avLst/>
                      </a:prstGeom>
                      <a:blipFill rotWithShape="1">
                        <a:blip r:embed="rId1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6" name="Rectangle 85"/>
                  <p:cNvSpPr/>
                  <p:nvPr/>
                </p:nvSpPr>
                <p:spPr>
                  <a:xfrm>
                    <a:off x="8913426" y="4598861"/>
                    <a:ext cx="180000" cy="1800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 dirty="0"/>
                  </a:p>
                </p:txBody>
              </p:sp>
              <p:sp>
                <p:nvSpPr>
                  <p:cNvPr id="87" name="Arc 86"/>
                  <p:cNvSpPr/>
                  <p:nvPr/>
                </p:nvSpPr>
                <p:spPr>
                  <a:xfrm flipV="1">
                    <a:off x="7552189" y="4532817"/>
                    <a:ext cx="2730142" cy="578444"/>
                  </a:xfrm>
                  <a:prstGeom prst="arc">
                    <a:avLst>
                      <a:gd name="adj1" fmla="val 10948788"/>
                      <a:gd name="adj2" fmla="val 21464956"/>
                    </a:avLst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 dirty="0"/>
                  </a:p>
                </p:txBody>
              </p:sp>
            </p:grpSp>
          </p:grpSp>
        </p:grpSp>
        <p:grpSp>
          <p:nvGrpSpPr>
            <p:cNvPr id="2" name="Group 1"/>
            <p:cNvGrpSpPr/>
            <p:nvPr/>
          </p:nvGrpSpPr>
          <p:grpSpPr>
            <a:xfrm>
              <a:off x="8472190" y="4055786"/>
              <a:ext cx="1696303" cy="400111"/>
              <a:chOff x="8472190" y="4055786"/>
              <a:chExt cx="1696303" cy="40011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8472190" y="4055787"/>
                    <a:ext cx="38504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6</m:t>
                          </m:r>
                        </m:oMath>
                      </m:oMathPara>
                    </a14:m>
                    <a:endParaRPr lang="hu-HU" sz="2000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72190" y="4055787"/>
                    <a:ext cx="385041" cy="400110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u-H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9783452" y="4055786"/>
                    <a:ext cx="38504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6</m:t>
                          </m:r>
                        </m:oMath>
                      </m:oMathPara>
                    </a14:m>
                    <a:endParaRPr lang="hu-HU" sz="2000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83452" y="4055786"/>
                    <a:ext cx="385041" cy="400110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u-H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2504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6" grpId="0" animBg="1"/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46176"/>
                <a:ext cx="10515600" cy="5530787"/>
              </a:xfrm>
            </p:spPr>
            <p:txBody>
              <a:bodyPr>
                <a:normAutofit/>
              </a:bodyPr>
              <a:lstStyle/>
              <a:p>
                <a:pPr marL="36195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 smtClean="0">
                              <a:latin typeface="Cambria Math"/>
                              <a:ea typeface="Cambria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/>
                              <a:ea typeface="Cambria" pitchFamily="18" charset="0"/>
                              <a:cs typeface="Times New Roman" panose="02020603050405020304" pitchFamily="18" charset="0"/>
                            </a:rPr>
                            <m:t>𝐴𝑂𝐸</m:t>
                          </m:r>
                        </m:e>
                        <m:sub>
                          <m:r>
                            <a:rPr lang="hu-HU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∆</m:t>
                          </m:r>
                        </m:sub>
                      </m:sSub>
                      <m:r>
                        <m:rPr>
                          <m:nor/>
                        </m:rPr>
                        <a:rPr lang="hu-HU" sz="2400" b="0" i="0" smtClean="0">
                          <a:latin typeface="Cambria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m:t> é</m:t>
                      </m:r>
                      <m:r>
                        <m:rPr>
                          <m:nor/>
                        </m:rPr>
                        <a:rPr lang="hu-HU" sz="2400" b="0" i="0" smtClean="0">
                          <a:latin typeface="Cambria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hu-HU" sz="2400" b="0" i="0" smtClean="0">
                          <a:latin typeface="Cambria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hu-HU" sz="2400" i="1">
                              <a:latin typeface="Cambria Math"/>
                              <a:ea typeface="Cambria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/>
                              <a:ea typeface="Cambria" pitchFamily="18" charset="0"/>
                              <a:cs typeface="Times New Roman" panose="02020603050405020304" pitchFamily="18" charset="0"/>
                            </a:rPr>
                            <m:t>𝐴𝐶𝐷</m:t>
                          </m:r>
                        </m:e>
                        <m:sub>
                          <m:r>
                            <a:rPr lang="hu-HU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∆</m:t>
                          </m:r>
                        </m:sub>
                      </m:sSub>
                      <m:r>
                        <a:rPr lang="hu-HU" sz="24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hu-HU" sz="2400" i="1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36195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𝑂𝐴𝐸</m:t>
                        </m:r>
                      </m:e>
                    </m:acc>
                    <m:r>
                      <a:rPr lang="hu-HU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≡</m:t>
                    </m:r>
                    <m:acc>
                      <m:accPr>
                        <m:chr m:val="̂"/>
                        <m:ctrlPr>
                          <a:rPr lang="hu-HU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𝐶𝐴𝐷</m:t>
                        </m:r>
                      </m:e>
                    </m:acc>
                  </m:oMath>
                </a14:m>
                <a:r>
                  <a:rPr lang="hu-HU" sz="2400" b="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(közös szög)</a:t>
                </a:r>
              </a:p>
              <a:p>
                <a:pPr marL="36195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𝐴𝐷𝐶</m:t>
                        </m:r>
                      </m:e>
                    </m:acc>
                    <m:r>
                      <a:rPr lang="hu-HU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≡</m:t>
                    </m:r>
                    <m:acc>
                      <m:accPr>
                        <m:chr m:val="̂"/>
                        <m:ctrlP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𝐴𝐸𝑂</m:t>
                        </m:r>
                      </m:e>
                    </m:acc>
                    <m:r>
                      <a:rPr lang="hu-HU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hu-HU" sz="2400" b="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hu-HU" sz="2400" b="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)</a:t>
                </a:r>
              </a:p>
              <a:p>
                <a:pPr marL="36195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𝐴𝑂</m:t>
                        </m:r>
                      </m:num>
                      <m:den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hu-HU" sz="2400" i="1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</a:rPr>
                      <m:t>=</m:t>
                    </m:r>
                  </m:oMath>
                </a14:m>
                <a:r>
                  <a:rPr lang="hu-HU" sz="2400" i="1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𝐴𝐸</m:t>
                        </m:r>
                      </m:num>
                      <m:den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𝐴𝐷</m:t>
                        </m:r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hu-HU" sz="2400" i="1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</a:rPr>
                      <m:t>= </m:t>
                    </m:r>
                    <m:f>
                      <m:f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𝑂𝐸</m:t>
                        </m:r>
                      </m:num>
                      <m:den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𝐶𝐷</m:t>
                        </m:r>
                      </m:den>
                    </m:f>
                  </m:oMath>
                </a14:m>
                <a:r>
                  <a:rPr lang="hu-HU" sz="2400" i="1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endParaRPr lang="hu-HU" sz="2400" i="1" dirty="0" smtClean="0">
                  <a:solidFill>
                    <a:schemeClr val="tx1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marL="36195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b="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𝑅</m:t>
                        </m:r>
                      </m:num>
                      <m:den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10</m:t>
                        </m:r>
                      </m:den>
                    </m:f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8</m:t>
                        </m:r>
                      </m:den>
                    </m:f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𝑂𝐸</m:t>
                        </m:r>
                      </m:num>
                      <m:den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hu-HU" sz="2400" b="0" i="1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, </a:t>
                </a:r>
                <a:r>
                  <a:rPr lang="hu-HU" sz="2400" b="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ahol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𝐴𝐸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𝐸𝐶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𝐴𝐶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:2=5</m:t>
                    </m:r>
                  </m:oMath>
                </a14:m>
                <a:r>
                  <a:rPr lang="hu-HU" sz="2400" b="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cm</a:t>
                </a:r>
              </a:p>
              <a:p>
                <a:pPr marL="36195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b="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⇒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hu-HU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8∙</m:t>
                    </m:r>
                    <m:r>
                      <a:rPr lang="hu-HU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𝑅</m:t>
                    </m:r>
                    <m:r>
                      <a:rPr lang="hu-HU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=10∙5</m:t>
                    </m:r>
                  </m:oMath>
                </a14:m>
                <a:endParaRPr lang="hu-HU" sz="2400" b="0" dirty="0" smtClean="0"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pPr marL="36195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b="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𝑅</m:t>
                    </m:r>
                    <m:r>
                      <a:rPr lang="hu-HU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hu-HU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10∙5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hu-HU" sz="2400" b="0" dirty="0" smtClean="0"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pPr marL="36195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b="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𝑅</m:t>
                    </m:r>
                    <m:r>
                      <a:rPr lang="hu-HU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hu-HU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25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hu-HU" sz="2400" b="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cm</a:t>
                </a: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46176"/>
                <a:ext cx="10515600" cy="5530787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>
                <a:latin typeface="Cambria" pitchFamily="18" charset="0"/>
                <a:ea typeface="Cambria" pitchFamily="18" charset="0"/>
              </a:rPr>
              <a:t>34</a:t>
            </a:fld>
            <a:endParaRPr lang="hu-HU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8" name="Right Brace 27"/>
          <p:cNvSpPr/>
          <p:nvPr/>
        </p:nvSpPr>
        <p:spPr>
          <a:xfrm>
            <a:off x="4596207" y="1341876"/>
            <a:ext cx="252000" cy="7560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945465" y="1341876"/>
                <a:ext cx="2652265" cy="605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hu-HU" sz="2400" i="1" smtClean="0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2"/>
                          </m:rPr>
                          <a:rPr lang="hu-HU" sz="2400" b="0" i="0" smtClean="0">
                            <a:latin typeface="Cambria Math"/>
                          </a:rPr>
                          <m:t>I</m:t>
                        </m:r>
                        <m:r>
                          <a:rPr lang="hu-HU" sz="2400" b="0" i="0" smtClean="0">
                            <a:latin typeface="Cambria Math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/>
                          </a:rPr>
                          <m:t>h</m:t>
                        </m:r>
                        <m:r>
                          <a:rPr lang="hu-HU" sz="2400" b="0" i="0" smtClean="0">
                            <a:latin typeface="Cambria Math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/>
                          </a:rPr>
                          <m:t>e</m:t>
                        </m:r>
                        <m:r>
                          <a:rPr lang="hu-HU" sz="2400" b="0" i="0" smtClean="0">
                            <a:latin typeface="Cambria Math"/>
                          </a:rPr>
                          <m:t>.</m:t>
                        </m:r>
                      </m:e>
                    </m:groupChr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𝐴𝑂𝐸</m:t>
                        </m:r>
                      </m:e>
                      <m:sub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∆</m:t>
                        </m:r>
                      </m:sub>
                    </m:sSub>
                    <m:r>
                      <m:rPr>
                        <m:nor/>
                      </m:rPr>
                      <a:rPr lang="hu-HU" sz="2400" smtClean="0">
                        <a:latin typeface="Cambria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~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𝐴𝐶𝐷</m:t>
                        </m:r>
                      </m:e>
                      <m:sub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⇒</a:t>
                </a: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465" y="1341876"/>
                <a:ext cx="2652265" cy="605807"/>
              </a:xfrm>
              <a:prstGeom prst="rect">
                <a:avLst/>
              </a:prstGeom>
              <a:blipFill rotWithShape="0">
                <a:blip r:embed="rId3"/>
                <a:stretch>
                  <a:fillRect r="-2759" b="-21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5778516" y="847089"/>
            <a:ext cx="5283921" cy="5128959"/>
            <a:chOff x="5760409" y="1219200"/>
            <a:chExt cx="5283921" cy="5128959"/>
          </a:xfrm>
        </p:grpSpPr>
        <p:grpSp>
          <p:nvGrpSpPr>
            <p:cNvPr id="32" name="Group 31"/>
            <p:cNvGrpSpPr/>
            <p:nvPr/>
          </p:nvGrpSpPr>
          <p:grpSpPr>
            <a:xfrm>
              <a:off x="5760409" y="1219200"/>
              <a:ext cx="5283921" cy="5128959"/>
              <a:chOff x="5337644" y="1586591"/>
              <a:chExt cx="5283921" cy="5128959"/>
            </a:xfrm>
          </p:grpSpPr>
          <p:sp>
            <p:nvSpPr>
              <p:cNvPr id="36" name="Arc 35"/>
              <p:cNvSpPr/>
              <p:nvPr/>
            </p:nvSpPr>
            <p:spPr>
              <a:xfrm rot="1390219">
                <a:off x="5337644" y="1675550"/>
                <a:ext cx="5040000" cy="5040000"/>
              </a:xfrm>
              <a:prstGeom prst="arc">
                <a:avLst>
                  <a:gd name="adj1" fmla="val 16515546"/>
                  <a:gd name="adj2" fmla="val 20924715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7192209" y="1586591"/>
                <a:ext cx="3429356" cy="3915543"/>
                <a:chOff x="7192209" y="1586591"/>
                <a:chExt cx="3429356" cy="391554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8642409" y="5102024"/>
                      <a:ext cx="527709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12</m:t>
                            </m:r>
                          </m:oMath>
                        </m:oMathPara>
                      </a14:m>
                      <a:endParaRPr lang="hu-HU" sz="2000" dirty="0"/>
                    </a:p>
                  </p:txBody>
                </p:sp>
              </mc:Choice>
              <mc:Fallback xmlns="">
                <p:sp>
                  <p:nvSpPr>
                    <p:cNvPr id="38" name="TextBox 3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42409" y="5102024"/>
                      <a:ext cx="527709" cy="400110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u-H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39" name="Group 38"/>
                <p:cNvGrpSpPr/>
                <p:nvPr/>
              </p:nvGrpSpPr>
              <p:grpSpPr>
                <a:xfrm>
                  <a:off x="7192209" y="1586591"/>
                  <a:ext cx="3429356" cy="3563934"/>
                  <a:chOff x="7192209" y="1586591"/>
                  <a:chExt cx="3429356" cy="3563934"/>
                </a:xfrm>
              </p:grpSpPr>
              <p:sp>
                <p:nvSpPr>
                  <p:cNvPr id="40" name="Isosceles Triangle 39"/>
                  <p:cNvSpPr/>
                  <p:nvPr/>
                </p:nvSpPr>
                <p:spPr>
                  <a:xfrm>
                    <a:off x="7571232" y="1987296"/>
                    <a:ext cx="2694432" cy="2791968"/>
                  </a:xfrm>
                  <a:prstGeom prst="triangle">
                    <a:avLst/>
                  </a:prstGeom>
                  <a:ln w="1905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 dirty="0"/>
                  </a:p>
                </p:txBody>
              </p:sp>
              <p:cxnSp>
                <p:nvCxnSpPr>
                  <p:cNvPr id="41" name="Straight Connector 40"/>
                  <p:cNvCxnSpPr>
                    <a:stCxn id="40" idx="0"/>
                    <a:endCxn id="40" idx="3"/>
                  </p:cNvCxnSpPr>
                  <p:nvPr/>
                </p:nvCxnSpPr>
                <p:spPr>
                  <a:xfrm>
                    <a:off x="8918448" y="1987296"/>
                    <a:ext cx="0" cy="27919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2" name="TextBox 41"/>
                      <p:cNvSpPr txBox="1"/>
                      <p:nvPr/>
                    </p:nvSpPr>
                    <p:spPr>
                      <a:xfrm>
                        <a:off x="8692360" y="1586591"/>
                        <a:ext cx="406778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u-HU" sz="2000" b="0" i="1" smtClean="0">
                                  <a:latin typeface="Cambria Math"/>
                                </a:rPr>
                                <m:t>𝐴</m:t>
                              </m:r>
                            </m:oMath>
                          </m:oMathPara>
                        </a14:m>
                        <a:endParaRPr lang="hu-HU" sz="2000" dirty="0"/>
                      </a:p>
                    </p:txBody>
                  </p:sp>
                </mc:Choice>
                <mc:Fallback xmlns="">
                  <p:sp>
                    <p:nvSpPr>
                      <p:cNvPr id="8" name="TextBox 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692360" y="1586591"/>
                        <a:ext cx="452175" cy="461665"/>
                      </a:xfrm>
                      <a:prstGeom prst="rect">
                        <a:avLst/>
                      </a:prstGeom>
                      <a:blipFill rotWithShape="1"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3" name="TextBox 42"/>
                      <p:cNvSpPr txBox="1"/>
                      <p:nvPr/>
                    </p:nvSpPr>
                    <p:spPr>
                      <a:xfrm>
                        <a:off x="7192209" y="4548431"/>
                        <a:ext cx="417550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u-HU" sz="2000" b="0" i="1" smtClean="0">
                                  <a:latin typeface="Cambria Math"/>
                                </a:rPr>
                                <m:t>𝐵</m:t>
                              </m:r>
                            </m:oMath>
                          </m:oMathPara>
                        </a14:m>
                        <a:endParaRPr lang="hu-HU" sz="2000" dirty="0"/>
                      </a:p>
                    </p:txBody>
                  </p:sp>
                </mc:Choice>
                <mc:Fallback xmlns="">
                  <p:sp>
                    <p:nvSpPr>
                      <p:cNvPr id="9" name="TextBox 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92209" y="4548431"/>
                        <a:ext cx="463845" cy="461665"/>
                      </a:xfrm>
                      <a:prstGeom prst="rect">
                        <a:avLst/>
                      </a:prstGeom>
                      <a:blipFill rotWithShape="1"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4" name="TextBox 43"/>
                      <p:cNvSpPr txBox="1"/>
                      <p:nvPr/>
                    </p:nvSpPr>
                    <p:spPr>
                      <a:xfrm>
                        <a:off x="10215621" y="4596594"/>
                        <a:ext cx="405944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u-HU" sz="2000" b="0" i="1" smtClean="0">
                                  <a:latin typeface="Cambria Math"/>
                                </a:rPr>
                                <m:t>𝐶</m:t>
                              </m:r>
                            </m:oMath>
                          </m:oMathPara>
                        </a14:m>
                        <a:endParaRPr lang="hu-HU" sz="2000" dirty="0"/>
                      </a:p>
                    </p:txBody>
                  </p:sp>
                </mc:Choice>
                <mc:Fallback xmlns="">
                  <p:sp>
                    <p:nvSpPr>
                      <p:cNvPr id="44" name="TextBox 4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215621" y="4596594"/>
                        <a:ext cx="405944" cy="400110"/>
                      </a:xfrm>
                      <a:prstGeom prst="rect">
                        <a:avLst/>
                      </a:prstGeom>
                      <a:blipFill rotWithShape="0"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hu-H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5" name="TextBox 44"/>
                      <p:cNvSpPr txBox="1"/>
                      <p:nvPr/>
                    </p:nvSpPr>
                    <p:spPr>
                      <a:xfrm>
                        <a:off x="8692360" y="4750415"/>
                        <a:ext cx="427809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u-HU" sz="2000" b="0" i="1" smtClean="0">
                                  <a:latin typeface="Cambria Math"/>
                                </a:rPr>
                                <m:t>𝐷</m:t>
                              </m:r>
                            </m:oMath>
                          </m:oMathPara>
                        </a14:m>
                        <a:endParaRPr lang="hu-HU" sz="2000" dirty="0"/>
                      </a:p>
                    </p:txBody>
                  </p:sp>
                </mc:Choice>
                <mc:Fallback xmlns="">
                  <p:sp>
                    <p:nvSpPr>
                      <p:cNvPr id="11" name="TextBox 1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692360" y="4750415"/>
                        <a:ext cx="475835" cy="461665"/>
                      </a:xfrm>
                      <a:prstGeom prst="rect">
                        <a:avLst/>
                      </a:prstGeom>
                      <a:blipFill rotWithShape="1"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46" name="Straight Connector 45"/>
                  <p:cNvCxnSpPr>
                    <a:stCxn id="40" idx="5"/>
                  </p:cNvCxnSpPr>
                  <p:nvPr/>
                </p:nvCxnSpPr>
                <p:spPr>
                  <a:xfrm flipH="1">
                    <a:off x="8930277" y="3383280"/>
                    <a:ext cx="661779" cy="308904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Rectangle 46"/>
                  <p:cNvSpPr/>
                  <p:nvPr/>
                </p:nvSpPr>
                <p:spPr>
                  <a:xfrm rot="20100000">
                    <a:off x="9483029" y="3406761"/>
                    <a:ext cx="144000" cy="1440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8" name="TextBox 47"/>
                      <p:cNvSpPr txBox="1"/>
                      <p:nvPr/>
                    </p:nvSpPr>
                    <p:spPr>
                      <a:xfrm>
                        <a:off x="9546647" y="3062638"/>
                        <a:ext cx="412677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u-HU" sz="2000" b="0" i="1" smtClean="0">
                                  <a:latin typeface="Cambria Math"/>
                                </a:rPr>
                                <m:t>𝐸</m:t>
                              </m:r>
                            </m:oMath>
                          </m:oMathPara>
                        </a14:m>
                        <a:endParaRPr lang="hu-HU" sz="2000" dirty="0"/>
                      </a:p>
                    </p:txBody>
                  </p:sp>
                </mc:Choice>
                <mc:Fallback xmlns="">
                  <p:sp>
                    <p:nvSpPr>
                      <p:cNvPr id="15" name="TextBox 1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546647" y="3062638"/>
                        <a:ext cx="458011" cy="461665"/>
                      </a:xfrm>
                      <a:prstGeom prst="rect">
                        <a:avLst/>
                      </a:prstGeom>
                      <a:blipFill rotWithShape="1"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9" name="TextBox 48"/>
                      <p:cNvSpPr txBox="1"/>
                      <p:nvPr/>
                    </p:nvSpPr>
                    <p:spPr>
                      <a:xfrm>
                        <a:off x="8581644" y="3692184"/>
                        <a:ext cx="421782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u-HU" sz="2000" b="0" i="1" smtClean="0">
                                  <a:latin typeface="Cambria Math"/>
                                </a:rPr>
                                <m:t>𝑂</m:t>
                              </m:r>
                            </m:oMath>
                          </m:oMathPara>
                        </a14:m>
                        <a:endParaRPr lang="hu-HU" sz="2000" dirty="0"/>
                      </a:p>
                    </p:txBody>
                  </p:sp>
                </mc:Choice>
                <mc:Fallback xmlns="">
                  <p:sp>
                    <p:nvSpPr>
                      <p:cNvPr id="16" name="TextBox 1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581644" y="3692184"/>
                        <a:ext cx="469487" cy="461665"/>
                      </a:xfrm>
                      <a:prstGeom prst="rect">
                        <a:avLst/>
                      </a:prstGeom>
                      <a:blipFill rotWithShape="1"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0" name="TextBox 49"/>
                      <p:cNvSpPr txBox="1"/>
                      <p:nvPr/>
                    </p:nvSpPr>
                    <p:spPr>
                      <a:xfrm>
                        <a:off x="8565915" y="2831805"/>
                        <a:ext cx="413382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u-HU" sz="2000" b="0" i="1" smtClean="0">
                                  <a:latin typeface="Cambria Math"/>
                                </a:rPr>
                                <m:t>𝑅</m:t>
                              </m:r>
                            </m:oMath>
                          </m:oMathPara>
                        </a14:m>
                        <a:endParaRPr lang="hu-HU" sz="2000" dirty="0"/>
                      </a:p>
                    </p:txBody>
                  </p:sp>
                </mc:Choice>
                <mc:Fallback xmlns="">
                  <p:sp>
                    <p:nvSpPr>
                      <p:cNvPr id="17" name="TextBox 1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565915" y="2831805"/>
                        <a:ext cx="458202" cy="461665"/>
                      </a:xfrm>
                      <a:prstGeom prst="rect">
                        <a:avLst/>
                      </a:prstGeom>
                      <a:blipFill rotWithShape="1"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1" name="TextBox 50"/>
                      <p:cNvSpPr txBox="1"/>
                      <p:nvPr/>
                    </p:nvSpPr>
                    <p:spPr>
                      <a:xfrm>
                        <a:off x="7832824" y="2827340"/>
                        <a:ext cx="527709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u-HU" sz="2000" b="0" i="1" smtClean="0">
                                  <a:latin typeface="Cambria Math"/>
                                </a:rPr>
                                <m:t>10</m:t>
                              </m:r>
                            </m:oMath>
                          </m:oMathPara>
                        </a14:m>
                        <a:endParaRPr lang="hu-HU" sz="2000" dirty="0"/>
                      </a:p>
                    </p:txBody>
                  </p:sp>
                </mc:Choice>
                <mc:Fallback xmlns="">
                  <p:sp>
                    <p:nvSpPr>
                      <p:cNvPr id="19" name="TextBox 1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832824" y="2827340"/>
                        <a:ext cx="593432" cy="461665"/>
                      </a:xfrm>
                      <a:prstGeom prst="rect">
                        <a:avLst/>
                      </a:prstGeom>
                      <a:blipFill rotWithShape="1"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2" name="TextBox 51"/>
                      <p:cNvSpPr txBox="1"/>
                      <p:nvPr/>
                    </p:nvSpPr>
                    <p:spPr>
                      <a:xfrm>
                        <a:off x="10004658" y="2748907"/>
                        <a:ext cx="527709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u-HU" sz="2000" b="0" i="1" smtClean="0">
                                  <a:latin typeface="Cambria Math"/>
                                </a:rPr>
                                <m:t>10</m:t>
                              </m:r>
                            </m:oMath>
                          </m:oMathPara>
                        </a14:m>
                        <a:endParaRPr lang="hu-HU" sz="2000" dirty="0"/>
                      </a:p>
                    </p:txBody>
                  </p:sp>
                </mc:Choice>
                <mc:Fallback xmlns="">
                  <p:sp>
                    <p:nvSpPr>
                      <p:cNvPr id="20" name="TextBox 1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004658" y="2748907"/>
                        <a:ext cx="593432" cy="461665"/>
                      </a:xfrm>
                      <a:prstGeom prst="rect">
                        <a:avLst/>
                      </a:prstGeom>
                      <a:blipFill rotWithShape="1"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53" name="Rectangle 52"/>
                  <p:cNvSpPr/>
                  <p:nvPr/>
                </p:nvSpPr>
                <p:spPr>
                  <a:xfrm>
                    <a:off x="8913426" y="4598861"/>
                    <a:ext cx="180000" cy="1800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 dirty="0"/>
                  </a:p>
                </p:txBody>
              </p:sp>
              <p:sp>
                <p:nvSpPr>
                  <p:cNvPr id="54" name="Arc 53"/>
                  <p:cNvSpPr/>
                  <p:nvPr/>
                </p:nvSpPr>
                <p:spPr>
                  <a:xfrm flipV="1">
                    <a:off x="7552189" y="4532817"/>
                    <a:ext cx="2730142" cy="578444"/>
                  </a:xfrm>
                  <a:prstGeom prst="arc">
                    <a:avLst>
                      <a:gd name="adj1" fmla="val 10948788"/>
                      <a:gd name="adj2" fmla="val 21464956"/>
                    </a:avLst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 dirty="0"/>
                  </a:p>
                </p:txBody>
              </p:sp>
            </p:grpSp>
          </p:grpSp>
        </p:grpSp>
        <p:grpSp>
          <p:nvGrpSpPr>
            <p:cNvPr id="33" name="Group 32"/>
            <p:cNvGrpSpPr/>
            <p:nvPr/>
          </p:nvGrpSpPr>
          <p:grpSpPr>
            <a:xfrm>
              <a:off x="8472190" y="4055786"/>
              <a:ext cx="1696303" cy="400111"/>
              <a:chOff x="8472190" y="4055786"/>
              <a:chExt cx="1696303" cy="40011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8472190" y="4055787"/>
                    <a:ext cx="38504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oMath>
                      </m:oMathPara>
                    </a14:m>
                    <a:endParaRPr lang="hu-HU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72190" y="4055787"/>
                    <a:ext cx="385041" cy="400110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u-H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9783452" y="4055786"/>
                    <a:ext cx="38504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oMath>
                      </m:oMathPara>
                    </a14:m>
                    <a:endParaRPr lang="hu-HU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83452" y="4055786"/>
                    <a:ext cx="385041" cy="400110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u-H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12954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24256"/>
                <a:ext cx="10515600" cy="5652707"/>
              </a:xfrm>
            </p:spPr>
            <p:txBody>
              <a:bodyPr>
                <a:normAutofit/>
              </a:bodyPr>
              <a:lstStyle/>
              <a:p>
                <a:pPr marL="0" lvl="0" indent="0" algn="just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b="1" dirty="0" smtClean="0">
                    <a:latin typeface="Cambria" pitchFamily="18" charset="0"/>
                    <a:ea typeface="Cambria" pitchFamily="18" charset="0"/>
                  </a:rPr>
                  <a:t>2.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Az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téglalapban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</a:rPr>
                      <m:t>𝐴𝐵</m:t>
                    </m:r>
                    <m:r>
                      <a:rPr lang="hu-HU" sz="2400" i="1">
                        <a:latin typeface="Cambria Math"/>
                      </a:rPr>
                      <m:t>= 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10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m és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</a:rPr>
                      <m:t>𝐴𝐷</m:t>
                    </m:r>
                    <m:r>
                      <a:rPr lang="hu-HU" sz="2400" i="1" smtClean="0">
                        <a:latin typeface="Cambria Math"/>
                      </a:rPr>
                      <m:t>=10 </m:t>
                    </m:r>
                    <m:r>
                      <m:rPr>
                        <m:sty m:val="p"/>
                      </m:rPr>
                      <a:rPr lang="hu-HU" sz="2400" i="0" smtClean="0">
                        <a:latin typeface="Cambria Math"/>
                      </a:rPr>
                      <m:t>m</m:t>
                    </m:r>
                    <m:r>
                      <a:rPr lang="hu-HU" sz="2400" b="0" i="1" smtClean="0">
                        <a:latin typeface="Cambria Math"/>
                      </a:rPr>
                      <m:t>. 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Legyen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</a:rPr>
                  <a:t>M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az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</a:rPr>
                  <a:t>AB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szakasz </a:t>
                </a:r>
                <a:r>
                  <a:rPr lang="hu-HU" sz="2400" spc="-20" dirty="0">
                    <a:latin typeface="Cambria" pitchFamily="18" charset="0"/>
                    <a:ea typeface="Cambria" pitchFamily="18" charset="0"/>
                  </a:rPr>
                  <a:t>felez</a:t>
                </a:r>
                <a:r>
                  <a:rPr lang="hu-HU" sz="2400" spc="-20" dirty="0" smtClean="0">
                    <a:latin typeface="Cambria" pitchFamily="18" charset="0"/>
                    <a:ea typeface="Cambria" pitchFamily="18" charset="0"/>
                  </a:rPr>
                  <a:t>őpontja, </a:t>
                </a:r>
                <a:r>
                  <a:rPr lang="hu-HU" sz="2400" i="1" spc="-20" dirty="0">
                    <a:latin typeface="Cambria" pitchFamily="18" charset="0"/>
                    <a:ea typeface="Cambria" pitchFamily="18" charset="0"/>
                  </a:rPr>
                  <a:t>O</a:t>
                </a:r>
                <a:r>
                  <a:rPr lang="hu-HU" sz="2400" spc="-20" dirty="0">
                    <a:latin typeface="Cambria" pitchFamily="18" charset="0"/>
                    <a:ea typeface="Cambria" pitchFamily="18" charset="0"/>
                  </a:rPr>
                  <a:t> az átlók metszéspontja és </a:t>
                </a:r>
                <a:r>
                  <a:rPr lang="hu-HU" sz="2400" i="1" spc="-20" dirty="0">
                    <a:latin typeface="Cambria" pitchFamily="18" charset="0"/>
                    <a:ea typeface="Cambria" pitchFamily="18" charset="0"/>
                  </a:rPr>
                  <a:t>N</a:t>
                </a:r>
                <a:r>
                  <a:rPr lang="hu-HU" sz="2400" spc="-20" dirty="0">
                    <a:latin typeface="Cambria" pitchFamily="18" charset="0"/>
                    <a:ea typeface="Cambria" pitchFamily="18" charset="0"/>
                  </a:rPr>
                  <a:t> a </a:t>
                </a:r>
                <a:r>
                  <a:rPr lang="hu-HU" sz="2400" i="1" spc="-20" dirty="0">
                    <a:latin typeface="Cambria" pitchFamily="18" charset="0"/>
                    <a:ea typeface="Cambria" pitchFamily="18" charset="0"/>
                  </a:rPr>
                  <a:t>CM</a:t>
                </a:r>
                <a:r>
                  <a:rPr lang="hu-HU" sz="2400" spc="-20" dirty="0">
                    <a:latin typeface="Cambria" pitchFamily="18" charset="0"/>
                    <a:ea typeface="Cambria" pitchFamily="18" charset="0"/>
                  </a:rPr>
                  <a:t> és </a:t>
                </a:r>
                <a:r>
                  <a:rPr lang="hu-HU" sz="2400" i="1" spc="-20" dirty="0">
                    <a:latin typeface="Cambria" pitchFamily="18" charset="0"/>
                    <a:ea typeface="Cambria" pitchFamily="18" charset="0"/>
                  </a:rPr>
                  <a:t>BD</a:t>
                </a:r>
                <a:r>
                  <a:rPr lang="hu-HU" sz="2400" spc="-20" dirty="0">
                    <a:latin typeface="Cambria" pitchFamily="18" charset="0"/>
                    <a:ea typeface="Cambria" pitchFamily="18" charset="0"/>
                  </a:rPr>
                  <a:t> egyenesek metszéspontja.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Igazoljuk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,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hogy m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 smtClean="0">
                            <a:latin typeface="Cambria Math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hu-HU" sz="24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/>
                              </a:rPr>
                              <m:t>𝐵𝑁𝐶</m:t>
                            </m:r>
                          </m:e>
                        </m:d>
                      </m:e>
                    </m:acc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hu-HU" sz="2400">
                            <a:latin typeface="Cambria Math"/>
                            <a:ea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.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Feltevés</a:t>
                </a:r>
              </a:p>
              <a:p>
                <a:pPr marL="361950" lv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téglalap</a:t>
                </a:r>
              </a:p>
              <a:p>
                <a:pPr marL="361950" lv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</a:rPr>
                      <m:t>𝐴𝐵</m:t>
                    </m:r>
                    <m:r>
                      <a:rPr lang="hu-HU" sz="2400" i="1">
                        <a:latin typeface="Cambria Math"/>
                      </a:rPr>
                      <m:t>= 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10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m</a:t>
                </a:r>
              </a:p>
              <a:p>
                <a:pPr marL="361950" lv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</a:rPr>
                      <m:t>𝐴𝐷</m:t>
                    </m:r>
                    <m:r>
                      <a:rPr lang="hu-HU" sz="2400" i="1">
                        <a:latin typeface="Cambria Math"/>
                      </a:rPr>
                      <m:t>=10 </m:t>
                    </m:r>
                    <m:r>
                      <m:rPr>
                        <m:sty m:val="p"/>
                      </m:rPr>
                      <a:rPr lang="hu-HU" sz="2400">
                        <a:latin typeface="Cambria Math"/>
                      </a:rPr>
                      <m:t>m</m:t>
                    </m:r>
                  </m:oMath>
                </a14:m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 </a:t>
                </a:r>
              </a:p>
              <a:p>
                <a:pPr marL="361950" lv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</a:rPr>
                      <m:t>𝑀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hu-HU" sz="2400" i="1">
                        <a:latin typeface="Cambria Math"/>
                        <a:ea typeface="Cambria Math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𝐴𝑀</m:t>
                        </m:r>
                      </m:e>
                    </m:d>
                    <m:r>
                      <a:rPr lang="hu-HU" sz="2400" i="1">
                        <a:latin typeface="Cambria Math"/>
                        <a:ea typeface="Cambria Math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𝑀𝐵</m:t>
                        </m:r>
                      </m:e>
                    </m:d>
                  </m:oMath>
                </a14:m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 </a:t>
                </a:r>
              </a:p>
              <a:p>
                <a:pPr marL="361950" lv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𝐴𝐶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𝐵𝐷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u-HU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</m:d>
                  </m:oMath>
                </a14:m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 </a:t>
                </a:r>
              </a:p>
              <a:p>
                <a:pPr marL="361950" lv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𝐶𝑀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𝐷𝐵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u-HU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</m:d>
                  </m:oMath>
                </a14:m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 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Következtetés </a:t>
                </a:r>
              </a:p>
              <a:p>
                <a:pPr marL="361950" lv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m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>
                            <a:latin typeface="Cambria Math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/>
                              </a:rPr>
                              <m:t>𝐵𝑁𝐶</m:t>
                            </m:r>
                          </m:e>
                        </m:d>
                      </m:e>
                    </m:acc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hu-HU" sz="2400">
                            <a:latin typeface="Cambria Math"/>
                            <a:ea typeface="Cambria Math"/>
                          </a:rPr>
                          <m:t>o</m:t>
                        </m:r>
                      </m:sup>
                    </m:sSup>
                  </m:oMath>
                </a14:m>
                <a:endParaRPr lang="hu-HU" sz="2400" i="1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24256"/>
                <a:ext cx="10515600" cy="5652707"/>
              </a:xfrm>
              <a:blipFill rotWithShape="0">
                <a:blip r:embed="rId2"/>
                <a:stretch>
                  <a:fillRect l="-928" t="-216" r="-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/>
              <a:t>35</a:t>
            </a:fld>
            <a:endParaRPr lang="hu-HU" dirty="0"/>
          </a:p>
        </p:txBody>
      </p:sp>
      <p:grpSp>
        <p:nvGrpSpPr>
          <p:cNvPr id="29" name="Group 28"/>
          <p:cNvGrpSpPr/>
          <p:nvPr/>
        </p:nvGrpSpPr>
        <p:grpSpPr>
          <a:xfrm>
            <a:off x="6235671" y="1892206"/>
            <a:ext cx="4691969" cy="2396336"/>
            <a:chOff x="6235671" y="1892206"/>
            <a:chExt cx="4691969" cy="2396336"/>
          </a:xfrm>
        </p:grpSpPr>
        <p:sp>
          <p:nvSpPr>
            <p:cNvPr id="5" name="Rectangle 4"/>
            <p:cNvSpPr/>
            <p:nvPr/>
          </p:nvSpPr>
          <p:spPr>
            <a:xfrm>
              <a:off x="6766560" y="2365248"/>
              <a:ext cx="3816096" cy="1536192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sz="2000" dirty="0"/>
            </a:p>
          </p:txBody>
        </p:sp>
        <p:cxnSp>
          <p:nvCxnSpPr>
            <p:cNvPr id="7" name="Straight Connector 6"/>
            <p:cNvCxnSpPr>
              <a:stCxn id="5" idx="2"/>
            </p:cNvCxnSpPr>
            <p:nvPr/>
          </p:nvCxnSpPr>
          <p:spPr>
            <a:xfrm flipV="1">
              <a:off x="8674608" y="2365248"/>
              <a:ext cx="1908048" cy="153619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766560" y="2365248"/>
              <a:ext cx="3816096" cy="153619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6766560" y="2365248"/>
              <a:ext cx="3816096" cy="153619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840000">
              <a:off x="7693152" y="3828288"/>
              <a:ext cx="0" cy="144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840000">
              <a:off x="7784592" y="3829335"/>
              <a:ext cx="0" cy="144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840000">
              <a:off x="9393936" y="3834384"/>
              <a:ext cx="0" cy="144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840000">
              <a:off x="9479280" y="3834384"/>
              <a:ext cx="0" cy="144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388607" y="3774239"/>
                  <a:ext cx="40677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hu-HU" sz="20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8607" y="3774239"/>
                  <a:ext cx="452175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0497312" y="3742944"/>
                  <a:ext cx="41755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hu-HU" sz="20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7312" y="3742944"/>
                  <a:ext cx="463845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0521696" y="2024687"/>
                  <a:ext cx="40594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𝐶</m:t>
                        </m:r>
                      </m:oMath>
                    </m:oMathPara>
                  </a14:m>
                  <a:endParaRPr lang="hu-HU" sz="20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1696" y="2024687"/>
                  <a:ext cx="452175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376415" y="2024687"/>
                  <a:ext cx="42780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𝐷</m:t>
                        </m:r>
                      </m:oMath>
                    </m:oMathPara>
                  </a14:m>
                  <a:endParaRPr lang="hu-HU" sz="20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6415" y="2024687"/>
                  <a:ext cx="47583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8448520" y="2671679"/>
                  <a:ext cx="42178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𝑂</m:t>
                        </m:r>
                      </m:oMath>
                    </m:oMathPara>
                  </a14:m>
                  <a:endParaRPr lang="hu-HU" sz="20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8520" y="2671679"/>
                  <a:ext cx="469487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8399752" y="3888432"/>
                  <a:ext cx="46666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𝑀</m:t>
                        </m:r>
                      </m:oMath>
                    </m:oMathPara>
                  </a14:m>
                  <a:endParaRPr lang="hu-HU" sz="20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9752" y="3888432"/>
                  <a:ext cx="522387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9079303" y="2975663"/>
                  <a:ext cx="4362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𝑁</m:t>
                        </m:r>
                      </m:oMath>
                    </m:oMathPara>
                  </a14:m>
                  <a:endParaRPr lang="hu-HU" sz="20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9303" y="2975663"/>
                  <a:ext cx="487120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235671" y="2902511"/>
                  <a:ext cx="52770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10</m:t>
                        </m:r>
                      </m:oMath>
                    </m:oMathPara>
                  </a14:m>
                  <a:endParaRPr lang="hu-HU" sz="20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5671" y="2902511"/>
                  <a:ext cx="593432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8077271" y="1892206"/>
                  <a:ext cx="838819" cy="4364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10</m:t>
                        </m:r>
                        <m:rad>
                          <m:radPr>
                            <m:degHide m:val="on"/>
                            <m:ctrlPr>
                              <a:rPr lang="hu-HU" sz="20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u-HU" sz="2000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oMath>
                    </m:oMathPara>
                  </a14:m>
                  <a:endParaRPr lang="hu-HU" sz="20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7271" y="1892206"/>
                  <a:ext cx="965456" cy="505203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3217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85216"/>
                <a:ext cx="10515600" cy="559174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Bizonyítás</a:t>
                </a:r>
              </a:p>
              <a:p>
                <a:pPr marL="36195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𝐴𝑀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𝑀𝐵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𝐴𝐵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:2=10</m:t>
                    </m:r>
                    <m:rad>
                      <m:radPr>
                        <m:degHide m:val="on"/>
                        <m:ctrlPr>
                          <a:rPr lang="hu-HU" sz="24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rad>
                    <m:r>
                      <a:rPr lang="hu-HU" sz="2400" b="0" i="1" smtClean="0">
                        <a:latin typeface="Cambria Math"/>
                        <a:ea typeface="Cambria Math"/>
                      </a:rPr>
                      <m:t>:2=5</m:t>
                    </m:r>
                    <m:rad>
                      <m:radPr>
                        <m:degHide m:val="on"/>
                        <m:ctrlPr>
                          <a:rPr lang="hu-HU" sz="24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rad>
                    <m:r>
                      <a:rPr lang="hu-HU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cm</a:t>
                </a: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36195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>
                              <a:latin typeface="Cambria Math"/>
                              <a:ea typeface="Cambria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/>
                              <a:ea typeface="Cambria" pitchFamily="18" charset="0"/>
                              <a:cs typeface="Times New Roman" panose="02020603050405020304" pitchFamily="18" charset="0"/>
                            </a:rPr>
                            <m:t>𝑀𝐵𝐶</m:t>
                          </m:r>
                        </m:e>
                        <m:sub>
                          <m:r>
                            <a:rPr lang="hu-HU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∆</m:t>
                          </m:r>
                        </m:sub>
                      </m:sSub>
                      <m:r>
                        <m:rPr>
                          <m:nor/>
                        </m:rPr>
                        <a:rPr lang="hu-HU" sz="2400">
                          <a:latin typeface="Cambria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m:t> é</m:t>
                      </m:r>
                      <m:r>
                        <m:rPr>
                          <m:nor/>
                        </m:rPr>
                        <a:rPr lang="hu-HU" sz="2400">
                          <a:latin typeface="Cambria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hu-HU" sz="2400">
                          <a:latin typeface="Cambria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hu-HU" sz="2400" i="1">
                              <a:latin typeface="Cambria Math"/>
                              <a:ea typeface="Cambria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/>
                              <a:ea typeface="Cambria" pitchFamily="18" charset="0"/>
                              <a:cs typeface="Times New Roman" panose="02020603050405020304" pitchFamily="18" charset="0"/>
                            </a:rPr>
                            <m:t>𝐵𝐶𝐷</m:t>
                          </m:r>
                        </m:e>
                        <m:sub>
                          <m:r>
                            <a:rPr lang="hu-HU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∆</m:t>
                          </m:r>
                        </m:sub>
                      </m:sSub>
                    </m:oMath>
                  </m:oMathPara>
                </a14:m>
                <a:endParaRPr lang="hu-HU" sz="2400" i="1" dirty="0" smtClean="0">
                  <a:latin typeface="Cambria" pitchFamily="18" charset="0"/>
                  <a:ea typeface="Cambria" pitchFamily="18" charset="0"/>
                </a:endParaRPr>
              </a:p>
              <a:p>
                <a:pPr marL="36195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𝑀𝐵</m:t>
                        </m:r>
                      </m:num>
                      <m:den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hu-H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10 </m:t>
                        </m:r>
                      </m:den>
                    </m:f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hu-H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</m:oMath>
                </a14:m>
                <a:endParaRPr lang="hu-HU" sz="2400" i="1" dirty="0" smtClean="0">
                  <a:latin typeface="Cambria" pitchFamily="18" charset="0"/>
                  <a:ea typeface="Cambria" pitchFamily="18" charset="0"/>
                </a:endParaRPr>
              </a:p>
              <a:p>
                <a:pPr marL="36195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num>
                      <m:den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𝐶𝐷</m:t>
                        </m:r>
                      </m:den>
                    </m:f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hu-H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ad>
                          <m:radPr>
                            <m:degHide m:val="on"/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hu-H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</m:oMath>
                </a14:m>
                <a:endParaRPr lang="hu-HU" sz="2400" i="1" dirty="0" smtClean="0">
                  <a:latin typeface="Cambria" pitchFamily="18" charset="0"/>
                  <a:ea typeface="Cambria" pitchFamily="18" charset="0"/>
                </a:endParaRPr>
              </a:p>
              <a:p>
                <a:pPr marL="36195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𝑀𝐵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𝐵𝐶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𝐶𝐷</m:t>
                        </m:r>
                      </m:den>
                    </m:f>
                  </m:oMath>
                </a14:m>
                <a:endParaRPr lang="hu-HU" sz="2400" i="1" dirty="0" smtClean="0">
                  <a:latin typeface="Cambria" pitchFamily="18" charset="0"/>
                  <a:ea typeface="Cambria" pitchFamily="18" charset="0"/>
                </a:endParaRPr>
              </a:p>
              <a:p>
                <a:pPr marL="36195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𝑀𝐵𝐶</m:t>
                        </m:r>
                      </m:e>
                    </m:acc>
                    <m:r>
                      <a:rPr lang="hu-HU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≡</m:t>
                    </m:r>
                    <m:acc>
                      <m:accPr>
                        <m:chr m:val="̂"/>
                        <m:ctrlP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𝐷𝐶𝐵</m:t>
                        </m:r>
                      </m:e>
                    </m:acc>
                    <m:r>
                      <a:rPr lang="hu-HU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hu-HU" sz="240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)</a:t>
                </a:r>
              </a:p>
              <a:p>
                <a:pPr marL="36195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𝐵𝐶𝐷</m:t>
                        </m:r>
                      </m:e>
                      <m:sub>
                        <m:r>
                          <a:rPr lang="hu-HU" sz="2400" i="1" smtClean="0"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-ben</a:t>
                </a:r>
              </a:p>
              <a:p>
                <a:pPr marL="36195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m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 smtClean="0">
                            <a:latin typeface="Cambria Math"/>
                            <a:ea typeface="Cambria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hu-HU" sz="2400" i="1" smtClean="0">
                                <a:latin typeface="Cambria Math"/>
                                <a:ea typeface="Cambria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/>
                                <a:ea typeface="Cambria" pitchFamily="18" charset="0"/>
                              </a:rPr>
                              <m:t>𝐶𝐵𝐷</m:t>
                            </m:r>
                          </m:e>
                        </m:d>
                      </m:e>
                    </m:acc>
                    <m:r>
                      <a:rPr lang="hu-HU" sz="240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m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 smtClean="0">
                            <a:latin typeface="Cambria Math"/>
                            <a:ea typeface="Cambria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hu-HU" sz="2400" i="1" smtClean="0">
                                <a:latin typeface="Cambria Math"/>
                                <a:ea typeface="Cambria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/>
                                <a:ea typeface="Cambria" pitchFamily="18" charset="0"/>
                              </a:rPr>
                              <m:t>𝐶𝐷𝐵</m:t>
                            </m:r>
                          </m:e>
                        </m:d>
                      </m:e>
                    </m:acc>
                    <m:r>
                      <a:rPr lang="hu-HU" sz="240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hu-HU" sz="240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36195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de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𝐵𝐶𝑀</m:t>
                        </m:r>
                      </m:e>
                    </m:acc>
                    <m:r>
                      <a:rPr lang="hu-HU" sz="2400" i="1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𝐶𝐷𝐵</m:t>
                        </m:r>
                      </m:e>
                    </m:acc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85216"/>
                <a:ext cx="10515600" cy="5591747"/>
              </a:xfrm>
              <a:blipFill rotWithShape="0">
                <a:blip r:embed="rId2"/>
                <a:stretch>
                  <a:fillRect l="-928" t="-152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>
                <a:latin typeface="Cambria" panose="02040503050406030204" pitchFamily="18" charset="0"/>
              </a:rPr>
              <a:t>36</a:t>
            </a:fld>
            <a:endParaRPr lang="hu-HU" dirty="0">
              <a:latin typeface="Cambria" panose="02040503050406030204" pitchFamily="18" charset="0"/>
            </a:endParaRPr>
          </a:p>
        </p:txBody>
      </p:sp>
      <p:sp>
        <p:nvSpPr>
          <p:cNvPr id="27" name="Right Brace 26"/>
          <p:cNvSpPr/>
          <p:nvPr/>
        </p:nvSpPr>
        <p:spPr>
          <a:xfrm>
            <a:off x="3148535" y="2090339"/>
            <a:ext cx="207264" cy="116433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355799" y="2350525"/>
                <a:ext cx="1603581" cy="619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⇒</a:t>
                </a:r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𝑀𝐵</m:t>
                        </m:r>
                      </m:num>
                      <m:den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num>
                      <m:den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𝐶𝐷</m:t>
                        </m:r>
                      </m:den>
                    </m:f>
                  </m:oMath>
                </a14:m>
                <a:r>
                  <a:rPr lang="hu-HU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 </a:t>
                </a:r>
                <a:endParaRPr lang="hu-HU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799" y="2350525"/>
                <a:ext cx="1603581" cy="619337"/>
              </a:xfrm>
              <a:prstGeom prst="rect">
                <a:avLst/>
              </a:prstGeom>
              <a:blipFill rotWithShape="0">
                <a:blip r:embed="rId3"/>
                <a:stretch>
                  <a:fillRect l="-5682" b="-792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ight Brace 28"/>
          <p:cNvSpPr/>
          <p:nvPr/>
        </p:nvSpPr>
        <p:spPr>
          <a:xfrm>
            <a:off x="3803040" y="3371005"/>
            <a:ext cx="256032" cy="104851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949677" y="3506798"/>
                <a:ext cx="4842351" cy="605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hu-HU" sz="2400" i="1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2"/>
                          </m:rPr>
                          <a:rPr lang="hu-HU" sz="2400" b="0" i="0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a:rPr lang="hu-HU" sz="2400" b="0" i="0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hu-HU" sz="2400" b="0" i="0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  <m:r>
                          <a:rPr lang="hu-HU" sz="2400" b="0" i="0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groupChr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𝑀𝐵𝐶</m:t>
                        </m:r>
                      </m:e>
                      <m:sub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∆</m:t>
                        </m:r>
                      </m:sub>
                    </m:sSub>
                    <m:r>
                      <m:rPr>
                        <m:nor/>
                      </m:rPr>
                      <a:rPr lang="hu-HU" sz="2400">
                        <a:latin typeface="Cambria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~</m:t>
                    </m:r>
                    <m:r>
                      <m:rPr>
                        <m:nor/>
                      </m:rPr>
                      <a:rPr lang="hu-HU" sz="2400">
                        <a:latin typeface="Cambria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  <m:sub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 Math"/>
                  </a:rPr>
                  <a:t> ⇒</a:t>
                </a:r>
                <a:r>
                  <a:rPr lang="hu-HU" sz="24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𝐵𝐶𝑀</m:t>
                        </m:r>
                      </m:e>
                    </m:acc>
                    <m:r>
                      <a:rPr lang="hu-H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𝐶𝐷𝐵</m:t>
                        </m:r>
                      </m:e>
                    </m:acc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677" y="3506798"/>
                <a:ext cx="4842351" cy="605807"/>
              </a:xfrm>
              <a:prstGeom prst="rect">
                <a:avLst/>
              </a:prstGeom>
              <a:blipFill rotWithShape="0">
                <a:blip r:embed="rId4"/>
                <a:stretch>
                  <a:fillRect b="-21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6717917" y="707454"/>
            <a:ext cx="4843147" cy="2589273"/>
            <a:chOff x="6406895" y="663260"/>
            <a:chExt cx="4843147" cy="2589273"/>
          </a:xfrm>
        </p:grpSpPr>
        <p:grpSp>
          <p:nvGrpSpPr>
            <p:cNvPr id="26" name="Group 25"/>
            <p:cNvGrpSpPr/>
            <p:nvPr/>
          </p:nvGrpSpPr>
          <p:grpSpPr>
            <a:xfrm>
              <a:off x="6406895" y="663260"/>
              <a:ext cx="4843147" cy="2589273"/>
              <a:chOff x="6388607" y="663260"/>
              <a:chExt cx="4843147" cy="2589273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6388607" y="663260"/>
                <a:ext cx="4690366" cy="2396336"/>
                <a:chOff x="6235671" y="1892206"/>
                <a:chExt cx="4690366" cy="2396336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6766560" y="2365248"/>
                  <a:ext cx="3816096" cy="1536192"/>
                </a:xfrm>
                <a:prstGeom prst="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 dirty="0">
                    <a:latin typeface="Cambria" panose="02040503050406030204" pitchFamily="18" charset="0"/>
                  </a:endParaRPr>
                </a:p>
              </p:txBody>
            </p:sp>
            <p:cxnSp>
              <p:nvCxnSpPr>
                <p:cNvPr id="7" name="Straight Connector 6"/>
                <p:cNvCxnSpPr>
                  <a:stCxn id="6" idx="2"/>
                </p:cNvCxnSpPr>
                <p:nvPr/>
              </p:nvCxnSpPr>
              <p:spPr>
                <a:xfrm flipV="1">
                  <a:off x="8674608" y="2365248"/>
                  <a:ext cx="1908048" cy="153619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6766560" y="2365248"/>
                  <a:ext cx="3816096" cy="153619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V="1">
                  <a:off x="6766560" y="2365248"/>
                  <a:ext cx="3816096" cy="153619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600000">
                  <a:off x="7693152" y="3837813"/>
                  <a:ext cx="0" cy="1440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600000">
                  <a:off x="7784592" y="3841242"/>
                  <a:ext cx="0" cy="1440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600000">
                  <a:off x="9393936" y="3834384"/>
                  <a:ext cx="0" cy="1440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600000">
                  <a:off x="9479280" y="3834384"/>
                  <a:ext cx="0" cy="1440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6388607" y="3774239"/>
                      <a:ext cx="40517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𝐴</m:t>
                            </m:r>
                          </m:oMath>
                        </m:oMathPara>
                      </a14:m>
                      <a:endParaRPr lang="hu-HU" sz="2000" dirty="0">
                        <a:latin typeface="Cambria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88607" y="3774239"/>
                      <a:ext cx="452175" cy="461665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10497312" y="3742944"/>
                      <a:ext cx="41594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𝐵</m:t>
                            </m:r>
                          </m:oMath>
                        </m:oMathPara>
                      </a14:m>
                      <a:endParaRPr lang="hu-HU" sz="2000" dirty="0">
                        <a:latin typeface="Cambria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97312" y="3742944"/>
                      <a:ext cx="463845" cy="461665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10521696" y="2024687"/>
                      <a:ext cx="404341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𝐶</m:t>
                            </m:r>
                          </m:oMath>
                        </m:oMathPara>
                      </a14:m>
                      <a:endParaRPr lang="hu-HU" sz="2000" dirty="0">
                        <a:latin typeface="Cambria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TextBox 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521696" y="2024687"/>
                      <a:ext cx="452175" cy="461665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TextBox 16"/>
                    <p:cNvSpPr txBox="1"/>
                    <p:nvPr/>
                  </p:nvSpPr>
                  <p:spPr>
                    <a:xfrm>
                      <a:off x="6376415" y="2024687"/>
                      <a:ext cx="42620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𝐷</m:t>
                            </m:r>
                          </m:oMath>
                        </m:oMathPara>
                      </a14:m>
                      <a:endParaRPr lang="hu-HU" sz="2000" dirty="0">
                        <a:latin typeface="Cambria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7" name="TextBox 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76415" y="2024687"/>
                      <a:ext cx="475835" cy="461665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8448520" y="2671679"/>
                      <a:ext cx="420179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𝑂</m:t>
                            </m:r>
                          </m:oMath>
                        </m:oMathPara>
                      </a14:m>
                      <a:endParaRPr lang="hu-HU" sz="2000" dirty="0">
                        <a:latin typeface="Cambria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48520" y="2671679"/>
                      <a:ext cx="469487" cy="461665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8399752" y="3888432"/>
                      <a:ext cx="465063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𝑀</m:t>
                            </m:r>
                          </m:oMath>
                        </m:oMathPara>
                      </a14:m>
                      <a:endParaRPr lang="hu-HU" sz="2000" dirty="0">
                        <a:latin typeface="Cambria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9" name="TextBox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99752" y="3888432"/>
                      <a:ext cx="522387" cy="461665"/>
                    </a:xfrm>
                    <a:prstGeom prst="rect">
                      <a:avLst/>
                    </a:prstGeom>
                    <a:blipFill rotWithShape="1"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9091495" y="2971320"/>
                      <a:ext cx="43460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𝑁</m:t>
                            </m:r>
                          </m:oMath>
                        </m:oMathPara>
                      </a14:m>
                      <a:endParaRPr lang="hu-HU" sz="2000" dirty="0">
                        <a:latin typeface="Cambria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091495" y="2971320"/>
                      <a:ext cx="487120" cy="461665"/>
                    </a:xfrm>
                    <a:prstGeom prst="rect">
                      <a:avLst/>
                    </a:prstGeom>
                    <a:blipFill rotWithShape="1"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6235671" y="2902511"/>
                      <a:ext cx="52610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10</m:t>
                            </m:r>
                          </m:oMath>
                        </m:oMathPara>
                      </a14:m>
                      <a:endParaRPr lang="hu-HU" sz="2000" dirty="0">
                        <a:latin typeface="Cambria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1" name="TextBox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35671" y="2902511"/>
                      <a:ext cx="593432" cy="461665"/>
                    </a:xfrm>
                    <a:prstGeom prst="rect">
                      <a:avLst/>
                    </a:prstGeom>
                    <a:blipFill rotWithShape="1"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8077271" y="1892206"/>
                      <a:ext cx="837216" cy="43640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10</m:t>
                            </m:r>
                            <m:rad>
                              <m:radPr>
                                <m:degHide m:val="on"/>
                                <m:ctrlPr>
                                  <a:rPr lang="hu-HU" sz="2000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hu-HU" sz="20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oMath>
                        </m:oMathPara>
                      </a14:m>
                      <a:endParaRPr lang="hu-HU" sz="2000" dirty="0">
                        <a:latin typeface="Cambria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2" name="TextBox 2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77271" y="1892206"/>
                      <a:ext cx="965456" cy="505203"/>
                    </a:xfrm>
                    <a:prstGeom prst="rect">
                      <a:avLst/>
                    </a:prstGeom>
                    <a:blipFill rotWithShape="1"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7363359" y="2816131"/>
                    <a:ext cx="694549" cy="43640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i="1" smtClean="0">
                              <a:latin typeface="Cambria Math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hu-HU" sz="20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0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oMath>
                      </m:oMathPara>
                    </a14:m>
                    <a:endParaRPr lang="hu-HU" sz="2000" dirty="0">
                      <a:latin typeface="Cambria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63359" y="2816131"/>
                    <a:ext cx="795539" cy="505203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9546872" y="2788318"/>
                    <a:ext cx="694549" cy="43640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i="1" smtClean="0">
                              <a:latin typeface="Cambria Math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hu-HU" sz="20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0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oMath>
                      </m:oMathPara>
                    </a14:m>
                    <a:endParaRPr lang="hu-HU" sz="2000" dirty="0">
                      <a:latin typeface="Cambria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46872" y="2788318"/>
                    <a:ext cx="795539" cy="505203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10705648" y="1673564"/>
                    <a:ext cx="52610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10</m:t>
                          </m:r>
                        </m:oMath>
                      </m:oMathPara>
                    </a14:m>
                    <a:endParaRPr lang="hu-HU" sz="2000" dirty="0">
                      <a:latin typeface="Cambria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5648" y="1673564"/>
                    <a:ext cx="593432" cy="461665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" name="Arc 1"/>
            <p:cNvSpPr/>
            <p:nvPr/>
          </p:nvSpPr>
          <p:spPr>
            <a:xfrm rot="3221850">
              <a:off x="7347582" y="1064458"/>
              <a:ext cx="396000" cy="396000"/>
            </a:xfrm>
            <a:prstGeom prst="arc">
              <a:avLst>
                <a:gd name="adj1" fmla="val 16057892"/>
                <a:gd name="adj2" fmla="val 150679"/>
              </a:avLst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2000" dirty="0">
                <a:latin typeface="Cambria" panose="02040503050406030204" pitchFamily="18" charset="0"/>
              </a:endParaRPr>
            </a:p>
          </p:txBody>
        </p:sp>
        <p:sp>
          <p:nvSpPr>
            <p:cNvPr id="32" name="Arc 31"/>
            <p:cNvSpPr/>
            <p:nvPr/>
          </p:nvSpPr>
          <p:spPr>
            <a:xfrm rot="16200000" flipH="1">
              <a:off x="10503327" y="1185637"/>
              <a:ext cx="348008" cy="412082"/>
            </a:xfrm>
            <a:prstGeom prst="arc">
              <a:avLst>
                <a:gd name="adj1" fmla="val 15687341"/>
                <a:gd name="adj2" fmla="val 1518115"/>
              </a:avLst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2000" dirty="0">
                <a:latin typeface="Cambria" panose="02040503050406030204" pitchFamily="18" charset="0"/>
              </a:endParaRPr>
            </a:p>
          </p:txBody>
        </p:sp>
      </p:grpSp>
      <p:sp>
        <p:nvSpPr>
          <p:cNvPr id="30" name="Right Brace 29"/>
          <p:cNvSpPr/>
          <p:nvPr/>
        </p:nvSpPr>
        <p:spPr>
          <a:xfrm>
            <a:off x="4806561" y="5144922"/>
            <a:ext cx="201501" cy="75590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081806" y="5240672"/>
                <a:ext cx="4155048" cy="1270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m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/>
                                <a:ea typeface="Cambria" pitchFamily="18" charset="0"/>
                              </a:rPr>
                              <m:t>𝐶𝐵𝐷</m:t>
                            </m:r>
                          </m:e>
                        </m:d>
                      </m:e>
                    </m:acc>
                    <m:r>
                      <a:rPr lang="hu-HU" sz="2400" i="1">
                        <a:latin typeface="Cambria Math"/>
                        <a:ea typeface="Cambria Math"/>
                      </a:rPr>
                      <m:t>+ 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m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/>
                                <a:ea typeface="Cambria" pitchFamily="18" charset="0"/>
                              </a:rPr>
                              <m:t>𝐵𝐶𝑀</m:t>
                            </m:r>
                          </m:e>
                        </m:d>
                      </m:e>
                    </m:acc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hu-HU" sz="240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hu-HU" sz="2400" i="1" smtClean="0">
                            <a:latin typeface="Cambria Math"/>
                            <a:ea typeface="Cambria Math"/>
                          </a:rPr>
                          <m:t>⇒</m:t>
                        </m:r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𝐵</m:t>
                        </m:r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𝑁𝐶</m:t>
                        </m:r>
                      </m:e>
                      <m:sub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2400" dirty="0" err="1" smtClean="0">
                    <a:latin typeface="Cambria" pitchFamily="18" charset="0"/>
                    <a:ea typeface="Cambria" pitchFamily="18" charset="0"/>
                  </a:rPr>
                  <a:t>-ben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,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m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/>
                                <a:ea typeface="Cambria" pitchFamily="18" charset="0"/>
                              </a:rPr>
                              <m:t>𝐶</m:t>
                            </m:r>
                            <m:r>
                              <a:rPr lang="hu-HU" sz="2400" b="0" i="1" smtClean="0">
                                <a:latin typeface="Cambria Math"/>
                                <a:ea typeface="Cambria" pitchFamily="18" charset="0"/>
                              </a:rPr>
                              <m:t>𝑁𝐵</m:t>
                            </m:r>
                          </m:e>
                        </m:d>
                      </m:e>
                    </m:acc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hu-HU" sz="240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806" y="5240672"/>
                <a:ext cx="4155048" cy="1270732"/>
              </a:xfrm>
              <a:prstGeom prst="rect">
                <a:avLst/>
              </a:prstGeom>
              <a:blipFill rotWithShape="0">
                <a:blip r:embed="rId17"/>
                <a:stretch>
                  <a:fillRect t="-144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992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  <p:bldP spid="31" grpId="0"/>
      <p:bldP spid="30" grpId="0" animBg="1"/>
      <p:bldP spid="3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Házi feladat</a:t>
            </a:r>
            <a:endParaRPr lang="hu-HU" sz="32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70432"/>
                <a:ext cx="10515600" cy="5006531"/>
              </a:xfrm>
            </p:spPr>
            <p:txBody>
              <a:bodyPr>
                <a:noAutofit/>
              </a:bodyPr>
              <a:lstStyle/>
              <a:p>
                <a:pPr marL="0" lv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1.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Találj két hasonló háromszöget az alábbi ábrán. Válaszodat indokold!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hu-HU" sz="2400" b="1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hu-HU" sz="2400" b="1" dirty="0">
                  <a:latin typeface="Cambria" pitchFamily="18" charset="0"/>
                  <a:ea typeface="Cambria" pitchFamily="18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hu-HU" sz="2400" b="1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hu-HU" sz="2400" b="1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lvl="0" indent="0" algn="just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hu-HU" sz="2400" b="1" dirty="0" smtClean="0">
                    <a:latin typeface="Cambria" pitchFamily="18" charset="0"/>
                    <a:ea typeface="Cambria" pitchFamily="18" charset="0"/>
                  </a:rPr>
                  <a:t>2. </a:t>
                </a:r>
                <a:r>
                  <a:rPr lang="hu-HU" sz="2400" spc="5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pc="50" smtClean="0"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hu-HU" sz="2400" b="0" i="1" spc="50" smtClean="0">
                            <a:latin typeface="Cambria Math"/>
                            <a:ea typeface="Cambria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2400" i="1" spc="50" smtClean="0"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2400" b="1" spc="5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lang="hu-HU" sz="2400" spc="50" dirty="0" smtClean="0">
                    <a:latin typeface="Cambria" pitchFamily="18" charset="0"/>
                    <a:ea typeface="Cambria" pitchFamily="18" charset="0"/>
                  </a:rPr>
                  <a:t>ben</a:t>
                </a:r>
                <a:r>
                  <a:rPr lang="hu-HU" sz="2400" b="1" spc="5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1" spc="50" smtClean="0">
                        <a:latin typeface="Cambria Math"/>
                        <a:ea typeface="Cambria" pitchFamily="18" charset="0"/>
                      </a:rPr>
                      <m:t>𝐵</m:t>
                    </m:r>
                    <m:r>
                      <a:rPr lang="hu-HU" sz="2400" b="0" i="1" spc="50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b="0" i="1" spc="5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400" b="0" i="1" spc="50" smtClean="0">
                            <a:latin typeface="Cambria Math"/>
                            <a:ea typeface="Cambria Math"/>
                          </a:rPr>
                          <m:t>𝐴𝐸</m:t>
                        </m:r>
                      </m:e>
                    </m:d>
                    <m:r>
                      <a:rPr lang="hu-HU" sz="2400" b="0" i="1" spc="50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hu-HU" sz="2400" b="0" i="1" spc="50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hu-HU" sz="2400" b="0" i="1" spc="50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b="0" i="1" spc="5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400" b="0" i="1" spc="50" smtClean="0">
                            <a:latin typeface="Cambria Math"/>
                            <a:ea typeface="Cambria Math"/>
                          </a:rPr>
                          <m:t>𝐴𝐷</m:t>
                        </m:r>
                      </m:e>
                    </m:d>
                    <m:r>
                      <a:rPr lang="hu-HU" sz="2400" b="0" i="1" spc="50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hu-HU" sz="2400" spc="5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pc="50">
                        <a:latin typeface="Cambria Math"/>
                      </a:rPr>
                      <m:t>𝐵𝐶</m:t>
                    </m:r>
                    <m:r>
                      <a:rPr lang="hu-HU" sz="2400" i="1" spc="50">
                        <a:latin typeface="Cambria Math"/>
                      </a:rPr>
                      <m:t> ‖ </m:t>
                    </m:r>
                    <m:r>
                      <a:rPr lang="hu-HU" sz="2400" i="1" spc="50">
                        <a:latin typeface="Cambria Math"/>
                      </a:rPr>
                      <m:t>𝐷𝐸</m:t>
                    </m:r>
                  </m:oMath>
                </a14:m>
                <a:r>
                  <a:rPr lang="hu-HU" sz="2400" b="0" i="1" spc="50" dirty="0" smtClean="0">
                    <a:latin typeface="Cambria" pitchFamily="18" charset="0"/>
                    <a:ea typeface="Cambria" pitchFamily="18" charset="0"/>
                  </a:rPr>
                  <a:t>. </a:t>
                </a:r>
                <a:r>
                  <a:rPr lang="hu-HU" sz="2400" spc="50" dirty="0" smtClean="0">
                    <a:latin typeface="Cambria" pitchFamily="18" charset="0"/>
                    <a:ea typeface="Cambria" pitchFamily="18" charset="0"/>
                  </a:rPr>
                  <a:t>Ha </a:t>
                </a:r>
                <a14:m>
                  <m:oMath xmlns:m="http://schemas.openxmlformats.org/officeDocument/2006/math">
                    <m:r>
                      <a:rPr lang="hu-HU" sz="2400" i="1" spc="50" smtClean="0">
                        <a:latin typeface="Cambria Math"/>
                      </a:rPr>
                      <m:t>𝐴𝐷</m:t>
                    </m:r>
                    <m:r>
                      <a:rPr lang="hu-HU" sz="2400" i="1" spc="50" smtClean="0">
                        <a:latin typeface="Cambria Math"/>
                      </a:rPr>
                      <m:t>=5</m:t>
                    </m:r>
                  </m:oMath>
                </a14:m>
                <a:r>
                  <a:rPr lang="hu-HU" sz="2400" spc="5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spc="50" dirty="0">
                    <a:latin typeface="Cambria" pitchFamily="18" charset="0"/>
                    <a:ea typeface="Cambria" pitchFamily="18" charset="0"/>
                  </a:rPr>
                  <a:t>cm, </a:t>
                </a:r>
                <a14:m>
                  <m:oMath xmlns:m="http://schemas.openxmlformats.org/officeDocument/2006/math">
                    <m:r>
                      <a:rPr lang="hu-HU" sz="2400" i="1" spc="50" smtClean="0">
                        <a:latin typeface="Cambria Math"/>
                      </a:rPr>
                      <m:t>𝐷𝐸</m:t>
                    </m:r>
                    <m:r>
                      <a:rPr lang="hu-HU" sz="2400" i="1" spc="50" smtClean="0">
                        <a:latin typeface="Cambria Math"/>
                      </a:rPr>
                      <m:t>=3 </m:t>
                    </m:r>
                  </m:oMath>
                </a14:m>
                <a:r>
                  <a:rPr lang="hu-HU" sz="2400" spc="50" dirty="0">
                    <a:latin typeface="Cambria" pitchFamily="18" charset="0"/>
                    <a:ea typeface="Cambria" pitchFamily="18" charset="0"/>
                  </a:rPr>
                  <a:t>cm, </a:t>
                </a:r>
                <a:r>
                  <a:rPr lang="hu-HU" sz="2400" i="1" spc="50" dirty="0" smtClean="0">
                    <a:latin typeface="Cambria" panose="02040503050406030204" pitchFamily="18" charset="0"/>
                  </a:rPr>
                  <a:t/>
                </a:r>
                <a:br>
                  <a:rPr lang="hu-HU" sz="2400" i="1" spc="50" dirty="0" smtClean="0">
                    <a:latin typeface="Cambria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hu-HU" sz="2400" i="1" spc="50" smtClean="0">
                        <a:latin typeface="Cambria Math"/>
                      </a:rPr>
                      <m:t>𝐴𝐸</m:t>
                    </m:r>
                    <m:r>
                      <a:rPr lang="hu-HU" sz="2400" i="1" spc="50" smtClean="0">
                        <a:latin typeface="Cambria Math"/>
                      </a:rPr>
                      <m:t>=12</m:t>
                    </m:r>
                  </m:oMath>
                </a14:m>
                <a:r>
                  <a:rPr lang="hu-HU" sz="2400" spc="5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spc="50" dirty="0">
                    <a:latin typeface="Cambria" pitchFamily="18" charset="0"/>
                    <a:ea typeface="Cambria" pitchFamily="18" charset="0"/>
                  </a:rPr>
                  <a:t>cm</a:t>
                </a:r>
                <a:r>
                  <a:rPr lang="hu-HU" sz="2400" spc="5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0" spc="5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400" b="0" i="0" spc="5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hu-HU" sz="2400" b="0" i="0" spc="5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 i="1" spc="50" smtClean="0">
                        <a:latin typeface="Cambria Math"/>
                      </a:rPr>
                      <m:t>𝐴𝐵</m:t>
                    </m:r>
                    <m:r>
                      <a:rPr lang="hu-HU" sz="2400" i="1" spc="50" smtClean="0">
                        <a:latin typeface="Cambria Math"/>
                      </a:rPr>
                      <m:t>=6</m:t>
                    </m:r>
                  </m:oMath>
                </a14:m>
                <a:r>
                  <a:rPr lang="hu-HU" sz="2400" spc="50" dirty="0" smtClean="0">
                    <a:latin typeface="Cambria" pitchFamily="18" charset="0"/>
                    <a:ea typeface="Cambria" pitchFamily="18" charset="0"/>
                  </a:rPr>
                  <a:t> cm, számítsd </a:t>
                </a:r>
                <a:r>
                  <a:rPr lang="hu-HU" sz="2400" spc="50" dirty="0">
                    <a:latin typeface="Cambria" pitchFamily="18" charset="0"/>
                    <a:ea typeface="Cambria" pitchFamily="18" charset="0"/>
                  </a:rPr>
                  <a:t>ki </a:t>
                </a:r>
                <a:r>
                  <a:rPr lang="hu-HU" sz="2400" spc="50" dirty="0" smtClean="0">
                    <a:latin typeface="Cambria" pitchFamily="18" charset="0"/>
                    <a:ea typeface="Cambria" pitchFamily="18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hu-HU" sz="2400" i="1" spc="50" smtClean="0">
                        <a:latin typeface="Cambria Math"/>
                      </a:rPr>
                      <m:t>𝐴𝐶</m:t>
                    </m:r>
                    <m:r>
                      <a:rPr lang="hu-HU" sz="2400" b="0" i="1" spc="50" smtClean="0">
                        <a:latin typeface="Cambria Math" panose="02040503050406030204" pitchFamily="18" charset="0"/>
                      </a:rPr>
                      <m:t> é</m:t>
                    </m:r>
                    <m:r>
                      <m:rPr>
                        <m:sty m:val="p"/>
                      </m:rPr>
                      <a:rPr lang="hu-HU" sz="2400" b="0" i="0" spc="5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hu-HU" sz="2400" b="0" i="1" spc="5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 b="0" i="1" spc="50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hu-HU" sz="2400" spc="5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spc="50" dirty="0">
                    <a:latin typeface="Cambria" pitchFamily="18" charset="0"/>
                    <a:ea typeface="Cambria" pitchFamily="18" charset="0"/>
                  </a:rPr>
                  <a:t>szakaszok hosszát</a:t>
                </a:r>
                <a:r>
                  <a:rPr lang="hu-HU" sz="2400" spc="50" dirty="0" smtClean="0">
                    <a:latin typeface="Cambria" pitchFamily="18" charset="0"/>
                    <a:ea typeface="Cambria" pitchFamily="18" charset="0"/>
                  </a:rPr>
                  <a:t>.</a:t>
                </a:r>
              </a:p>
              <a:p>
                <a:pPr marL="0" lvl="0" indent="0" algn="just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hu-HU" sz="2400" b="1" dirty="0" smtClean="0">
                    <a:latin typeface="Cambria" pitchFamily="18" charset="0"/>
                    <a:ea typeface="Cambria" pitchFamily="18" charset="0"/>
                  </a:rPr>
                  <a:t>3.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</a:rPr>
                      <m:t>Az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 i="1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és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</a:rPr>
                      <m:t>𝐷𝐸𝐹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háromszögben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</a:rPr>
                      <m:t>𝐴𝐵</m:t>
                    </m:r>
                    <m:r>
                      <a:rPr lang="hu-HU" sz="2400" i="1">
                        <a:latin typeface="Cambria Math"/>
                      </a:rPr>
                      <m:t>=40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cm,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</a:rPr>
                      <m:t>𝐵𝐶</m:t>
                    </m:r>
                    <m:r>
                      <a:rPr lang="hu-HU" sz="2400" i="1" smtClean="0">
                        <a:latin typeface="Cambria Math"/>
                      </a:rPr>
                      <m:t>=50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cm,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</a:rPr>
                      <m:t>𝐴𝐶</m:t>
                    </m:r>
                    <m:r>
                      <a:rPr lang="hu-HU" sz="2400" i="1" smtClean="0">
                        <a:latin typeface="Cambria Math"/>
                      </a:rPr>
                      <m:t>=75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cm,  </a:t>
                </a:r>
                <a:r>
                  <a:rPr lang="hu-HU" sz="2400" i="1" dirty="0" smtClean="0">
                    <a:latin typeface="Cambria" panose="02040503050406030204" pitchFamily="18" charset="0"/>
                  </a:rPr>
                  <a:t/>
                </a:r>
                <a:br>
                  <a:rPr lang="hu-HU" sz="2400" i="1" dirty="0" smtClean="0">
                    <a:latin typeface="Cambria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</a:rPr>
                      <m:t>𝐷𝐸</m:t>
                    </m:r>
                    <m:r>
                      <a:rPr lang="hu-HU" sz="2400" i="1" smtClean="0">
                        <a:latin typeface="Cambria Math"/>
                      </a:rPr>
                      <m:t>=8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cm,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</a:rPr>
                      <m:t>𝐸𝐹</m:t>
                    </m:r>
                    <m:r>
                      <a:rPr lang="hu-HU" sz="2400" i="1" smtClean="0">
                        <a:latin typeface="Cambria Math"/>
                      </a:rPr>
                      <m:t>=10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cm és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</a:rPr>
                      <m:t>𝐷𝐹</m:t>
                    </m:r>
                    <m:r>
                      <a:rPr lang="hu-HU" sz="2400" i="1" smtClean="0">
                        <a:latin typeface="Cambria Math"/>
                      </a:rPr>
                      <m:t>=15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cm. Ellenőrizd,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hogy a két háromszög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hasonló,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majd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írd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fel a kongruens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szögpárokat!</a:t>
                </a: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70432"/>
                <a:ext cx="10515600" cy="5006531"/>
              </a:xfrm>
              <a:blipFill rotWithShape="0">
                <a:blip r:embed="rId3"/>
                <a:stretch>
                  <a:fillRect l="-928" t="-974" r="-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>
                <a:latin typeface="Cambria" panose="02040503050406030204" pitchFamily="18" charset="0"/>
              </a:rPr>
              <a:t>37</a:t>
            </a:fld>
            <a:endParaRPr lang="hu-HU" dirty="0">
              <a:latin typeface="Cambria" panose="0204050305040603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71021" y="1649849"/>
            <a:ext cx="3449959" cy="2018449"/>
            <a:chOff x="3186931" y="1583174"/>
            <a:chExt cx="3449959" cy="2018449"/>
          </a:xfrm>
        </p:grpSpPr>
        <p:sp>
          <p:nvSpPr>
            <p:cNvPr id="7" name="Isosceles Triangle 6"/>
            <p:cNvSpPr/>
            <p:nvPr/>
          </p:nvSpPr>
          <p:spPr>
            <a:xfrm>
              <a:off x="3523488" y="1914144"/>
              <a:ext cx="2743200" cy="1487424"/>
            </a:xfrm>
            <a:prstGeom prst="triangle">
              <a:avLst>
                <a:gd name="adj" fmla="val 26889"/>
              </a:avLst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sz="2000" dirty="0">
                <a:latin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988634" y="1583174"/>
                  <a:ext cx="40677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hu-HU" sz="2000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8634" y="1583174"/>
                  <a:ext cx="406778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186931" y="3201513"/>
                  <a:ext cx="41755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hu-HU" sz="2000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6931" y="3201513"/>
                  <a:ext cx="417550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230112" y="3193631"/>
                  <a:ext cx="40677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𝐶</m:t>
                        </m:r>
                      </m:oMath>
                    </m:oMathPara>
                  </a14:m>
                  <a:endParaRPr lang="hu-HU" sz="2000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0112" y="3193631"/>
                  <a:ext cx="406778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/>
            <p:cNvCxnSpPr/>
            <p:nvPr/>
          </p:nvCxnSpPr>
          <p:spPr>
            <a:xfrm flipV="1">
              <a:off x="3811905" y="2362581"/>
              <a:ext cx="1054608" cy="43891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487342" y="2591913"/>
                  <a:ext cx="42780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𝐷</m:t>
                        </m:r>
                      </m:oMath>
                    </m:oMathPara>
                  </a14:m>
                  <a:endParaRPr lang="hu-HU" sz="2000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7342" y="2591913"/>
                  <a:ext cx="427809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834128" y="2048554"/>
                  <a:ext cx="41267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𝐸</m:t>
                        </m:r>
                      </m:oMath>
                    </m:oMathPara>
                  </a14:m>
                  <a:endParaRPr lang="hu-HU" sz="2000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4128" y="2048554"/>
                  <a:ext cx="412677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531329" y="3066728"/>
                  <a:ext cx="55547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hu-HU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1600" b="0" i="1" smtClean="0">
                                <a:latin typeface="Cambria Math"/>
                              </a:rPr>
                              <m:t>80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hu-HU" sz="1600" b="0" i="0" smtClean="0">
                                <a:latin typeface="Cambria Math"/>
                              </a:rPr>
                              <m:t>o</m:t>
                            </m:r>
                          </m:sup>
                        </m:sSup>
                      </m:oMath>
                    </m:oMathPara>
                  </a14:m>
                  <a:endParaRPr lang="hu-HU" sz="1600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1329" y="3066728"/>
                  <a:ext cx="555472" cy="33855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053444" y="1995476"/>
                  <a:ext cx="55547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hu-HU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1600" b="0" i="1" smtClean="0">
                                <a:latin typeface="Cambria Math"/>
                              </a:rPr>
                              <m:t>70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hu-HU" sz="1600" b="0" i="0" smtClean="0">
                                <a:latin typeface="Cambria Math"/>
                              </a:rPr>
                              <m:t>o</m:t>
                            </m:r>
                          </m:sup>
                        </m:sSup>
                      </m:oMath>
                    </m:oMathPara>
                  </a14:m>
                  <a:endParaRPr lang="hu-HU" sz="1600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3444" y="1995476"/>
                  <a:ext cx="555472" cy="33855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845962" y="2416242"/>
                  <a:ext cx="55547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hu-HU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1600" b="0" i="1" smtClean="0">
                                <a:latin typeface="Cambria Math"/>
                              </a:rPr>
                              <m:t>30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hu-HU" sz="1600" b="0" i="0" smtClean="0">
                                <a:latin typeface="Cambria Math"/>
                              </a:rPr>
                              <m:t>o</m:t>
                            </m:r>
                          </m:sup>
                        </m:sSup>
                      </m:oMath>
                    </m:oMathPara>
                  </a14:m>
                  <a:endParaRPr lang="hu-HU" sz="1600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5962" y="2416242"/>
                  <a:ext cx="555472" cy="33855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0110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85216"/>
                <a:ext cx="10515600" cy="5591747"/>
              </a:xfrm>
            </p:spPr>
            <p:txBody>
              <a:bodyPr>
                <a:noAutofit/>
              </a:bodyPr>
              <a:lstStyle/>
              <a:p>
                <a:pPr marL="0" lvl="0" indent="0" algn="just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4.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b="0" i="0" spc="20" smtClean="0">
                        <a:latin typeface="Cambria Math" panose="02040503050406030204" pitchFamily="18" charset="0"/>
                        <a:ea typeface="Cambria" pitchFamily="18" charset="0"/>
                      </a:rPr>
                      <m:t>Az</m:t>
                    </m:r>
                    <m:r>
                      <a:rPr lang="hu-HU" sz="2400" b="0" i="0" spc="20" smtClean="0">
                        <a:latin typeface="Cambria Math" panose="02040503050406030204" pitchFamily="18" charset="0"/>
                        <a:ea typeface="Cambria" pitchFamily="18" charset="0"/>
                      </a:rPr>
                      <m:t>  </m:t>
                    </m:r>
                    <m:r>
                      <a:rPr lang="hu-HU" sz="2400" i="1" spc="20">
                        <a:latin typeface="Cambria Math"/>
                        <a:ea typeface="Cambria" pitchFamily="18" charset="0"/>
                      </a:rPr>
                      <m:t>𝐴𝐵𝐶</m:t>
                    </m:r>
                  </m:oMath>
                </a14:m>
                <a:r>
                  <a:rPr lang="hu-HU" sz="2400" spc="20" dirty="0">
                    <a:latin typeface="Cambria" pitchFamily="18" charset="0"/>
                    <a:ea typeface="Cambria" pitchFamily="18" charset="0"/>
                  </a:rPr>
                  <a:t>háromszögben</a:t>
                </a:r>
                <a14:m>
                  <m:oMath xmlns:m="http://schemas.openxmlformats.org/officeDocument/2006/math">
                    <m:r>
                      <a:rPr lang="hu-HU" sz="2400" i="1" spc="20">
                        <a:latin typeface="Cambria Math"/>
                        <a:ea typeface="Cambria" pitchFamily="18" charset="0"/>
                      </a:rPr>
                      <m:t>𝐴𝐵</m:t>
                    </m:r>
                    <m:r>
                      <a:rPr lang="hu-HU" sz="2400" i="1" spc="20">
                        <a:latin typeface="Cambria Math"/>
                        <a:ea typeface="Cambria" pitchFamily="18" charset="0"/>
                      </a:rPr>
                      <m:t> </m:t>
                    </m:r>
                    <m:d>
                      <m:dPr>
                        <m:begChr m:val="‖"/>
                        <m:endChr m:val="‖"/>
                        <m:ctrlPr>
                          <a:rPr lang="hu-HU" sz="2400" i="1" spc="20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r>
                          <a:rPr lang="hu-HU" sz="2400" i="1" spc="20">
                            <a:latin typeface="Cambria Math"/>
                            <a:ea typeface="Cambria" pitchFamily="18" charset="0"/>
                          </a:rPr>
                          <m:t> </m:t>
                        </m:r>
                        <m:r>
                          <a:rPr lang="hu-HU" sz="2400" i="1" spc="20">
                            <a:latin typeface="Cambria Math"/>
                            <a:ea typeface="Cambria" pitchFamily="18" charset="0"/>
                          </a:rPr>
                          <m:t>𝐹𝐻</m:t>
                        </m:r>
                        <m:r>
                          <a:rPr lang="hu-HU" sz="2400" i="1" spc="20">
                            <a:latin typeface="Cambria Math"/>
                            <a:ea typeface="Cambria" pitchFamily="18" charset="0"/>
                          </a:rPr>
                          <m:t> </m:t>
                        </m:r>
                      </m:e>
                    </m:d>
                    <m:r>
                      <a:rPr lang="hu-HU" sz="2400" b="0" i="1" spc="20" smtClean="0">
                        <a:latin typeface="Cambria Math" panose="02040503050406030204" pitchFamily="18" charset="0"/>
                        <a:ea typeface="Cambria" pitchFamily="18" charset="0"/>
                      </a:rPr>
                      <m:t> </m:t>
                    </m:r>
                    <m:r>
                      <a:rPr lang="hu-HU" sz="2400" i="1" spc="20">
                        <a:latin typeface="Cambria Math"/>
                        <a:ea typeface="Cambria" pitchFamily="18" charset="0"/>
                      </a:rPr>
                      <m:t>𝐷𝐸</m:t>
                    </m:r>
                    <m:r>
                      <a:rPr lang="hu-HU" sz="2400" b="0" i="1" spc="20" smtClean="0">
                        <a:latin typeface="Cambria Math" panose="02040503050406030204" pitchFamily="18" charset="0"/>
                        <a:ea typeface="Cambria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hu-HU" sz="2400" b="0" i="0" spc="20" smtClean="0">
                        <a:latin typeface="Cambria Math" panose="02040503050406030204" pitchFamily="18" charset="0"/>
                        <a:ea typeface="Cambria" pitchFamily="18" charset="0"/>
                      </a:rPr>
                      <m:t>ahol</m:t>
                    </m:r>
                    <m:r>
                      <a:rPr lang="hu-HU" sz="2400" i="1" spc="20">
                        <a:latin typeface="Cambria Math"/>
                        <a:ea typeface="Cambria" pitchFamily="18" charset="0"/>
                      </a:rPr>
                      <m:t> </m:t>
                    </m:r>
                    <m:r>
                      <a:rPr lang="hu-HU" sz="2400" i="1" spc="20">
                        <a:latin typeface="Cambria Math"/>
                        <a:ea typeface="Cambria" pitchFamily="18" charset="0"/>
                      </a:rPr>
                      <m:t>𝐹</m:t>
                    </m:r>
                    <m:r>
                      <a:rPr lang="hu-HU" sz="2400" i="1" spc="20">
                        <a:latin typeface="Cambria Math"/>
                        <a:ea typeface="Cambria" pitchFamily="18" charset="0"/>
                      </a:rPr>
                      <m:t>,</m:t>
                    </m:r>
                    <m:r>
                      <a:rPr lang="hu-HU" sz="2400" i="1" spc="20">
                        <a:latin typeface="Cambria Math"/>
                        <a:ea typeface="Cambria" pitchFamily="18" charset="0"/>
                      </a:rPr>
                      <m:t>𝐷</m:t>
                    </m:r>
                    <m:r>
                      <a:rPr lang="hu-HU" sz="2400" i="1" spc="20" smtClean="0">
                        <a:latin typeface="Cambria Math"/>
                        <a:ea typeface="Cambria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 spc="20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r>
                          <a:rPr lang="hu-HU" sz="2400" i="1" spc="20">
                            <a:latin typeface="Cambria Math"/>
                            <a:ea typeface="Cambria" pitchFamily="18" charset="0"/>
                          </a:rPr>
                          <m:t>𝐴𝐶</m:t>
                        </m:r>
                      </m:e>
                    </m:d>
                  </m:oMath>
                </a14:m>
                <a:r>
                  <a:rPr lang="hu-HU" sz="2400" spc="20" dirty="0" smtClean="0">
                    <a:latin typeface="Cambria" pitchFamily="18" charset="0"/>
                    <a:ea typeface="Cambria" pitchFamily="18" charset="0"/>
                  </a:rPr>
                  <a:t>és</a:t>
                </a:r>
                <a14:m>
                  <m:oMath xmlns:m="http://schemas.openxmlformats.org/officeDocument/2006/math">
                    <m:r>
                      <a:rPr lang="hu-HU" sz="2400" b="0" i="0" spc="20" smtClean="0">
                        <a:latin typeface="Cambria Math" panose="02040503050406030204" pitchFamily="18" charset="0"/>
                        <a:ea typeface="Cambria" pitchFamily="18" charset="0"/>
                      </a:rPr>
                      <m:t> </m:t>
                    </m:r>
                    <m:r>
                      <a:rPr lang="hu-HU" sz="2400" i="1" spc="20">
                        <a:latin typeface="Cambria Math"/>
                        <a:ea typeface="Cambria" pitchFamily="18" charset="0"/>
                      </a:rPr>
                      <m:t>𝐻</m:t>
                    </m:r>
                    <m:r>
                      <a:rPr lang="hu-HU" sz="2400" i="1" spc="20">
                        <a:latin typeface="Cambria Math"/>
                        <a:ea typeface="Cambria" pitchFamily="18" charset="0"/>
                      </a:rPr>
                      <m:t>,</m:t>
                    </m:r>
                    <m:r>
                      <a:rPr lang="hu-HU" sz="2400" i="1" spc="20">
                        <a:latin typeface="Cambria Math"/>
                        <a:ea typeface="Cambria" pitchFamily="18" charset="0"/>
                      </a:rPr>
                      <m:t>𝐸</m:t>
                    </m:r>
                    <m:r>
                      <a:rPr lang="hu-HU" sz="2400" spc="20">
                        <a:latin typeface="Cambria Math"/>
                        <a:ea typeface="Cambria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 spc="20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hu-HU" sz="2400" i="1" spc="20">
                            <a:latin typeface="Cambria" pitchFamily="18" charset="0"/>
                            <a:ea typeface="Cambria" pitchFamily="18" charset="0"/>
                          </a:rPr>
                          <m:t>BC</m:t>
                        </m:r>
                      </m:e>
                    </m:d>
                  </m:oMath>
                </a14:m>
                <a:r>
                  <a:rPr lang="hu-HU" sz="2400" spc="20" dirty="0" smtClean="0">
                    <a:latin typeface="Cambria" pitchFamily="18" charset="0"/>
                    <a:ea typeface="Cambria" pitchFamily="18" charset="0"/>
                  </a:rPr>
                  <a:t>. H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" pitchFamily="18" charset="0"/>
                      </a:rPr>
                      <m:t> </m:t>
                    </m:r>
                  </m:oMath>
                </a14:m>
                <a:r>
                  <a:rPr lang="hu-HU" sz="2400" b="0" i="0" dirty="0" smtClean="0">
                    <a:latin typeface="Cambria Math" panose="02040503050406030204" pitchFamily="18" charset="0"/>
                    <a:ea typeface="Cambria" pitchFamily="18" charset="0"/>
                  </a:rPr>
                  <a:t/>
                </a:r>
                <a:br>
                  <a:rPr lang="hu-HU" sz="2400" b="0" i="0" dirty="0" smtClean="0">
                    <a:latin typeface="Cambria Math" panose="02040503050406030204" pitchFamily="18" charset="0"/>
                    <a:ea typeface="Cambria" pitchFamily="18" charset="0"/>
                  </a:rPr>
                </a:b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𝐷𝐶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=2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cm,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𝐹𝐷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=4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cm,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𝐸𝐶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=3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cm és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𝐴𝐹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=6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cm, akkor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számítsd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ki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𝐻𝐸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dirty="0">
                        <a:latin typeface="Cambria Math" panose="02040503050406030204" pitchFamily="18" charset="0"/>
                        <a:ea typeface="Cambria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400" b="0" i="0" dirty="0" smtClean="0">
                        <a:latin typeface="Cambria Math" panose="02040503050406030204" pitchFamily="18" charset="0"/>
                        <a:ea typeface="Cambria" pitchFamily="18" charset="0"/>
                      </a:rPr>
                      <m:t>s</m:t>
                    </m:r>
                    <m:r>
                      <a:rPr lang="hu-HU" sz="2400" b="0" i="0" dirty="0" smtClean="0">
                        <a:latin typeface="Cambria Math" panose="02040503050406030204" pitchFamily="18" charset="0"/>
                        <a:ea typeface="Cambria" pitchFamily="18" charset="0"/>
                      </a:rPr>
                      <m:t> 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𝐵𝐻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szakaszok hosszát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.</a:t>
                </a:r>
                <a:endParaRPr lang="hu-HU" sz="2400" b="1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lvl="0" indent="0" algn="just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b="1" dirty="0" smtClean="0">
                    <a:latin typeface="Cambria" pitchFamily="18" charset="0"/>
                    <a:ea typeface="Cambria" pitchFamily="18" charset="0"/>
                  </a:rPr>
                  <a:t>5.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" pitchFamily="18" charset="0"/>
                      </a:rPr>
                      <m:t>Az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" pitchFamily="18" charset="0"/>
                      </a:rPr>
                      <m:t> 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𝐴𝐵𝐶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háromszögben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𝐴𝑀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𝐵𝑁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oldalfelezők (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𝑀</m:t>
                    </m:r>
                    <m:r>
                      <a:rPr lang="hu-HU" sz="2400">
                        <a:latin typeface="Cambria Math"/>
                        <a:ea typeface="Cambria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hu-HU" sz="2400">
                            <a:latin typeface="Cambria" pitchFamily="18" charset="0"/>
                            <a:ea typeface="Cambria" pitchFamily="18" charset="0"/>
                          </a:rPr>
                          <m:t>BC</m:t>
                        </m:r>
                      </m:e>
                    </m:d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𝑁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𝐴𝐶</m:t>
                        </m:r>
                      </m:e>
                    </m:d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) metszéspontja a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</a:rPr>
                  <a:t>G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pont.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Legyen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𝑃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∈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</a:rPr>
                  <a:t>AC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úgy, hogy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</a:rPr>
                  <a:t>GP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párhuzamos a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</a:rPr>
                  <a:t>BC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oldallal. </a:t>
                </a:r>
                <a:r>
                  <a:rPr lang="hu-HU" sz="2400" spc="-20" dirty="0">
                    <a:latin typeface="Cambria" pitchFamily="18" charset="0"/>
                    <a:ea typeface="Cambria" pitchFamily="18" charset="0"/>
                  </a:rPr>
                  <a:t>Ha </a:t>
                </a:r>
                <a14:m>
                  <m:oMath xmlns:m="http://schemas.openxmlformats.org/officeDocument/2006/math">
                    <m:r>
                      <a:rPr lang="hu-HU" sz="2400" i="1" spc="-20">
                        <a:latin typeface="Cambria Math"/>
                        <a:ea typeface="Cambria" pitchFamily="18" charset="0"/>
                      </a:rPr>
                      <m:t>𝐵𝐶</m:t>
                    </m:r>
                    <m:r>
                      <a:rPr lang="hu-HU" sz="2400" i="1" spc="-20">
                        <a:latin typeface="Cambria Math"/>
                        <a:ea typeface="Cambria" pitchFamily="18" charset="0"/>
                      </a:rPr>
                      <m:t>=12 </m:t>
                    </m:r>
                    <m:r>
                      <m:rPr>
                        <m:sty m:val="p"/>
                      </m:rPr>
                      <a:rPr lang="hu-HU" sz="2400" spc="-20">
                        <a:latin typeface="Cambria Math"/>
                        <a:ea typeface="Cambria" pitchFamily="18" charset="0"/>
                      </a:rPr>
                      <m:t>cm</m:t>
                    </m:r>
                    <m:r>
                      <a:rPr lang="hu-HU" sz="2400" i="1" spc="-20">
                        <a:latin typeface="Cambria Math"/>
                        <a:ea typeface="Cambria" pitchFamily="18" charset="0"/>
                      </a:rPr>
                      <m:t> </m:t>
                    </m:r>
                  </m:oMath>
                </a14:m>
                <a:r>
                  <a:rPr lang="hu-HU" sz="2400" spc="-20" dirty="0">
                    <a:latin typeface="Cambria" pitchFamily="18" charset="0"/>
                    <a:ea typeface="Cambria" pitchFamily="18" charset="0"/>
                  </a:rPr>
                  <a:t>és </a:t>
                </a:r>
                <a14:m>
                  <m:oMath xmlns:m="http://schemas.openxmlformats.org/officeDocument/2006/math">
                    <m:r>
                      <a:rPr lang="hu-HU" sz="2400" i="1" spc="-20">
                        <a:latin typeface="Cambria Math"/>
                        <a:ea typeface="Cambria" pitchFamily="18" charset="0"/>
                      </a:rPr>
                      <m:t>𝐴𝐶</m:t>
                    </m:r>
                    <m:r>
                      <a:rPr lang="hu-HU" sz="2400" i="1" spc="-20">
                        <a:latin typeface="Cambria Math"/>
                        <a:ea typeface="Cambria" pitchFamily="18" charset="0"/>
                      </a:rPr>
                      <m:t>=30</m:t>
                    </m:r>
                  </m:oMath>
                </a14:m>
                <a:r>
                  <a:rPr lang="hu-HU" sz="2400" spc="-20" dirty="0">
                    <a:latin typeface="Cambria" pitchFamily="18" charset="0"/>
                    <a:ea typeface="Cambria" pitchFamily="18" charset="0"/>
                  </a:rPr>
                  <a:t> cm, akkor </a:t>
                </a:r>
                <a:r>
                  <a:rPr lang="hu-HU" sz="2400" spc="-20" dirty="0" smtClean="0">
                    <a:latin typeface="Cambria" pitchFamily="18" charset="0"/>
                    <a:ea typeface="Cambria" pitchFamily="18" charset="0"/>
                  </a:rPr>
                  <a:t>számítsd </a:t>
                </a:r>
                <a:r>
                  <a:rPr lang="hu-HU" sz="2400" spc="-20" dirty="0">
                    <a:latin typeface="Cambria" pitchFamily="18" charset="0"/>
                    <a:ea typeface="Cambria" pitchFamily="18" charset="0"/>
                  </a:rPr>
                  <a:t>ki a </a:t>
                </a:r>
                <a14:m>
                  <m:oMath xmlns:m="http://schemas.openxmlformats.org/officeDocument/2006/math">
                    <m:r>
                      <a:rPr lang="hu-HU" sz="2400" i="1" spc="-20">
                        <a:latin typeface="Cambria Math"/>
                        <a:ea typeface="Cambria" pitchFamily="18" charset="0"/>
                      </a:rPr>
                      <m:t>𝐺𝑃</m:t>
                    </m:r>
                  </m:oMath>
                </a14:m>
                <a:r>
                  <a:rPr lang="hu-HU" sz="2400" spc="-2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spc="-20" dirty="0">
                    <a:latin typeface="Cambria" pitchFamily="18" charset="0"/>
                    <a:ea typeface="Cambria" pitchFamily="18" charset="0"/>
                  </a:rPr>
                  <a:t>és </a:t>
                </a:r>
                <a14:m>
                  <m:oMath xmlns:m="http://schemas.openxmlformats.org/officeDocument/2006/math">
                    <m:r>
                      <a:rPr lang="hu-HU" sz="2400" i="1" spc="-20">
                        <a:latin typeface="Cambria Math"/>
                        <a:ea typeface="Cambria" pitchFamily="18" charset="0"/>
                      </a:rPr>
                      <m:t>𝑁𝑃</m:t>
                    </m:r>
                  </m:oMath>
                </a14:m>
                <a:r>
                  <a:rPr lang="hu-HU" sz="2400" spc="-20" dirty="0">
                    <a:latin typeface="Cambria" pitchFamily="18" charset="0"/>
                    <a:ea typeface="Cambria" pitchFamily="18" charset="0"/>
                  </a:rPr>
                  <a:t> szakaszok hosszát</a:t>
                </a:r>
                <a:r>
                  <a:rPr lang="hu-HU" sz="2400" spc="-20" dirty="0" smtClean="0">
                    <a:latin typeface="Cambria" pitchFamily="18" charset="0"/>
                    <a:ea typeface="Cambria" pitchFamily="18" charset="0"/>
                  </a:rPr>
                  <a:t>.</a:t>
                </a:r>
                <a:endParaRPr lang="hu-HU" sz="2400" b="1" spc="-2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b="1" dirty="0" smtClean="0">
                    <a:latin typeface="Cambria" pitchFamily="18" charset="0"/>
                    <a:ea typeface="Cambria" pitchFamily="18" charset="0"/>
                  </a:rPr>
                  <a:t>6.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Az 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ABC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háromszög derékszögű az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</a:rPr>
                  <a:t>A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csúcsban. Legyen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/>
                        <a:ea typeface="Cambria" pitchFamily="18" charset="0"/>
                      </a:rPr>
                      <m:t>(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𝐴𝐴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’ 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szögfelezője a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𝐵𝐴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𝐶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szögnek,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𝐴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’∈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hu-HU" sz="2400" i="1">
                            <a:latin typeface="Cambria" pitchFamily="18" charset="0"/>
                            <a:ea typeface="Cambria" pitchFamily="18" charset="0"/>
                          </a:rPr>
                          <m:t>BC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. Szerkeszd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meg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" pitchFamily="18" charset="0"/>
                      </a:rPr>
                      <m:t>az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" pitchFamily="18" charset="0"/>
                      </a:rPr>
                      <m:t> 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𝐴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’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𝑀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 ‖ 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𝐴𝐵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és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𝐴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’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𝑁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 ‖ 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𝐴𝐶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 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szakaszokat, </a:t>
                </a:r>
                <a:br>
                  <a:rPr lang="hu-HU" sz="2400" dirty="0" smtClean="0">
                    <a:latin typeface="Cambria" pitchFamily="18" charset="0"/>
                    <a:ea typeface="Cambria" pitchFamily="18" charset="0"/>
                  </a:rPr>
                </a:b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M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𝐴𝐶</m:t>
                        </m:r>
                      </m:e>
                    </m:d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,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𝐴𝐵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.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Ha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𝐴𝐵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 = 21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cm és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𝐴𝐶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=28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cm,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számítsd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ki az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</a:rPr>
                  <a:t>AMA’N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négyszög kerületét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.</a:t>
                </a:r>
              </a:p>
              <a:p>
                <a:pPr marL="0" lvl="0" indent="0" algn="just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b="1" dirty="0" smtClean="0">
                    <a:latin typeface="Cambria" pitchFamily="18" charset="0"/>
                    <a:ea typeface="Cambria" pitchFamily="18" charset="0"/>
                  </a:rPr>
                  <a:t>7.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Az 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ABC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háromszögben az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𝐴𝐴</m:t>
                        </m:r>
                      </m:e>
                      <m:sup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′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" pitchFamily="18" charset="0"/>
                      </a:rPr>
                      <m:t> é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" pitchFamily="18" charset="0"/>
                      </a:rPr>
                      <m:t>s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" pitchFamily="18" charset="0"/>
                      </a:rPr>
                      <m:t> 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𝐶𝐶</m:t>
                        </m:r>
                      </m:e>
                      <m:sup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magasságok,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𝐴</m:t>
                        </m:r>
                      </m:e>
                      <m:sup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′</m:t>
                        </m:r>
                      </m:sup>
                    </m:sSup>
                    <m:r>
                      <a:rPr lang="hu-HU" sz="2400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𝐵𝐶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" pitchFamily="18" charset="0"/>
                      </a:rPr>
                      <m:t>s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" pitchFamily="18" charset="0"/>
                      </a:rPr>
                      <m:t>  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𝐶</m:t>
                        </m:r>
                      </m:e>
                      <m:sup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′</m:t>
                        </m:r>
                      </m:sup>
                    </m:sSup>
                    <m:r>
                      <a:rPr lang="hu-HU" sz="2400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, a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</a:rPr>
                  <a:t>H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pontban metszik egymást.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Ha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𝐴𝐵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=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𝐴𝐶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=10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cm és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</a:rPr>
                      <m:t>𝐵𝐶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=12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cm,</a:t>
                </a: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361950" lvl="0" indent="0">
                  <a:lnSpc>
                    <a:spcPct val="100000"/>
                  </a:lnSpc>
                  <a:spcBef>
                    <a:spcPts val="600"/>
                  </a:spcBef>
                  <a:buAutoNum type="alphaLcParenR"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Arial" pitchFamily="34"/>
                  </a:rPr>
                  <a:t> igazold, hogy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latin typeface="Cambria Math"/>
                            <a:ea typeface="Cambria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  <a:cs typeface="Arial" pitchFamily="34"/>
                          </a:rPr>
                          <m:t>𝐴𝐻𝐶</m:t>
                        </m:r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  <a:cs typeface="Arial" pitchFamily="34"/>
                          </a:rPr>
                          <m:t>′</m:t>
                        </m:r>
                      </m:e>
                      <m:sub>
                        <m:r>
                          <a:rPr lang="hu-HU" sz="2400" i="1" smtClean="0">
                            <a:latin typeface="Cambria Math"/>
                            <a:ea typeface="Cambria Math"/>
                            <a:cs typeface="Arial" pitchFamily="34"/>
                          </a:rPr>
                          <m:t>∆</m:t>
                        </m:r>
                      </m:sub>
                    </m:sSub>
                    <m:r>
                      <a:rPr lang="hu-HU" sz="2400" i="1" smtClean="0">
                        <a:latin typeface="Cambria Math"/>
                        <a:ea typeface="Cambria Math"/>
                        <a:cs typeface="Arial" pitchFamily="34"/>
                      </a:rPr>
                      <m:t>~</m:t>
                    </m:r>
                    <m:sSub>
                      <m:sSubPr>
                        <m:ctrlPr>
                          <a:rPr lang="hu-HU" sz="2400" i="1" smtClean="0">
                            <a:latin typeface="Cambria Math"/>
                            <a:ea typeface="Cambria Math"/>
                            <a:cs typeface="Arial" pitchFamily="34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Arial" pitchFamily="34"/>
                          </a:rPr>
                          <m:t>𝐶𝐵𝐶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Arial" pitchFamily="34"/>
                          </a:rPr>
                          <m:t>′</m:t>
                        </m:r>
                      </m:e>
                      <m:sub>
                        <m:r>
                          <a:rPr lang="hu-HU" sz="2400" i="1" smtClean="0">
                            <a:latin typeface="Cambria Math"/>
                            <a:ea typeface="Cambria Math"/>
                            <a:cs typeface="Arial" pitchFamily="34"/>
                          </a:rPr>
                          <m:t>∆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Arial" pitchFamily="34"/>
                  </a:rPr>
                  <a:t>;</a:t>
                </a:r>
                <a:endParaRPr lang="hu-HU" sz="2400" baseline="-25000" dirty="0">
                  <a:latin typeface="Cambria" pitchFamily="18" charset="0"/>
                  <a:ea typeface="Cambria" pitchFamily="18" charset="0"/>
                  <a:cs typeface="Arial" pitchFamily="34"/>
                </a:endParaRPr>
              </a:p>
              <a:p>
                <a:pPr marL="361950" lvl="0" indent="0">
                  <a:lnSpc>
                    <a:spcPct val="100000"/>
                  </a:lnSpc>
                  <a:spcBef>
                    <a:spcPts val="600"/>
                  </a:spcBef>
                  <a:buAutoNum type="alphaLcParenR"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Arial" pitchFamily="34"/>
                  </a:rPr>
                  <a:t> számítsd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Arial" pitchFamily="34"/>
                  </a:rPr>
                  <a:t>ki az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𝐴𝐴</m:t>
                        </m:r>
                      </m:e>
                      <m:sup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′</m:t>
                        </m:r>
                      </m:sup>
                    </m:sSup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,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𝐶𝐶</m:t>
                        </m:r>
                      </m:e>
                      <m:sup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Arial" pitchFamily="34"/>
                  </a:rPr>
                  <a:t>,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  <a:cs typeface="Arial" pitchFamily="34"/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𝐶</m:t>
                        </m:r>
                      </m:e>
                      <m:sup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Arial" pitchFamily="34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Arial" pitchFamily="34"/>
                  </a:rPr>
                  <a:t>és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  <a:cs typeface="Arial" pitchFamily="34"/>
                  </a:rPr>
                  <a:t>AH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Arial" pitchFamily="34"/>
                  </a:rPr>
                  <a:t> szakaszok hosszát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Arial" pitchFamily="34"/>
                  </a:rPr>
                  <a:t>.</a:t>
                </a: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85216"/>
                <a:ext cx="10515600" cy="5591747"/>
              </a:xfrm>
              <a:blipFill rotWithShape="0">
                <a:blip r:embed="rId2"/>
                <a:stretch>
                  <a:fillRect l="-928" t="-872" r="-870" b="-250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>
                <a:latin typeface="Cambria" panose="02040503050406030204" pitchFamily="18" charset="0"/>
              </a:rPr>
              <a:t>38</a:t>
            </a:fld>
            <a:endParaRPr lang="hu-H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14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BE5D-29AE-4052-8A19-33ACF003592C}" type="slidenum">
              <a:rPr lang="hu-HU" smtClean="0">
                <a:latin typeface="Cambria" panose="02040503050406030204" pitchFamily="18" charset="0"/>
              </a:rPr>
              <a:t>39</a:t>
            </a:fld>
            <a:endParaRPr lang="hu-HU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522" y="4305454"/>
            <a:ext cx="1066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endParaRPr lang="hu-H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hu-HU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Kutos</a:t>
            </a:r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Tünde matematikatanár, Kolozsvári Református Kollégium</a:t>
            </a:r>
          </a:p>
          <a:p>
            <a:pPr algn="ctr">
              <a:lnSpc>
                <a:spcPct val="110000"/>
              </a:lnSpc>
            </a:pPr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Nyitrai János matematikatanár, János Zsigmond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Unit</a:t>
            </a:r>
            <a:r>
              <a:rPr lang="hu-HU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árius</a:t>
            </a:r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Kollégium, Kolozsvár</a:t>
            </a:r>
          </a:p>
          <a:p>
            <a:pPr algn="ctr">
              <a:lnSpc>
                <a:spcPct val="110000"/>
              </a:lnSpc>
            </a:pPr>
            <a:endParaRPr lang="hu-H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10000"/>
              </a:lnSpc>
            </a:pPr>
            <a:endParaRPr lang="hu-H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0860" y="2143179"/>
            <a:ext cx="7341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Jó munkát, sok sikert!</a:t>
            </a:r>
            <a:endParaRPr lang="hu-HU" sz="5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13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4256"/>
            <a:ext cx="10515600" cy="707136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Megjegyzés</a:t>
            </a:r>
            <a:endParaRPr lang="hu-HU" sz="24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/>
              <a:t>4</a:t>
            </a:fld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4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70432"/>
                <a:ext cx="10515600" cy="500653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hu-HU" sz="2200" dirty="0" smtClean="0"/>
              </a:p>
              <a:p>
                <a:pPr marL="0" indent="0">
                  <a:buNone/>
                </a:pPr>
                <a:endParaRPr lang="hu-HU" sz="2200" dirty="0"/>
              </a:p>
              <a:p>
                <a:pPr marL="0" indent="0">
                  <a:buNone/>
                </a:pPr>
                <a:endParaRPr lang="hu-HU" sz="2200" dirty="0" smtClean="0"/>
              </a:p>
              <a:p>
                <a:pPr marL="0" indent="0">
                  <a:buNone/>
                </a:pPr>
                <a:endParaRPr lang="hu-HU" sz="2200" dirty="0"/>
              </a:p>
              <a:p>
                <a:pPr marL="0" indent="0">
                  <a:buNone/>
                </a:pPr>
                <a:endParaRPr lang="hu-HU" sz="2200" dirty="0" smtClean="0"/>
              </a:p>
              <a:p>
                <a:pPr marL="0" indent="0">
                  <a:buNone/>
                </a:pPr>
                <a:endParaRPr lang="hu-HU" sz="2200" dirty="0"/>
              </a:p>
              <a:p>
                <a:pPr marL="0" indent="0">
                  <a:buNone/>
                </a:pPr>
                <a:endParaRPr lang="hu-HU" sz="2200" dirty="0" smtClean="0"/>
              </a:p>
              <a:p>
                <a:pPr marL="0" indent="0">
                  <a:buNone/>
                </a:pPr>
                <a:endParaRPr lang="hu-HU" sz="22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200" dirty="0" smtClean="0">
                    <a:ea typeface="Cambria" pitchFamily="18" charset="0"/>
                  </a:rPr>
                  <a:t>                                             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rgbClr val="C00000"/>
                        </a:solidFill>
                        <a:latin typeface="Cambria Math"/>
                        <a:ea typeface="Cambria" pitchFamily="18" charset="0"/>
                      </a:rPr>
                      <m:t>𝐷𝐸</m:t>
                    </m:r>
                    <m:r>
                      <a:rPr lang="hu-HU" sz="2400" i="1" smtClean="0">
                        <a:solidFill>
                          <a:srgbClr val="C00000"/>
                        </a:solidFill>
                        <a:latin typeface="Cambria Math"/>
                        <a:ea typeface="Cambria" pitchFamily="18" charset="0"/>
                      </a:rPr>
                      <m:t>||</m:t>
                    </m:r>
                    <m:r>
                      <a:rPr lang="hu-HU" sz="2400" i="1" smtClean="0">
                        <a:solidFill>
                          <a:srgbClr val="C00000"/>
                        </a:solidFill>
                        <a:latin typeface="Cambria Math"/>
                        <a:ea typeface="Cambria" pitchFamily="18" charset="0"/>
                      </a:rPr>
                      <m:t>𝐵𝐶</m:t>
                    </m:r>
                    <m:r>
                      <a:rPr lang="hu-H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itchFamily="18" charset="0"/>
                      </a:rPr>
                      <m:t> </m:t>
                    </m:r>
                    <m:groupChr>
                      <m:groupChrPr>
                        <m:chr m:val="⇒"/>
                        <m:vertJc m:val="bot"/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2"/>
                          </m:rPr>
                          <a:rPr lang="hu-HU" sz="2400" i="0">
                            <a:latin typeface="Cambria Math"/>
                            <a:ea typeface="Cambria" pitchFamily="18" charset="0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hu-HU" sz="2400" i="0">
                            <a:latin typeface="Cambria Math"/>
                            <a:ea typeface="Cambria" pitchFamily="18" charset="0"/>
                          </a:rPr>
                          <m:t>h</m:t>
                        </m:r>
                        <m:r>
                          <a:rPr lang="hu-HU" sz="2400" i="0">
                            <a:latin typeface="Cambria Math"/>
                            <a:ea typeface="Cambria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hu-HU" sz="2400" i="0">
                            <a:latin typeface="Cambria Math"/>
                            <a:ea typeface="Cambria" pitchFamily="18" charset="0"/>
                          </a:rPr>
                          <m:t>t</m:t>
                        </m:r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.</m:t>
                        </m:r>
                      </m:e>
                    </m:groupChr>
                    <m:r>
                      <a:rPr lang="hu-HU" sz="2400" b="0" i="1" smtClean="0">
                        <a:latin typeface="Cambria Math" panose="02040503050406030204" pitchFamily="18" charset="0"/>
                        <a:ea typeface="Cambria" pitchFamily="18" charset="0"/>
                      </a:rPr>
                      <m:t>  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 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𝐴</m:t>
                        </m:r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𝐵</m:t>
                        </m:r>
                      </m:num>
                      <m:den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𝐴</m:t>
                        </m:r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𝐷</m:t>
                        </m:r>
                      </m:den>
                    </m:f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num>
                      <m:den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den>
                    </m:f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                                                          vagy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𝐵</m:t>
                        </m:r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𝐷</m:t>
                        </m:r>
                      </m:num>
                      <m:den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𝐴𝐵</m:t>
                        </m:r>
                      </m:den>
                    </m:f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𝐶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num>
                      <m:den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  és így tovább</a:t>
                </a: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25" name="Content Placeholder 2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70432"/>
                <a:ext cx="10515600" cy="500653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1703626" y="1237464"/>
            <a:ext cx="3363983" cy="3088031"/>
            <a:chOff x="1703626" y="1408914"/>
            <a:chExt cx="3363983" cy="3088031"/>
          </a:xfrm>
        </p:grpSpPr>
        <p:grpSp>
          <p:nvGrpSpPr>
            <p:cNvPr id="24" name="Group 23"/>
            <p:cNvGrpSpPr/>
            <p:nvPr/>
          </p:nvGrpSpPr>
          <p:grpSpPr>
            <a:xfrm>
              <a:off x="1703626" y="1804416"/>
              <a:ext cx="3363983" cy="2692529"/>
              <a:chOff x="1703626" y="1804416"/>
              <a:chExt cx="3363983" cy="2692529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2097024" y="1804416"/>
                <a:ext cx="2609088" cy="2487168"/>
                <a:chOff x="2097024" y="1804416"/>
                <a:chExt cx="2609088" cy="2487168"/>
              </a:xfrm>
            </p:grpSpPr>
            <p:sp>
              <p:nvSpPr>
                <p:cNvPr id="5" name="Isosceles Triangle 4"/>
                <p:cNvSpPr/>
                <p:nvPr/>
              </p:nvSpPr>
              <p:spPr>
                <a:xfrm>
                  <a:off x="2231136" y="1804416"/>
                  <a:ext cx="1938528" cy="1889760"/>
                </a:xfrm>
                <a:prstGeom prst="triangle">
                  <a:avLst>
                    <a:gd name="adj" fmla="val 18966"/>
                  </a:avLst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 dirty="0"/>
                </a:p>
              </p:txBody>
            </p:sp>
            <p:cxnSp>
              <p:nvCxnSpPr>
                <p:cNvPr id="7" name="Straight Connector 6"/>
                <p:cNvCxnSpPr>
                  <a:stCxn id="5" idx="2"/>
                </p:cNvCxnSpPr>
                <p:nvPr/>
              </p:nvCxnSpPr>
              <p:spPr>
                <a:xfrm flipH="1">
                  <a:off x="2097024" y="3694176"/>
                  <a:ext cx="134112" cy="597408"/>
                </a:xfrm>
                <a:prstGeom prst="line">
                  <a:avLst/>
                </a:prstGeom>
                <a:ln w="19050"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4157472" y="3681984"/>
                  <a:ext cx="548640" cy="609600"/>
                </a:xfrm>
                <a:prstGeom prst="line">
                  <a:avLst/>
                </a:prstGeom>
                <a:ln w="19050"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097024" y="4291584"/>
                  <a:ext cx="2609088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Content Placeholder 18"/>
                  <p:cNvSpPr txBox="1">
                    <a:spLocks/>
                  </p:cNvSpPr>
                  <p:nvPr/>
                </p:nvSpPr>
                <p:spPr>
                  <a:xfrm>
                    <a:off x="1874785" y="3469132"/>
                    <a:ext cx="415947" cy="369332"/>
                  </a:xfrm>
                  <a:prstGeom prst="rect">
                    <a:avLst/>
                  </a:prstGeom>
                  <a:noFill/>
                </p:spPr>
                <p:txBody>
                  <a:bodyPr vert="horz" wrap="none" lIns="91440" tIns="45720" rIns="91440" bIns="45720" rtlCol="0">
                    <a:sp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  <a:ea typeface="Cambria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hu-HU" sz="2000" dirty="0">
                      <a:latin typeface="Cambria" pitchFamily="18" charset="0"/>
                      <a:ea typeface="Cambria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0" name="Content Placeholder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74785" y="3469132"/>
                    <a:ext cx="462242" cy="4247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Content Placeholder 18"/>
                  <p:cNvSpPr txBox="1">
                    <a:spLocks/>
                  </p:cNvSpPr>
                  <p:nvPr/>
                </p:nvSpPr>
                <p:spPr>
                  <a:xfrm>
                    <a:off x="4133619" y="3446736"/>
                    <a:ext cx="404341" cy="369332"/>
                  </a:xfrm>
                  <a:prstGeom prst="rect">
                    <a:avLst/>
                  </a:prstGeom>
                  <a:noFill/>
                </p:spPr>
                <p:txBody>
                  <a:bodyPr vert="horz" wrap="none" lIns="91440" tIns="45720" rIns="91440" bIns="45720" rtlCol="0">
                    <a:sp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  <a:ea typeface="Cambria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hu-HU" sz="2000" dirty="0">
                      <a:latin typeface="Cambria" pitchFamily="18" charset="0"/>
                      <a:ea typeface="Cambria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1" name="Content Placeholder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3619" y="3446736"/>
                    <a:ext cx="450573" cy="4247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1703626" y="4096835"/>
                    <a:ext cx="42620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  <a:ea typeface="Cambria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hu-HU" sz="2000" dirty="0">
                      <a:latin typeface="Cambria" pitchFamily="18" charset="0"/>
                      <a:ea typeface="Cambria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3626" y="4096835"/>
                    <a:ext cx="426206" cy="40011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u-H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/>
                  <p:cNvSpPr/>
                  <p:nvPr/>
                </p:nvSpPr>
                <p:spPr>
                  <a:xfrm>
                    <a:off x="4656534" y="4091530"/>
                    <a:ext cx="411075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  <a:ea typeface="Cambria" pitchFamily="18" charset="0"/>
                            </a:rPr>
                            <m:t>𝐸</m:t>
                          </m:r>
                        </m:oMath>
                      </m:oMathPara>
                    </a14:m>
                    <a:endParaRPr lang="hu-HU" sz="2000" dirty="0">
                      <a:latin typeface="Cambria" pitchFamily="18" charset="0"/>
                      <a:ea typeface="Cambria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56534" y="4091530"/>
                    <a:ext cx="411075" cy="40011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u-H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395929" y="1408914"/>
                  <a:ext cx="40517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i="1" smtClean="0">
                            <a:latin typeface="Cambria Math"/>
                            <a:ea typeface="Cambria" pitchFamily="18" charset="0"/>
                          </a:rPr>
                          <m:t>𝐴</m:t>
                        </m:r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5929" y="1408914"/>
                  <a:ext cx="450573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6799976" y="1315662"/>
            <a:ext cx="3025722" cy="3053514"/>
            <a:chOff x="6799976" y="1487112"/>
            <a:chExt cx="3025722" cy="3053514"/>
          </a:xfrm>
        </p:grpSpPr>
        <p:sp>
          <p:nvSpPr>
            <p:cNvPr id="29" name="Isosceles Triangle 28"/>
            <p:cNvSpPr/>
            <p:nvPr/>
          </p:nvSpPr>
          <p:spPr>
            <a:xfrm>
              <a:off x="7168896" y="2596896"/>
              <a:ext cx="2255520" cy="1740854"/>
            </a:xfrm>
            <a:prstGeom prst="triangle">
              <a:avLst>
                <a:gd name="adj" fmla="val 38623"/>
              </a:avLst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sz="2000" dirty="0"/>
            </a:p>
          </p:txBody>
        </p:sp>
        <p:cxnSp>
          <p:nvCxnSpPr>
            <p:cNvPr id="31" name="Straight Connector 30"/>
            <p:cNvCxnSpPr>
              <a:stCxn id="29" idx="0"/>
            </p:cNvCxnSpPr>
            <p:nvPr/>
          </p:nvCxnSpPr>
          <p:spPr>
            <a:xfrm flipH="1" flipV="1">
              <a:off x="7461504" y="1816608"/>
              <a:ext cx="578541" cy="7802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5" name="Straight Connector 1024"/>
            <p:cNvCxnSpPr/>
            <p:nvPr/>
          </p:nvCxnSpPr>
          <p:spPr>
            <a:xfrm flipV="1">
              <a:off x="8040045" y="1804416"/>
              <a:ext cx="384627" cy="804673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1" name="Straight Connector 1030"/>
            <p:cNvCxnSpPr/>
            <p:nvPr/>
          </p:nvCxnSpPr>
          <p:spPr>
            <a:xfrm>
              <a:off x="7461504" y="1816608"/>
              <a:ext cx="96316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7613574" y="2378256"/>
                  <a:ext cx="40517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i="1" smtClean="0">
                            <a:latin typeface="Cambria Math"/>
                            <a:ea typeface="Cambria" pitchFamily="18" charset="0"/>
                          </a:rPr>
                          <m:t>𝐴</m:t>
                        </m:r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3574" y="2378256"/>
                  <a:ext cx="450573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ontent Placeholder 18"/>
                <p:cNvSpPr txBox="1">
                  <a:spLocks/>
                </p:cNvSpPr>
                <p:nvPr/>
              </p:nvSpPr>
              <p:spPr>
                <a:xfrm>
                  <a:off x="6799976" y="4171294"/>
                  <a:ext cx="415947" cy="369332"/>
                </a:xfrm>
                <a:prstGeom prst="rect">
                  <a:avLst/>
                </a:prstGeom>
                <a:noFill/>
              </p:spPr>
              <p:txBody>
                <a:bodyPr vert="horz" wrap="none" lIns="91440" tIns="45720" rIns="91440" bIns="45720" rtlCol="0">
                  <a:sp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  <a:ea typeface="Cambria" pitchFamily="18" charset="0"/>
                          </a:rPr>
                          <m:t>𝐵</m:t>
                        </m:r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43" name="Content Placeholder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9976" y="4171294"/>
                  <a:ext cx="41594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ontent Placeholder 18"/>
                <p:cNvSpPr txBox="1">
                  <a:spLocks/>
                </p:cNvSpPr>
                <p:nvPr/>
              </p:nvSpPr>
              <p:spPr>
                <a:xfrm>
                  <a:off x="9421357" y="4169651"/>
                  <a:ext cx="404341" cy="369332"/>
                </a:xfrm>
                <a:prstGeom prst="rect">
                  <a:avLst/>
                </a:prstGeom>
                <a:noFill/>
              </p:spPr>
              <p:txBody>
                <a:bodyPr vert="horz" wrap="none" lIns="91440" tIns="45720" rIns="91440" bIns="45720" rtlCol="0">
                  <a:sp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  <a:ea typeface="Cambria" pitchFamily="18" charset="0"/>
                          </a:rPr>
                          <m:t>𝐶</m:t>
                        </m:r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44" name="Content Placeholder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1357" y="4169651"/>
                  <a:ext cx="404341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8346052" y="1488007"/>
                  <a:ext cx="42620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  <a:ea typeface="Cambria" pitchFamily="18" charset="0"/>
                          </a:rPr>
                          <m:t>𝐷</m:t>
                        </m:r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6052" y="1488007"/>
                  <a:ext cx="474232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7090441" y="1487112"/>
                  <a:ext cx="41107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  <a:ea typeface="Cambria" pitchFamily="18" charset="0"/>
                          </a:rPr>
                          <m:t>𝐸</m:t>
                        </m:r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0441" y="1487112"/>
                  <a:ext cx="456407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1707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4347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latin typeface="Cambria" pitchFamily="18" charset="0"/>
                <a:ea typeface="Cambria" pitchFamily="18" charset="0"/>
              </a:rPr>
              <a:t>Megoldott feladatok</a:t>
            </a:r>
            <a:endParaRPr lang="hu-HU" sz="2800" b="1" dirty="0"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75360"/>
                <a:ext cx="10515600" cy="5201603"/>
              </a:xfrm>
            </p:spPr>
            <p:txBody>
              <a:bodyPr>
                <a:normAutofit fontScale="92500" lnSpcReduction="20000"/>
              </a:bodyPr>
              <a:lstStyle/>
              <a:p>
                <a:pPr marL="0" lv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6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1. </a:t>
                </a:r>
                <a:r>
                  <a:rPr lang="hu-HU" sz="2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600" i="1" smtClean="0"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hu-HU" sz="2600" b="0" i="1" smtClean="0">
                            <a:latin typeface="Cambria Math"/>
                            <a:ea typeface="Cambria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2600" i="1" smtClean="0"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2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lang="hu-HU" sz="2600" dirty="0" err="1" smtClean="0">
                    <a:latin typeface="Cambria" pitchFamily="18" charset="0"/>
                    <a:ea typeface="Cambria" pitchFamily="18" charset="0"/>
                  </a:rPr>
                  <a:t>ben</a:t>
                </a:r>
                <a:r>
                  <a:rPr lang="hu-HU" sz="2600" dirty="0" smtClean="0">
                    <a:latin typeface="Cambria" pitchFamily="18" charset="0"/>
                    <a:ea typeface="Cambria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hu-HU" sz="2600" i="1" smtClean="0">
                        <a:latin typeface="Cambria Math"/>
                      </a:rPr>
                      <m:t>𝑀𝑁</m:t>
                    </m:r>
                    <m:r>
                      <a:rPr lang="hu-HU" sz="2600" i="1" smtClean="0">
                        <a:latin typeface="Cambria Math"/>
                      </a:rPr>
                      <m:t> ‖ </m:t>
                    </m:r>
                    <m:r>
                      <a:rPr lang="hu-HU" sz="2600" i="1" smtClean="0">
                        <a:latin typeface="Cambria Math"/>
                      </a:rPr>
                      <m:t>𝐵𝐶</m:t>
                    </m:r>
                  </m:oMath>
                </a14:m>
                <a:r>
                  <a:rPr lang="hu-HU" sz="2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hu-HU" sz="2600" b="0" i="1" smtClean="0">
                        <a:latin typeface="Cambria Math"/>
                        <a:ea typeface="Cambria" pitchFamily="18" charset="0"/>
                      </a:rPr>
                      <m:t>𝑀</m:t>
                    </m:r>
                    <m:r>
                      <a:rPr lang="hu-HU" sz="2600" b="0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6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600" i="1">
                            <a:latin typeface="Cambria Math"/>
                            <a:ea typeface="Cambria Math"/>
                          </a:rPr>
                          <m:t>𝐴𝐵</m:t>
                        </m:r>
                      </m:e>
                    </m:d>
                    <m:r>
                      <a:rPr lang="hu-HU" sz="26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hu-HU" sz="2600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hu-HU" sz="26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hu-HU" sz="2600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hu-HU" sz="2600" b="0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6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600" i="1">
                            <a:latin typeface="Cambria Math"/>
                            <a:ea typeface="Cambria Math"/>
                          </a:rPr>
                          <m:t>𝐴𝐶</m:t>
                        </m:r>
                      </m:e>
                    </m:d>
                    <m:r>
                      <a:rPr lang="hu-HU" sz="26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hu-HU" sz="2600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hu-HU" sz="26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hu-HU" sz="2600" i="1" smtClean="0">
                        <a:latin typeface="Cambria Math"/>
                      </a:rPr>
                      <m:t>𝑀𝐵</m:t>
                    </m:r>
                    <m:r>
                      <a:rPr lang="hu-HU" sz="2600" i="1" smtClean="0">
                        <a:latin typeface="Cambria Math"/>
                      </a:rPr>
                      <m:t>=6 </m:t>
                    </m:r>
                    <m:r>
                      <m:rPr>
                        <m:sty m:val="p"/>
                      </m:rPr>
                      <a:rPr lang="hu-HU" sz="2600" i="0" smtClean="0">
                        <a:latin typeface="Cambria Math"/>
                      </a:rPr>
                      <m:t>cm</m:t>
                    </m:r>
                  </m:oMath>
                </a14:m>
                <a:r>
                  <a:rPr lang="hu-HU" sz="2600" dirty="0" smtClean="0">
                    <a:latin typeface="Cambria" pitchFamily="18" charset="0"/>
                    <a:ea typeface="Cambria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600" i="1" smtClean="0">
                        <a:latin typeface="Cambria Math"/>
                      </a:rPr>
                      <m:t>𝑀𝐴</m:t>
                    </m:r>
                    <m:r>
                      <a:rPr lang="hu-HU" sz="2600" i="1" smtClean="0">
                        <a:latin typeface="Cambria Math"/>
                      </a:rPr>
                      <m:t> =15 </m:t>
                    </m:r>
                    <m:r>
                      <m:rPr>
                        <m:sty m:val="p"/>
                      </m:rPr>
                      <a:rPr lang="hu-HU" sz="2600">
                        <a:latin typeface="Cambria Math"/>
                      </a:rPr>
                      <m:t>cm</m:t>
                    </m:r>
                  </m:oMath>
                </a14:m>
                <a:r>
                  <a:rPr lang="hu-HU" sz="2600" dirty="0" smtClean="0">
                    <a:latin typeface="Cambria" pitchFamily="18" charset="0"/>
                    <a:ea typeface="Cambria" pitchFamily="18" charset="0"/>
                  </a:rPr>
                  <a:t>, </a:t>
                </a:r>
                <a:r>
                  <a:rPr lang="hu-HU" sz="2600" i="1" dirty="0" smtClean="0">
                    <a:latin typeface="Cambria Math"/>
                  </a:rPr>
                  <a:t/>
                </a:r>
                <a:br>
                  <a:rPr lang="hu-HU" sz="260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hu-HU" sz="2600" i="1" smtClean="0">
                        <a:latin typeface="Cambria Math"/>
                      </a:rPr>
                      <m:t>𝐴𝐶</m:t>
                    </m:r>
                    <m:r>
                      <a:rPr lang="hu-HU" sz="2600" i="1" smtClean="0">
                        <a:latin typeface="Cambria Math"/>
                      </a:rPr>
                      <m:t>=35 </m:t>
                    </m:r>
                    <m:r>
                      <m:rPr>
                        <m:sty m:val="p"/>
                      </m:rPr>
                      <a:rPr lang="hu-HU" sz="2600">
                        <a:latin typeface="Cambria Math"/>
                      </a:rPr>
                      <m:t>cm</m:t>
                    </m:r>
                  </m:oMath>
                </a14:m>
                <a:r>
                  <a:rPr lang="hu-HU" sz="2600" dirty="0" smtClean="0">
                    <a:latin typeface="Cambria" pitchFamily="18" charset="0"/>
                    <a:ea typeface="Cambria" pitchFamily="18" charset="0"/>
                  </a:rPr>
                  <a:t>. </a:t>
                </a:r>
                <a:r>
                  <a:rPr lang="hu-HU" sz="2600" dirty="0">
                    <a:latin typeface="Cambria" pitchFamily="18" charset="0"/>
                    <a:ea typeface="Cambria" pitchFamily="18" charset="0"/>
                  </a:rPr>
                  <a:t>Számítsátok ki </a:t>
                </a:r>
                <a:r>
                  <a:rPr lang="hu-HU" sz="2600" dirty="0" smtClean="0">
                    <a:latin typeface="Cambria" pitchFamily="18" charset="0"/>
                    <a:ea typeface="Cambria" pitchFamily="18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hu-HU" sz="2600" i="1" smtClean="0">
                        <a:latin typeface="Cambria Math"/>
                      </a:rPr>
                      <m:t>𝐴𝑁</m:t>
                    </m:r>
                  </m:oMath>
                </a14:m>
                <a:r>
                  <a:rPr lang="hu-HU" sz="2600" dirty="0">
                    <a:latin typeface="Cambria" pitchFamily="18" charset="0"/>
                    <a:ea typeface="Cambria" pitchFamily="18" charset="0"/>
                  </a:rPr>
                  <a:t> szakasz hosszát</a:t>
                </a:r>
                <a:r>
                  <a:rPr lang="hu-HU" sz="2600" dirty="0" smtClean="0">
                    <a:latin typeface="Cambria" pitchFamily="18" charset="0"/>
                    <a:ea typeface="Cambria" pitchFamily="18" charset="0"/>
                  </a:rPr>
                  <a:t>.</a:t>
                </a:r>
              </a:p>
              <a:p>
                <a:pPr marL="0" lv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600" i="1" dirty="0" smtClean="0">
                    <a:latin typeface="Cambria" pitchFamily="18" charset="0"/>
                    <a:ea typeface="Cambria" pitchFamily="18" charset="0"/>
                  </a:rPr>
                  <a:t>Feltevés</a:t>
                </a:r>
              </a:p>
              <a:p>
                <a:pPr marL="361950" lv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600" i="1"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hu-HU" sz="2600" i="1">
                            <a:latin typeface="Cambria Math"/>
                            <a:ea typeface="Cambria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2600" i="1"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26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endParaRPr lang="hu-HU" sz="2600" dirty="0">
                  <a:latin typeface="Cambria" pitchFamily="18" charset="0"/>
                  <a:ea typeface="Cambria" pitchFamily="18" charset="0"/>
                </a:endParaRPr>
              </a:p>
              <a:p>
                <a:pPr marL="36195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600" i="1">
                        <a:latin typeface="Cambria Math"/>
                      </a:rPr>
                      <m:t>𝑀𝑁</m:t>
                    </m:r>
                    <m:r>
                      <a:rPr lang="hu-HU" sz="2600" i="1">
                        <a:latin typeface="Cambria Math"/>
                      </a:rPr>
                      <m:t> ‖ </m:t>
                    </m:r>
                    <m:r>
                      <a:rPr lang="hu-HU" sz="2600" i="1">
                        <a:latin typeface="Cambria Math"/>
                      </a:rPr>
                      <m:t>𝐵𝐶</m:t>
                    </m:r>
                  </m:oMath>
                </a14:m>
                <a:r>
                  <a:rPr lang="hu-HU" sz="2600" dirty="0">
                    <a:latin typeface="Cambria" pitchFamily="18" charset="0"/>
                    <a:ea typeface="Cambria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600" i="1">
                        <a:latin typeface="Cambria Math"/>
                        <a:ea typeface="Cambria" pitchFamily="18" charset="0"/>
                      </a:rPr>
                      <m:t>𝑀</m:t>
                    </m:r>
                    <m:r>
                      <a:rPr lang="hu-HU" sz="2600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600" i="1">
                            <a:latin typeface="Cambria Math"/>
                            <a:ea typeface="Cambria Math"/>
                          </a:rPr>
                          <m:t>𝐴𝐵</m:t>
                        </m:r>
                      </m:e>
                    </m:d>
                    <m:r>
                      <a:rPr lang="hu-HU" sz="2600" i="1">
                        <a:latin typeface="Cambria Math"/>
                        <a:ea typeface="Cambria Math"/>
                      </a:rPr>
                      <m:t>, </m:t>
                    </m:r>
                    <m:r>
                      <a:rPr lang="hu-HU" sz="2600" i="1">
                        <a:latin typeface="Cambria Math"/>
                        <a:ea typeface="Cambria Math"/>
                      </a:rPr>
                      <m:t>𝑁</m:t>
                    </m:r>
                    <m:r>
                      <a:rPr lang="hu-HU" sz="2600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600" i="1">
                            <a:latin typeface="Cambria Math"/>
                            <a:ea typeface="Cambria Math"/>
                          </a:rPr>
                          <m:t>𝐴𝐶</m:t>
                        </m:r>
                      </m:e>
                    </m:d>
                  </m:oMath>
                </a14:m>
                <a:endParaRPr lang="hu-HU" sz="26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36195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600" i="1">
                        <a:latin typeface="Cambria Math"/>
                      </a:rPr>
                      <m:t>𝑀𝐵</m:t>
                    </m:r>
                    <m:r>
                      <a:rPr lang="hu-HU" sz="2600" i="1">
                        <a:latin typeface="Cambria Math"/>
                      </a:rPr>
                      <m:t>=6 </m:t>
                    </m:r>
                    <m:r>
                      <m:rPr>
                        <m:sty m:val="p"/>
                      </m:rPr>
                      <a:rPr lang="hu-HU" sz="2600">
                        <a:latin typeface="Cambria Math"/>
                      </a:rPr>
                      <m:t>cm</m:t>
                    </m:r>
                  </m:oMath>
                </a14:m>
                <a:r>
                  <a:rPr lang="hu-HU" sz="2600" dirty="0" smtClean="0">
                    <a:latin typeface="Cambria" pitchFamily="18" charset="0"/>
                    <a:ea typeface="Cambria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600" i="1">
                        <a:latin typeface="Cambria Math"/>
                      </a:rPr>
                      <m:t>𝑀𝐴</m:t>
                    </m:r>
                    <m:r>
                      <a:rPr lang="hu-HU" sz="2600" i="1">
                        <a:latin typeface="Cambria Math"/>
                      </a:rPr>
                      <m:t>=15 </m:t>
                    </m:r>
                    <m:r>
                      <m:rPr>
                        <m:sty m:val="p"/>
                      </m:rPr>
                      <a:rPr lang="hu-HU" sz="2600">
                        <a:latin typeface="Cambria Math"/>
                      </a:rPr>
                      <m:t>cm</m:t>
                    </m:r>
                  </m:oMath>
                </a14:m>
                <a:endParaRPr lang="hu-HU" sz="26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36195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600" i="1">
                          <a:latin typeface="Cambria Math"/>
                        </a:rPr>
                        <m:t>𝐴𝐶</m:t>
                      </m:r>
                      <m:r>
                        <a:rPr lang="hu-HU" sz="2600" i="1">
                          <a:latin typeface="Cambria Math"/>
                        </a:rPr>
                        <m:t>=35 </m:t>
                      </m:r>
                      <m:r>
                        <m:rPr>
                          <m:sty m:val="p"/>
                        </m:rPr>
                        <a:rPr lang="hu-HU" sz="2600">
                          <a:latin typeface="Cambria Math"/>
                        </a:rPr>
                        <m:t>cm</m:t>
                      </m:r>
                    </m:oMath>
                  </m:oMathPara>
                </a14:m>
                <a:endParaRPr lang="hu-HU" sz="26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600" i="1" dirty="0" smtClean="0">
                    <a:latin typeface="Cambria" pitchFamily="18" charset="0"/>
                    <a:ea typeface="Cambria" pitchFamily="18" charset="0"/>
                  </a:rPr>
                  <a:t>Következtetés </a:t>
                </a:r>
                <a:endParaRPr lang="hu-HU" sz="2600" i="1" dirty="0">
                  <a:latin typeface="Cambria Math"/>
                </a:endParaRPr>
              </a:p>
              <a:p>
                <a:pPr marL="36195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600" i="1">
                          <a:latin typeface="Cambria Math"/>
                        </a:rPr>
                        <m:t>𝐴𝑁</m:t>
                      </m:r>
                      <m:r>
                        <a:rPr lang="hu-HU" sz="26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u-HU" sz="26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hu-HU" sz="2600" b="0" i="1" smtClean="0">
                          <a:latin typeface="Cambria Math"/>
                          <a:ea typeface="Cambria Math"/>
                        </a:rPr>
                        <m:t>?</m:t>
                      </m:r>
                    </m:oMath>
                  </m:oMathPara>
                </a14:m>
                <a:endParaRPr lang="hu-HU" sz="2600" i="1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600" i="1" dirty="0" smtClean="0">
                    <a:latin typeface="Cambria" pitchFamily="18" charset="0"/>
                    <a:ea typeface="Cambria" pitchFamily="18" charset="0"/>
                  </a:rPr>
                  <a:t>Megoldás</a:t>
                </a:r>
              </a:p>
              <a:p>
                <a:pPr marL="36195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600" b="0" i="1" smtClean="0">
                          <a:latin typeface="Cambria Math"/>
                          <a:ea typeface="Cambria" pitchFamily="18" charset="0"/>
                        </a:rPr>
                        <m:t>𝐴𝐵</m:t>
                      </m:r>
                      <m:r>
                        <a:rPr lang="hu-HU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u-HU" sz="2600" b="0" i="1" smtClean="0">
                          <a:latin typeface="Cambria Math"/>
                          <a:ea typeface="Cambria Math"/>
                        </a:rPr>
                        <m:t>𝐴𝑀</m:t>
                      </m:r>
                      <m:r>
                        <a:rPr lang="hu-HU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hu-HU" sz="2600" b="0" i="1" smtClean="0">
                          <a:latin typeface="Cambria Math"/>
                          <a:ea typeface="Cambria Math"/>
                        </a:rPr>
                        <m:t>𝑀𝐵</m:t>
                      </m:r>
                    </m:oMath>
                  </m:oMathPara>
                </a14:m>
                <a:endParaRPr lang="hu-HU" sz="2600" b="0" i="1" dirty="0" smtClean="0">
                  <a:latin typeface="Cambria" pitchFamily="18" charset="0"/>
                  <a:ea typeface="Cambria Math"/>
                </a:endParaRPr>
              </a:p>
              <a:p>
                <a:pPr marL="36195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600" b="0" i="1" smtClean="0">
                        <a:latin typeface="Cambria Math"/>
                        <a:ea typeface="Cambria" pitchFamily="18" charset="0"/>
                      </a:rPr>
                      <m:t>𝐴𝐵</m:t>
                    </m:r>
                    <m:r>
                      <a:rPr lang="hu-HU" sz="2600" b="0" i="1" smtClean="0">
                        <a:latin typeface="Cambria Math"/>
                        <a:ea typeface="Cambria Math"/>
                      </a:rPr>
                      <m:t>=15+6</m:t>
                    </m:r>
                  </m:oMath>
                </a14:m>
                <a:r>
                  <a:rPr lang="hu-HU" sz="2600" b="0" i="1" dirty="0" smtClean="0">
                    <a:latin typeface="Cambria" pitchFamily="18" charset="0"/>
                    <a:ea typeface="Cambria Math"/>
                  </a:rPr>
                  <a:t> </a:t>
                </a:r>
              </a:p>
              <a:p>
                <a:pPr marL="36195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600" b="0" i="1" smtClean="0">
                        <a:latin typeface="Cambria Math"/>
                        <a:ea typeface="Cambria" pitchFamily="18" charset="0"/>
                      </a:rPr>
                      <m:t>𝐴𝐵</m:t>
                    </m:r>
                    <m:r>
                      <a:rPr lang="hu-HU" sz="2600" b="0" i="1" smtClean="0">
                        <a:latin typeface="Cambria Math"/>
                        <a:ea typeface="Cambria Math"/>
                      </a:rPr>
                      <m:t>=21</m:t>
                    </m:r>
                  </m:oMath>
                </a14:m>
                <a:r>
                  <a:rPr lang="hu-HU" sz="2600" i="1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600" dirty="0" smtClean="0">
                    <a:latin typeface="Cambria" pitchFamily="18" charset="0"/>
                    <a:ea typeface="Cambria" pitchFamily="18" charset="0"/>
                  </a:rPr>
                  <a:t>cm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75360"/>
                <a:ext cx="10515600" cy="5201603"/>
              </a:xfrm>
              <a:blipFill rotWithShape="0">
                <a:blip r:embed="rId2"/>
                <a:stretch>
                  <a:fillRect l="-928" t="-938" b="-11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z="2000" smtClean="0"/>
              <a:t>5</a:t>
            </a:fld>
            <a:endParaRPr lang="hu-HU" sz="20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6192527" y="2107692"/>
            <a:ext cx="4796649" cy="4825052"/>
            <a:chOff x="6270449" y="1840992"/>
            <a:chExt cx="4796649" cy="4825052"/>
          </a:xfrm>
        </p:grpSpPr>
        <p:grpSp>
          <p:nvGrpSpPr>
            <p:cNvPr id="5" name="Group 4"/>
            <p:cNvGrpSpPr/>
            <p:nvPr/>
          </p:nvGrpSpPr>
          <p:grpSpPr>
            <a:xfrm>
              <a:off x="6511582" y="1840992"/>
              <a:ext cx="4555516" cy="3039677"/>
              <a:chOff x="6511582" y="1840992"/>
              <a:chExt cx="4555516" cy="3039677"/>
            </a:xfrm>
          </p:grpSpPr>
          <p:sp>
            <p:nvSpPr>
              <p:cNvPr id="6" name="Isosceles Triangle 5"/>
              <p:cNvSpPr/>
              <p:nvPr/>
            </p:nvSpPr>
            <p:spPr>
              <a:xfrm>
                <a:off x="6912864" y="2243328"/>
                <a:ext cx="3755136" cy="2426208"/>
              </a:xfrm>
              <a:prstGeom prst="triangle">
                <a:avLst>
                  <a:gd name="adj" fmla="val 32491"/>
                </a:avLst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u-HU" sz="2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7924800" y="1840992"/>
                    <a:ext cx="40517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𝐴</m:t>
                          </m:r>
                        </m:oMath>
                      </m:oMathPara>
                    </a14:m>
                    <a:endParaRPr lang="hu-HU" sz="2000" dirty="0">
                      <a:latin typeface="Cambria" pitchFamily="18" charset="0"/>
                      <a:ea typeface="Cambria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24800" y="1840992"/>
                    <a:ext cx="450572" cy="46166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6511582" y="4480559"/>
                    <a:ext cx="41594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𝐵</m:t>
                          </m:r>
                        </m:oMath>
                      </m:oMathPara>
                    </a14:m>
                    <a:endParaRPr lang="hu-HU" sz="2000" dirty="0">
                      <a:latin typeface="Cambria" pitchFamily="18" charset="0"/>
                      <a:ea typeface="Cambria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1582" y="4480559"/>
                    <a:ext cx="462242" cy="46166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0662757" y="4460624"/>
                    <a:ext cx="40434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𝐶</m:t>
                          </m:r>
                        </m:oMath>
                      </m:oMathPara>
                    </a14:m>
                    <a:endParaRPr lang="hu-HU" sz="2000" dirty="0">
                      <a:latin typeface="Cambria" pitchFamily="18" charset="0"/>
                      <a:ea typeface="Cambria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62757" y="4460624"/>
                    <a:ext cx="404341" cy="40011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u-H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6985484" y="3384095"/>
                    <a:ext cx="46506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𝑀</m:t>
                          </m:r>
                        </m:oMath>
                      </m:oMathPara>
                    </a14:m>
                    <a:endParaRPr lang="hu-HU" sz="2000" dirty="0">
                      <a:latin typeface="Cambria" pitchFamily="18" charset="0"/>
                      <a:ea typeface="Cambria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5484" y="3384095"/>
                    <a:ext cx="520784" cy="4616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9625584" y="3408479"/>
                    <a:ext cx="43460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𝑁</m:t>
                          </m:r>
                        </m:oMath>
                      </m:oMathPara>
                    </a14:m>
                    <a:endParaRPr lang="hu-HU" sz="2000" dirty="0">
                      <a:latin typeface="Cambria" pitchFamily="18" charset="0"/>
                      <a:ea typeface="Cambria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25584" y="3408479"/>
                    <a:ext cx="485518" cy="46166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4" name="Straight Connector 23"/>
            <p:cNvCxnSpPr/>
            <p:nvPr/>
          </p:nvCxnSpPr>
          <p:spPr>
            <a:xfrm>
              <a:off x="7355604" y="3772608"/>
              <a:ext cx="236142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821817" y="393775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>
                  <a:latin typeface="Cambria" pitchFamily="18" charset="0"/>
                  <a:ea typeface="Cambria" pitchFamily="18" charset="0"/>
                </a:rPr>
                <a:t>6</a:t>
              </a:r>
              <a:endParaRPr lang="hu-HU" sz="2000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49687" y="2773680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>
                  <a:latin typeface="Cambria" pitchFamily="18" charset="0"/>
                  <a:ea typeface="Cambria" pitchFamily="18" charset="0"/>
                </a:rPr>
                <a:t>15</a:t>
              </a:r>
              <a:endParaRPr lang="hu-HU" sz="2000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058473" y="2573625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>
                  <a:latin typeface="Cambria" pitchFamily="18" charset="0"/>
                  <a:ea typeface="Cambria" pitchFamily="18" charset="0"/>
                </a:rPr>
                <a:t>35</a:t>
              </a:r>
              <a:endParaRPr lang="hu-HU" sz="2000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9" name="Arc 28"/>
            <p:cNvSpPr/>
            <p:nvPr/>
          </p:nvSpPr>
          <p:spPr>
            <a:xfrm rot="269316">
              <a:off x="6270449" y="2238044"/>
              <a:ext cx="4428000" cy="4428000"/>
            </a:xfrm>
            <a:prstGeom prst="arc">
              <a:avLst>
                <a:gd name="adj1" fmla="val 15540507"/>
                <a:gd name="adj2" fmla="val 21506871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3244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55904"/>
                <a:ext cx="10515600" cy="542105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361950" lv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𝑀𝑁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||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𝐵𝐶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itchFamily="18" charset="0"/>
                      </a:rPr>
                      <m:t> </m:t>
                    </m:r>
                    <m:groupChr>
                      <m:groupChrPr>
                        <m:chr m:val="⇒"/>
                        <m:vertJc m:val="bot"/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2"/>
                          </m:rPr>
                          <a:rPr lang="hu-HU" sz="2400" b="0" i="0">
                            <a:latin typeface="Cambria Math"/>
                            <a:ea typeface="Cambria" pitchFamily="18" charset="0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hu-HU" sz="2400" b="0" i="0">
                            <a:latin typeface="Cambria Math"/>
                            <a:ea typeface="Cambria" pitchFamily="18" charset="0"/>
                          </a:rPr>
                          <m:t>h</m:t>
                        </m:r>
                        <m:r>
                          <a:rPr lang="hu-HU" sz="2400" b="0" i="0">
                            <a:latin typeface="Cambria Math"/>
                            <a:ea typeface="Cambria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hu-HU" sz="2400" b="0" i="0">
                            <a:latin typeface="Cambria Math"/>
                            <a:ea typeface="Cambria" pitchFamily="18" charset="0"/>
                          </a:rPr>
                          <m:t>t</m:t>
                        </m:r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.</m:t>
                        </m:r>
                      </m:e>
                    </m:groupCh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 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𝐴</m:t>
                        </m:r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𝑀</m:t>
                        </m:r>
                      </m:num>
                      <m:den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𝐴𝐵</m:t>
                        </m:r>
                      </m:den>
                    </m:f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num>
                      <m:den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𝐴𝐶</m:t>
                        </m:r>
                      </m:den>
                    </m:f>
                    <m:r>
                      <m:rPr>
                        <m:nor/>
                      </m:rPr>
                      <a:rPr lang="hu-HU" sz="2400">
                        <a:latin typeface="Cambria" pitchFamily="18" charset="0"/>
                        <a:ea typeface="Cambria" pitchFamily="18" charset="0"/>
                      </a:rPr>
                      <m:t> 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</a:p>
              <a:p>
                <a:pPr marL="361950" lv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15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21</m:t>
                        </m:r>
                      </m:den>
                    </m:f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𝐴𝑁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35</m:t>
                        </m:r>
                      </m:den>
                    </m:f>
                  </m:oMath>
                </a14:m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361950" lv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0" dirty="0" smtClean="0">
                    <a:ea typeface="Cambria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21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𝐴𝑁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=15∙35</m:t>
                    </m:r>
                  </m:oMath>
                </a14:m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361950" lv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0" dirty="0" smtClean="0">
                    <a:ea typeface="Cambria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𝐴𝑁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15∙35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21</m:t>
                        </m:r>
                      </m:den>
                    </m:f>
                  </m:oMath>
                </a14:m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361950" lv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0" dirty="0" smtClean="0">
                    <a:ea typeface="Cambria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𝐴𝑁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=25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cm</a:t>
                </a: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55904"/>
                <a:ext cx="10515600" cy="5421059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/>
              <a:t>6</a:t>
            </a:fld>
            <a:endParaRPr lang="hu-HU" dirty="0"/>
          </a:p>
        </p:txBody>
      </p:sp>
      <p:grpSp>
        <p:nvGrpSpPr>
          <p:cNvPr id="2" name="Group 1"/>
          <p:cNvGrpSpPr/>
          <p:nvPr/>
        </p:nvGrpSpPr>
        <p:grpSpPr>
          <a:xfrm>
            <a:off x="5906777" y="1212342"/>
            <a:ext cx="4796649" cy="4825052"/>
            <a:chOff x="5906777" y="1212342"/>
            <a:chExt cx="4796649" cy="4825052"/>
          </a:xfrm>
        </p:grpSpPr>
        <p:grpSp>
          <p:nvGrpSpPr>
            <p:cNvPr id="18" name="Group 17"/>
            <p:cNvGrpSpPr/>
            <p:nvPr/>
          </p:nvGrpSpPr>
          <p:grpSpPr>
            <a:xfrm>
              <a:off x="5985311" y="1555888"/>
              <a:ext cx="2486678" cy="2802360"/>
              <a:chOff x="5985311" y="1555888"/>
              <a:chExt cx="2486678" cy="2802360"/>
            </a:xfrm>
          </p:grpSpPr>
          <p:sp>
            <p:nvSpPr>
              <p:cNvPr id="16" name="Arc 15"/>
              <p:cNvSpPr/>
              <p:nvPr/>
            </p:nvSpPr>
            <p:spPr>
              <a:xfrm rot="1380000">
                <a:off x="6297191" y="1555888"/>
                <a:ext cx="2174798" cy="2802360"/>
              </a:xfrm>
              <a:prstGeom prst="arc">
                <a:avLst>
                  <a:gd name="adj1" fmla="val 6522803"/>
                  <a:gd name="adj2" fmla="val 15647043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985311" y="2145030"/>
                <a:ext cx="470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dirty="0" smtClean="0">
                    <a:latin typeface="Cambria" pitchFamily="18" charset="0"/>
                    <a:ea typeface="Cambria" pitchFamily="18" charset="0"/>
                  </a:rPr>
                  <a:t>21</a:t>
                </a:r>
                <a:endParaRPr lang="hu-HU" sz="2000" dirty="0">
                  <a:latin typeface="Cambria" pitchFamily="18" charset="0"/>
                  <a:ea typeface="Cambria" pitchFamily="18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5906777" y="1212342"/>
              <a:ext cx="4796649" cy="4825052"/>
              <a:chOff x="6270449" y="1840992"/>
              <a:chExt cx="4796649" cy="4825052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6502720" y="1840992"/>
                <a:ext cx="4564378" cy="3097502"/>
                <a:chOff x="6502720" y="1840992"/>
                <a:chExt cx="4564378" cy="3097502"/>
              </a:xfrm>
            </p:grpSpPr>
            <p:sp>
              <p:nvSpPr>
                <p:cNvPr id="36" name="Isosceles Triangle 35"/>
                <p:cNvSpPr/>
                <p:nvPr/>
              </p:nvSpPr>
              <p:spPr>
                <a:xfrm>
                  <a:off x="6912864" y="2243328"/>
                  <a:ext cx="3755136" cy="2426208"/>
                </a:xfrm>
                <a:prstGeom prst="triangle">
                  <a:avLst>
                    <a:gd name="adj" fmla="val 32491"/>
                  </a:avLst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Box 36"/>
                    <p:cNvSpPr txBox="1"/>
                    <p:nvPr/>
                  </p:nvSpPr>
                  <p:spPr>
                    <a:xfrm>
                      <a:off x="7924800" y="1840992"/>
                      <a:ext cx="40517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𝐴</m:t>
                            </m:r>
                          </m:oMath>
                        </m:oMathPara>
                      </a14:m>
                      <a:endParaRPr lang="hu-HU" sz="2000" dirty="0">
                        <a:latin typeface="Cambria" pitchFamily="18" charset="0"/>
                        <a:ea typeface="Cambria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24800" y="1840992"/>
                      <a:ext cx="450572" cy="461665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6502720" y="4538384"/>
                      <a:ext cx="41594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𝐵</m:t>
                            </m:r>
                          </m:oMath>
                        </m:oMathPara>
                      </a14:m>
                      <a:endParaRPr lang="hu-HU" sz="2000" dirty="0">
                        <a:latin typeface="Cambria" pitchFamily="18" charset="0"/>
                        <a:ea typeface="Cambria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8" name="TextBox 3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02720" y="4538384"/>
                      <a:ext cx="415947" cy="400110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u-H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10662757" y="4480559"/>
                      <a:ext cx="404341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𝐶</m:t>
                            </m:r>
                          </m:oMath>
                        </m:oMathPara>
                      </a14:m>
                      <a:endParaRPr lang="hu-HU" sz="2000" dirty="0">
                        <a:latin typeface="Cambria" pitchFamily="18" charset="0"/>
                        <a:ea typeface="Cambria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9" name="TextBox 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62757" y="4480559"/>
                      <a:ext cx="404341" cy="400110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u-H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/>
                    <p:cNvSpPr txBox="1"/>
                    <p:nvPr/>
                  </p:nvSpPr>
                  <p:spPr>
                    <a:xfrm>
                      <a:off x="6985484" y="3384095"/>
                      <a:ext cx="465063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𝑀</m:t>
                            </m:r>
                          </m:oMath>
                        </m:oMathPara>
                      </a14:m>
                      <a:endParaRPr lang="hu-HU" sz="2000" dirty="0">
                        <a:latin typeface="Cambria" pitchFamily="18" charset="0"/>
                        <a:ea typeface="Cambria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Text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85484" y="3384095"/>
                      <a:ext cx="520784" cy="461665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/>
                    <p:cNvSpPr txBox="1"/>
                    <p:nvPr/>
                  </p:nvSpPr>
                  <p:spPr>
                    <a:xfrm>
                      <a:off x="9625584" y="3408479"/>
                      <a:ext cx="43460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𝑁</m:t>
                            </m:r>
                          </m:oMath>
                        </m:oMathPara>
                      </a14:m>
                      <a:endParaRPr lang="hu-HU" sz="2000" dirty="0">
                        <a:latin typeface="Cambria" pitchFamily="18" charset="0"/>
                        <a:ea typeface="Cambria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2" name="TextBox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25584" y="3408479"/>
                      <a:ext cx="485518" cy="461665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31" name="Straight Connector 30"/>
              <p:cNvCxnSpPr/>
              <p:nvPr/>
            </p:nvCxnSpPr>
            <p:spPr>
              <a:xfrm>
                <a:off x="7355604" y="3772608"/>
                <a:ext cx="236142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6821817" y="3937753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dirty="0" smtClean="0">
                    <a:latin typeface="Cambria" pitchFamily="18" charset="0"/>
                    <a:ea typeface="Cambria" pitchFamily="18" charset="0"/>
                  </a:rPr>
                  <a:t>6</a:t>
                </a:r>
                <a:endParaRPr lang="hu-HU" sz="2000" dirty="0">
                  <a:latin typeface="Cambria" pitchFamily="18" charset="0"/>
                  <a:ea typeface="Cambria" pitchFamily="18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249687" y="2773680"/>
                <a:ext cx="470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dirty="0" smtClean="0">
                    <a:latin typeface="Cambria" pitchFamily="18" charset="0"/>
                    <a:ea typeface="Cambria" pitchFamily="18" charset="0"/>
                  </a:rPr>
                  <a:t>15</a:t>
                </a:r>
                <a:endParaRPr lang="hu-HU" sz="2000" dirty="0">
                  <a:latin typeface="Cambria" pitchFamily="18" charset="0"/>
                  <a:ea typeface="Cambria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0058473" y="2573625"/>
                <a:ext cx="470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dirty="0" smtClean="0">
                    <a:latin typeface="Cambria" pitchFamily="18" charset="0"/>
                    <a:ea typeface="Cambria" pitchFamily="18" charset="0"/>
                  </a:rPr>
                  <a:t>35</a:t>
                </a:r>
                <a:endParaRPr lang="hu-HU" sz="2000" dirty="0">
                  <a:latin typeface="Cambria" pitchFamily="18" charset="0"/>
                  <a:ea typeface="Cambria" pitchFamily="18" charset="0"/>
                </a:endParaRPr>
              </a:p>
            </p:txBody>
          </p:sp>
          <p:sp>
            <p:nvSpPr>
              <p:cNvPr id="35" name="Arc 34"/>
              <p:cNvSpPr/>
              <p:nvPr/>
            </p:nvSpPr>
            <p:spPr>
              <a:xfrm rot="269316">
                <a:off x="6270449" y="2238044"/>
                <a:ext cx="4428000" cy="4428000"/>
              </a:xfrm>
              <a:prstGeom prst="arc">
                <a:avLst>
                  <a:gd name="adj1" fmla="val 15540507"/>
                  <a:gd name="adj2" fmla="val 21506871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674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33984"/>
                <a:ext cx="10500360" cy="5542979"/>
              </a:xfrm>
            </p:spPr>
            <p:txBody>
              <a:bodyPr>
                <a:noAutofit/>
              </a:bodyPr>
              <a:lstStyle/>
              <a:p>
                <a:pPr marL="0" lvl="0" indent="0" algn="just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1" spc="-2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2. </a:t>
                </a:r>
                <a:r>
                  <a:rPr lang="hu-HU" sz="2400" spc="-20" dirty="0">
                    <a:latin typeface="Cambria" pitchFamily="18" charset="0"/>
                    <a:ea typeface="Cambria" pitchFamily="18" charset="0"/>
                  </a:rPr>
                  <a:t>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pc="-20"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hu-HU" sz="2400" i="1" spc="-20">
                            <a:latin typeface="Cambria Math"/>
                            <a:ea typeface="Cambria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2400" i="1" spc="-20"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2400" spc="-20" dirty="0" err="1" smtClean="0">
                    <a:latin typeface="Cambria" pitchFamily="18" charset="0"/>
                    <a:ea typeface="Cambria" pitchFamily="18" charset="0"/>
                  </a:rPr>
                  <a:t>-</a:t>
                </a:r>
                <a:r>
                  <a:rPr lang="hu-HU" sz="2400" spc="-20" dirty="0" err="1">
                    <a:latin typeface="Cambria" pitchFamily="18" charset="0"/>
                    <a:ea typeface="Cambria" pitchFamily="18" charset="0"/>
                  </a:rPr>
                  <a:t>ben</a:t>
                </a:r>
                <a:r>
                  <a:rPr lang="hu-HU" sz="2400" spc="-2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pc="-20">
                        <a:latin typeface="Cambria Math"/>
                      </a:rPr>
                      <m:t>𝑀𝑁</m:t>
                    </m:r>
                    <m:r>
                      <a:rPr lang="hu-HU" sz="2400" i="1" spc="-20">
                        <a:latin typeface="Cambria Math"/>
                      </a:rPr>
                      <m:t> ‖ </m:t>
                    </m:r>
                    <m:r>
                      <a:rPr lang="hu-HU" sz="2400" i="1" spc="-20">
                        <a:latin typeface="Cambria Math"/>
                      </a:rPr>
                      <m:t>𝐵𝐶</m:t>
                    </m:r>
                  </m:oMath>
                </a14:m>
                <a:r>
                  <a:rPr lang="hu-HU" sz="2400" spc="-20" dirty="0" smtClean="0">
                    <a:latin typeface="Cambria" pitchFamily="18" charset="0"/>
                    <a:ea typeface="Cambria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b="0" i="1" spc="-20" smtClean="0">
                        <a:latin typeface="Cambria Math"/>
                      </a:rPr>
                      <m:t>𝑁𝑃</m:t>
                    </m:r>
                    <m:r>
                      <a:rPr lang="hu-HU" sz="2400" i="1" spc="-20">
                        <a:latin typeface="Cambria Math"/>
                      </a:rPr>
                      <m:t> ‖ </m:t>
                    </m:r>
                    <m:r>
                      <a:rPr lang="hu-HU" sz="2400" b="0" i="1" spc="-20" smtClean="0">
                        <a:latin typeface="Cambria Math"/>
                      </a:rPr>
                      <m:t>𝐴</m:t>
                    </m:r>
                    <m:r>
                      <a:rPr lang="hu-HU" sz="2400" i="1" spc="-20">
                        <a:latin typeface="Cambria Math"/>
                      </a:rPr>
                      <m:t>𝐵</m:t>
                    </m:r>
                    <m:r>
                      <a:rPr lang="hu-HU" sz="2400" b="0" i="0" spc="-20" smtClean="0">
                        <a:latin typeface="Cambria Math"/>
                      </a:rPr>
                      <m:t>, </m:t>
                    </m:r>
                    <m:r>
                      <a:rPr lang="hu-HU" sz="2400" i="1" spc="-20">
                        <a:latin typeface="Cambria Math"/>
                        <a:ea typeface="Cambria" pitchFamily="18" charset="0"/>
                      </a:rPr>
                      <m:t>𝑀</m:t>
                    </m:r>
                    <m:r>
                      <a:rPr lang="hu-HU" sz="2400" i="1" spc="-2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 spc="-2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400" i="1" spc="-20">
                            <a:latin typeface="Cambria Math"/>
                            <a:ea typeface="Cambria Math"/>
                          </a:rPr>
                          <m:t>𝐴𝐵</m:t>
                        </m:r>
                      </m:e>
                    </m:d>
                    <m:r>
                      <a:rPr lang="hu-HU" sz="2400" i="1" spc="-20">
                        <a:latin typeface="Cambria Math"/>
                        <a:ea typeface="Cambria Math"/>
                      </a:rPr>
                      <m:t>, </m:t>
                    </m:r>
                    <m:r>
                      <a:rPr lang="hu-HU" sz="2400" i="1" spc="-20">
                        <a:latin typeface="Cambria Math"/>
                        <a:ea typeface="Cambria Math"/>
                      </a:rPr>
                      <m:t>𝑁</m:t>
                    </m:r>
                    <m:r>
                      <a:rPr lang="hu-HU" sz="2400" i="1" spc="-2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 spc="-2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400" i="1" spc="-20">
                            <a:latin typeface="Cambria Math"/>
                            <a:ea typeface="Cambria Math"/>
                          </a:rPr>
                          <m:t>𝐴𝐶</m:t>
                        </m:r>
                      </m:e>
                    </m:d>
                    <m:r>
                      <a:rPr lang="hu-HU" sz="2400" i="1" spc="-20">
                        <a:latin typeface="Cambria Math"/>
                        <a:ea typeface="Cambria Math"/>
                      </a:rPr>
                      <m:t>,</m:t>
                    </m:r>
                    <m:r>
                      <a:rPr lang="hu-HU" sz="2400" b="0" i="1" spc="-20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hu-HU" sz="2400" i="1" spc="-2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 spc="-2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400" b="0" i="1" spc="-20" smtClean="0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hu-HU" sz="2400" i="1" spc="-2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hu-HU" sz="2400" i="1" spc="-20">
                        <a:latin typeface="Cambria Math"/>
                        <a:ea typeface="Cambria Math"/>
                      </a:rPr>
                      <m:t>,</m:t>
                    </m:r>
                    <m:r>
                      <a:rPr lang="hu-HU" sz="2400" i="1" spc="-20">
                        <a:latin typeface="Cambria Math"/>
                      </a:rPr>
                      <m:t>𝑀</m:t>
                    </m:r>
                    <m:r>
                      <a:rPr lang="hu-HU" sz="2400" b="0" i="1" spc="-20" smtClean="0">
                        <a:latin typeface="Cambria Math"/>
                      </a:rPr>
                      <m:t>𝑁</m:t>
                    </m:r>
                    <m:r>
                      <a:rPr lang="hu-HU" sz="2400" i="1" spc="-20">
                        <a:latin typeface="Cambria Math"/>
                      </a:rPr>
                      <m:t>=</m:t>
                    </m:r>
                    <m:r>
                      <a:rPr lang="hu-HU" sz="2400" b="0" i="1" spc="-20" smtClean="0">
                        <a:latin typeface="Cambria Math"/>
                      </a:rPr>
                      <m:t>100</m:t>
                    </m:r>
                    <m:r>
                      <a:rPr lang="hu-HU" sz="2400" i="1" spc="-2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spc="-20">
                        <a:latin typeface="Cambria Math"/>
                      </a:rPr>
                      <m:t>cm</m:t>
                    </m:r>
                  </m:oMath>
                </a14:m>
                <a:r>
                  <a:rPr lang="hu-HU" sz="2400" spc="-20" dirty="0">
                    <a:latin typeface="Cambria" pitchFamily="18" charset="0"/>
                    <a:ea typeface="Cambria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b="0" i="1" spc="-40" smtClean="0">
                        <a:latin typeface="Cambria Math"/>
                      </a:rPr>
                      <m:t>𝑁𝑃</m:t>
                    </m:r>
                    <m:r>
                      <a:rPr lang="hu-HU" sz="2400" i="1" spc="-40">
                        <a:latin typeface="Cambria Math"/>
                      </a:rPr>
                      <m:t>=</m:t>
                    </m:r>
                    <m:r>
                      <a:rPr lang="hu-HU" sz="2400" b="0" i="1" spc="-40" smtClean="0">
                        <a:latin typeface="Cambria Math"/>
                      </a:rPr>
                      <m:t>90</m:t>
                    </m:r>
                    <m:r>
                      <a:rPr lang="hu-HU" sz="2400" i="1" spc="-4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spc="-40">
                        <a:latin typeface="Cambria Math"/>
                      </a:rPr>
                      <m:t>c</m:t>
                    </m:r>
                    <m:r>
                      <m:rPr>
                        <m:sty m:val="p"/>
                      </m:rPr>
                      <a:rPr lang="hu-HU" sz="2400" b="0" i="0" spc="-4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hu-HU" sz="2400" b="0" i="1" spc="-4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hu-HU" sz="2400" b="0" i="1" spc="-40" smtClean="0">
                        <a:latin typeface="Cambria Math" panose="02040503050406030204" pitchFamily="18" charset="0"/>
                      </a:rPr>
                      <m:t>𝑃𝐶</m:t>
                    </m:r>
                    <m:r>
                      <a:rPr lang="hu-HU" sz="2400" i="1" spc="-40">
                        <a:latin typeface="Cambria Math"/>
                      </a:rPr>
                      <m:t>=150 </m:t>
                    </m:r>
                    <m:r>
                      <m:rPr>
                        <m:sty m:val="p"/>
                      </m:rPr>
                      <a:rPr lang="hu-HU" sz="2400" spc="-40">
                        <a:latin typeface="Cambria Math"/>
                      </a:rPr>
                      <m:t>cm</m:t>
                    </m:r>
                    <m:r>
                      <a:rPr lang="hu-HU" sz="2400" b="0" i="0" spc="-40" smtClean="0">
                        <a:latin typeface="Cambria Math"/>
                      </a:rPr>
                      <m:t>,</m:t>
                    </m:r>
                    <m:r>
                      <a:rPr lang="hu-HU" sz="2400" b="0" i="1" spc="-40" smtClean="0">
                        <a:latin typeface="Cambria Math"/>
                      </a:rPr>
                      <m:t>  </m:t>
                    </m:r>
                    <m:r>
                      <a:rPr lang="hu-HU" sz="2400" i="1" spc="-40" smtClean="0">
                        <a:latin typeface="Cambria Math"/>
                      </a:rPr>
                      <m:t>𝐴𝐶</m:t>
                    </m:r>
                    <m:r>
                      <a:rPr lang="hu-HU" sz="2400" i="1" spc="-40" smtClean="0">
                        <a:latin typeface="Cambria Math"/>
                      </a:rPr>
                      <m:t>=200 </m:t>
                    </m:r>
                    <m:r>
                      <m:rPr>
                        <m:sty m:val="p"/>
                      </m:rPr>
                      <a:rPr lang="hu-HU" sz="2400" i="0" spc="-40" smtClean="0">
                        <a:latin typeface="Cambria Math"/>
                      </a:rPr>
                      <m:t>c</m:t>
                    </m:r>
                    <m:r>
                      <m:rPr>
                        <m:sty m:val="p"/>
                      </m:rPr>
                      <a:rPr lang="hu-HU" sz="2400" b="0" i="0" spc="-4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hu-HU" sz="2400" b="0" i="0" spc="-4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hu-HU" sz="2400" spc="-4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spc="-40" dirty="0">
                    <a:latin typeface="Cambria" pitchFamily="18" charset="0"/>
                    <a:ea typeface="Cambria" pitchFamily="18" charset="0"/>
                  </a:rPr>
                  <a:t>Számítsátok </a:t>
                </a:r>
                <a:r>
                  <a:rPr lang="hu-HU" sz="2400" spc="-40" dirty="0" smtClean="0">
                    <a:latin typeface="Cambria" pitchFamily="18" charset="0"/>
                    <a:ea typeface="Cambria" pitchFamily="18" charset="0"/>
                  </a:rPr>
                  <a:t>ki az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b="0" i="0" spc="-40" smtClean="0">
                        <a:latin typeface="Cambria Math"/>
                      </a:rPr>
                      <m:t>A</m:t>
                    </m:r>
                    <m:r>
                      <a:rPr lang="hu-HU" sz="2400" b="0" i="1" spc="-40" smtClean="0">
                        <a:latin typeface="Cambria Math"/>
                      </a:rPr>
                      <m:t>𝑀</m:t>
                    </m:r>
                  </m:oMath>
                </a14:m>
                <a:r>
                  <a:rPr lang="hu-HU" sz="2400" spc="-40" dirty="0" smtClean="0">
                    <a:latin typeface="Cambria" pitchFamily="18" charset="0"/>
                    <a:ea typeface="Cambria" pitchFamily="18" charset="0"/>
                  </a:rPr>
                  <a:t> szakasz hosszát.</a:t>
                </a:r>
              </a:p>
              <a:p>
                <a:pPr marL="0" lv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Feltevés</a:t>
                </a:r>
                <a:endParaRPr lang="hu-HU" sz="2400" i="1" dirty="0">
                  <a:latin typeface="Cambria" pitchFamily="18" charset="0"/>
                  <a:ea typeface="Cambria" pitchFamily="18" charset="0"/>
                </a:endParaRPr>
              </a:p>
              <a:p>
                <a:pPr marL="361950" lv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𝐴𝐵𝐶</m:t>
                        </m:r>
                      </m:e>
                      <m:sub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36195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</a:rPr>
                      <m:t>𝑀𝑁</m:t>
                    </m:r>
                    <m:r>
                      <a:rPr lang="hu-HU" sz="2400" i="1">
                        <a:latin typeface="Cambria Math"/>
                      </a:rPr>
                      <m:t> ‖ </m:t>
                    </m:r>
                    <m:r>
                      <a:rPr lang="hu-HU" sz="2400" i="1">
                        <a:latin typeface="Cambria Math"/>
                      </a:rPr>
                      <m:t>𝐵𝐶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𝑀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𝐴𝐵</m:t>
                        </m:r>
                      </m:e>
                    </m:d>
                    <m:r>
                      <a:rPr lang="hu-HU" sz="2400" i="1">
                        <a:latin typeface="Cambria Math"/>
                        <a:ea typeface="Cambria Math"/>
                      </a:rPr>
                      <m:t>, 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𝑁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𝐴𝐶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</a:p>
              <a:p>
                <a:pPr marL="36195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</a:rPr>
                      <m:t>𝑁𝑃</m:t>
                    </m:r>
                    <m:r>
                      <a:rPr lang="hu-HU" sz="2400" i="1">
                        <a:latin typeface="Cambria Math"/>
                      </a:rPr>
                      <m:t> ‖ </m:t>
                    </m:r>
                    <m:r>
                      <a:rPr lang="hu-HU" sz="2400" i="1">
                        <a:latin typeface="Cambria Math"/>
                      </a:rPr>
                      <m:t>𝐴𝐵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 Math"/>
                      </a:rPr>
                      <m:t>𝑃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𝐵𝐶</m:t>
                        </m:r>
                      </m:e>
                    </m:d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36195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>
                          <a:latin typeface="Cambria Math"/>
                        </a:rPr>
                        <m:t>𝑀𝑁</m:t>
                      </m:r>
                      <m:r>
                        <a:rPr lang="hu-HU" sz="2400" i="1">
                          <a:latin typeface="Cambria Math"/>
                        </a:rPr>
                        <m:t>=100 </m:t>
                      </m:r>
                      <m:r>
                        <m:rPr>
                          <m:sty m:val="p"/>
                        </m:rPr>
                        <a:rPr lang="hu-HU" sz="2400">
                          <a:latin typeface="Cambria Math"/>
                        </a:rPr>
                        <m:t>cm</m:t>
                      </m:r>
                      <m:r>
                        <a:rPr lang="hu-HU" sz="24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hu-HU" sz="2400" i="1" dirty="0" smtClean="0">
                  <a:latin typeface="Cambria" pitchFamily="18" charset="0"/>
                  <a:ea typeface="Cambria" pitchFamily="18" charset="0"/>
                </a:endParaRPr>
              </a:p>
              <a:p>
                <a:pPr marL="36195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</a:rPr>
                      <m:t>𝑁𝑃</m:t>
                    </m:r>
                    <m:r>
                      <a:rPr lang="hu-HU" sz="2400" i="1">
                        <a:latin typeface="Cambria Math"/>
                      </a:rPr>
                      <m:t> =90 </m:t>
                    </m:r>
                    <m:r>
                      <m:rPr>
                        <m:sty m:val="p"/>
                      </m:rPr>
                      <a:rPr lang="hu-HU" sz="2400">
                        <a:latin typeface="Cambria Math"/>
                      </a:rPr>
                      <m:t>cm</m:t>
                    </m:r>
                  </m:oMath>
                </a14:m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 </a:t>
                </a:r>
              </a:p>
              <a:p>
                <a:pPr marL="36195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P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</a:rPr>
                      <m:t>𝐶</m:t>
                    </m:r>
                    <m:r>
                      <a:rPr lang="hu-HU" sz="2400" i="1">
                        <a:latin typeface="Cambria Math"/>
                      </a:rPr>
                      <m:t> =150 </m:t>
                    </m:r>
                    <m:r>
                      <m:rPr>
                        <m:sty m:val="p"/>
                      </m:rPr>
                      <a:rPr lang="hu-HU" sz="2400">
                        <a:latin typeface="Cambria Math"/>
                      </a:rPr>
                      <m:t>cm</m:t>
                    </m:r>
                  </m:oMath>
                </a14:m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     </a:t>
                </a:r>
              </a:p>
              <a:p>
                <a:pPr marL="36195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</a:rPr>
                      <m:t>𝐴𝐶</m:t>
                    </m:r>
                    <m:r>
                      <a:rPr lang="hu-HU" sz="2400" i="1">
                        <a:latin typeface="Cambria Math"/>
                      </a:rPr>
                      <m:t> = 200 </m:t>
                    </m:r>
                    <m:r>
                      <m:rPr>
                        <m:sty m:val="p"/>
                      </m:rPr>
                      <a:rPr lang="hu-HU" sz="2400" i="1">
                        <a:latin typeface="Cambria Math"/>
                      </a:rPr>
                      <m:t>cm</m:t>
                    </m:r>
                  </m:oMath>
                </a14:m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Következtetés</a:t>
                </a:r>
                <a:endParaRPr lang="hu-HU" sz="2400" b="0" i="1" dirty="0" smtClean="0">
                  <a:latin typeface="Cambria Math"/>
                </a:endParaRPr>
              </a:p>
              <a:p>
                <a:pPr marL="36195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</a:rPr>
                      <m:t>𝐴𝑀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?</m:t>
                    </m:r>
                  </m:oMath>
                </a14:m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33984"/>
                <a:ext cx="10500360" cy="5542979"/>
              </a:xfrm>
              <a:blipFill rotWithShape="0">
                <a:blip r:embed="rId2"/>
                <a:stretch>
                  <a:fillRect l="-929" t="-770" r="-871" b="-44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/>
              <a:t>7</a:t>
            </a:fld>
            <a:endParaRPr lang="hu-HU" dirty="0"/>
          </a:p>
        </p:txBody>
      </p:sp>
      <p:grpSp>
        <p:nvGrpSpPr>
          <p:cNvPr id="2" name="Group 1"/>
          <p:cNvGrpSpPr/>
          <p:nvPr/>
        </p:nvGrpSpPr>
        <p:grpSpPr>
          <a:xfrm>
            <a:off x="5957520" y="1691423"/>
            <a:ext cx="4715148" cy="4794534"/>
            <a:chOff x="5957520" y="1691423"/>
            <a:chExt cx="4715148" cy="4794534"/>
          </a:xfrm>
        </p:grpSpPr>
        <p:grpSp>
          <p:nvGrpSpPr>
            <p:cNvPr id="30" name="Group 29"/>
            <p:cNvGrpSpPr/>
            <p:nvPr/>
          </p:nvGrpSpPr>
          <p:grpSpPr>
            <a:xfrm>
              <a:off x="6196721" y="1691423"/>
              <a:ext cx="4475947" cy="3212380"/>
              <a:chOff x="6196721" y="1691423"/>
              <a:chExt cx="4475947" cy="321238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8732668" y="4476478"/>
                    <a:ext cx="405752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𝑃</m:t>
                          </m:r>
                        </m:oMath>
                      </m:oMathPara>
                    </a14:m>
                    <a:endParaRPr lang="hu-HU" sz="2000" dirty="0">
                      <a:latin typeface="Cambria" pitchFamily="18" charset="0"/>
                      <a:ea typeface="Cambria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32668" y="4476478"/>
                    <a:ext cx="450572" cy="46166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6" name="Group 25"/>
              <p:cNvGrpSpPr/>
              <p:nvPr/>
            </p:nvGrpSpPr>
            <p:grpSpPr>
              <a:xfrm>
                <a:off x="6196721" y="1691423"/>
                <a:ext cx="4475947" cy="3039677"/>
                <a:chOff x="6196721" y="1691423"/>
                <a:chExt cx="4475947" cy="3039677"/>
              </a:xfrm>
            </p:grpSpPr>
            <p:sp>
              <p:nvSpPr>
                <p:cNvPr id="14" name="Isosceles Triangle 13"/>
                <p:cNvSpPr/>
                <p:nvPr/>
              </p:nvSpPr>
              <p:spPr>
                <a:xfrm>
                  <a:off x="6598003" y="2093759"/>
                  <a:ext cx="3755136" cy="2426208"/>
                </a:xfrm>
                <a:prstGeom prst="triangle">
                  <a:avLst>
                    <a:gd name="adj" fmla="val 32491"/>
                  </a:avLst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7609939" y="1691423"/>
                      <a:ext cx="40517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𝐴</m:t>
                            </m:r>
                          </m:oMath>
                        </m:oMathPara>
                      </a14:m>
                      <a:endParaRPr lang="hu-HU" sz="2000" dirty="0">
                        <a:latin typeface="Cambria" pitchFamily="18" charset="0"/>
                        <a:ea typeface="Cambria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09939" y="1691423"/>
                      <a:ext cx="450572" cy="461665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6196721" y="4330990"/>
                      <a:ext cx="41594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𝐵</m:t>
                            </m:r>
                          </m:oMath>
                        </m:oMathPara>
                      </a14:m>
                      <a:endParaRPr lang="hu-HU" sz="2000" dirty="0">
                        <a:latin typeface="Cambria" pitchFamily="18" charset="0"/>
                        <a:ea typeface="Cambria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TextBox 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96721" y="4330990"/>
                      <a:ext cx="462242" cy="461665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TextBox 16"/>
                    <p:cNvSpPr txBox="1"/>
                    <p:nvPr/>
                  </p:nvSpPr>
                  <p:spPr>
                    <a:xfrm>
                      <a:off x="10268327" y="4264750"/>
                      <a:ext cx="404341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𝐶</m:t>
                            </m:r>
                          </m:oMath>
                        </m:oMathPara>
                      </a14:m>
                      <a:endParaRPr lang="hu-HU" sz="2000" dirty="0">
                        <a:latin typeface="Cambria" pitchFamily="18" charset="0"/>
                        <a:ea typeface="Cambria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7" name="TextBox 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268327" y="4264750"/>
                      <a:ext cx="450572" cy="461665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6670623" y="3234526"/>
                      <a:ext cx="465063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𝑀</m:t>
                            </m:r>
                          </m:oMath>
                        </m:oMathPara>
                      </a14:m>
                      <a:endParaRPr lang="hu-HU" sz="2000" dirty="0">
                        <a:latin typeface="Cambria" pitchFamily="18" charset="0"/>
                        <a:ea typeface="Cambria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70623" y="3234526"/>
                      <a:ext cx="520784" cy="461665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9310723" y="3258910"/>
                      <a:ext cx="43460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𝑁</m:t>
                            </m:r>
                          </m:oMath>
                        </m:oMathPara>
                      </a14:m>
                      <a:endParaRPr lang="hu-HU" sz="2000" dirty="0">
                        <a:latin typeface="Cambria" pitchFamily="18" charset="0"/>
                        <a:ea typeface="Cambria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9" name="TextBox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310723" y="3258910"/>
                      <a:ext cx="485518" cy="461665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3" name="Straight Connector 12"/>
              <p:cNvCxnSpPr/>
              <p:nvPr/>
            </p:nvCxnSpPr>
            <p:spPr>
              <a:xfrm>
                <a:off x="7040743" y="3623039"/>
                <a:ext cx="236142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7" name="Group 26"/>
              <p:cNvGrpSpPr/>
              <p:nvPr/>
            </p:nvGrpSpPr>
            <p:grpSpPr>
              <a:xfrm>
                <a:off x="7865187" y="3234525"/>
                <a:ext cx="2119133" cy="1669278"/>
                <a:chOff x="7865187" y="3234525"/>
                <a:chExt cx="2119133" cy="1669278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8704339" y="3840669"/>
                  <a:ext cx="47000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2000" dirty="0" smtClean="0">
                      <a:latin typeface="Cambria" pitchFamily="18" charset="0"/>
                      <a:ea typeface="Cambria" pitchFamily="18" charset="0"/>
                    </a:rPr>
                    <a:t>90</a:t>
                  </a:r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7865187" y="3234525"/>
                  <a:ext cx="61266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2000" dirty="0" smtClean="0">
                      <a:latin typeface="Cambria" pitchFamily="18" charset="0"/>
                      <a:ea typeface="Cambria" pitchFamily="18" charset="0"/>
                    </a:rPr>
                    <a:t>100</a:t>
                  </a:r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9371652" y="4503693"/>
                  <a:ext cx="61266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2000" dirty="0" smtClean="0">
                      <a:latin typeface="Cambria" pitchFamily="18" charset="0"/>
                      <a:ea typeface="Cambria" pitchFamily="18" charset="0"/>
                    </a:rPr>
                    <a:t>150</a:t>
                  </a:r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p:grpSp>
          <p:cxnSp>
            <p:nvCxnSpPr>
              <p:cNvPr id="21" name="Straight Connector 20"/>
              <p:cNvCxnSpPr/>
              <p:nvPr/>
            </p:nvCxnSpPr>
            <p:spPr>
              <a:xfrm flipH="1">
                <a:off x="9009888" y="3623039"/>
                <a:ext cx="392275" cy="89692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9675866" y="2352537"/>
                <a:ext cx="6126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dirty="0" smtClean="0">
                    <a:latin typeface="Cambria" pitchFamily="18" charset="0"/>
                    <a:ea typeface="Cambria" pitchFamily="18" charset="0"/>
                  </a:rPr>
                  <a:t>200</a:t>
                </a:r>
                <a:endParaRPr lang="hu-HU" sz="2000" dirty="0">
                  <a:latin typeface="Cambria" pitchFamily="18" charset="0"/>
                  <a:ea typeface="Cambria" pitchFamily="18" charset="0"/>
                </a:endParaRPr>
              </a:p>
            </p:txBody>
          </p:sp>
        </p:grpSp>
        <p:sp>
          <p:nvSpPr>
            <p:cNvPr id="24" name="Arc 23"/>
            <p:cNvSpPr/>
            <p:nvPr/>
          </p:nvSpPr>
          <p:spPr>
            <a:xfrm rot="269316">
              <a:off x="5957520" y="2057957"/>
              <a:ext cx="4428000" cy="4428000"/>
            </a:xfrm>
            <a:prstGeom prst="arc">
              <a:avLst>
                <a:gd name="adj1" fmla="val 15540507"/>
                <a:gd name="adj2" fmla="val 21506871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4293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33984"/>
                <a:ext cx="10500360" cy="5542979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Megoldás </a:t>
                </a:r>
              </a:p>
              <a:p>
                <a:pPr marL="36195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</a:rPr>
                      <m:t>𝑀𝑁</m:t>
                    </m:r>
                    <m:r>
                      <a:rPr lang="hu-HU" sz="2400" i="1">
                        <a:latin typeface="Cambria Math"/>
                      </a:rPr>
                      <m:t> ‖ </m:t>
                    </m:r>
                    <m:r>
                      <a:rPr lang="hu-HU" sz="2400" i="1">
                        <a:latin typeface="Cambria Math"/>
                      </a:rPr>
                      <m:t>𝐵𝐶</m:t>
                    </m:r>
                  </m:oMath>
                </a14:m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𝑃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⇒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</a:rPr>
                      <m:t>𝑀𝑁</m:t>
                    </m:r>
                    <m:r>
                      <a:rPr lang="hu-HU" sz="2400" i="1">
                        <a:latin typeface="Cambria Math"/>
                      </a:rPr>
                      <m:t> ‖ </m:t>
                    </m:r>
                    <m:r>
                      <a:rPr lang="hu-HU" sz="2400" i="1">
                        <a:latin typeface="Cambria Math"/>
                      </a:rPr>
                      <m:t>𝐵𝑃</m:t>
                    </m:r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36195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</a:rPr>
                      <m:t>𝑁</m:t>
                    </m:r>
                    <m:r>
                      <a:rPr lang="hu-HU" sz="2400" b="0" i="1" smtClean="0">
                        <a:latin typeface="Cambria Math"/>
                      </a:rPr>
                      <m:t>𝑃</m:t>
                    </m:r>
                    <m:r>
                      <a:rPr lang="hu-HU" sz="2400" i="1">
                        <a:latin typeface="Cambria Math"/>
                      </a:rPr>
                      <m:t> ‖ </m:t>
                    </m:r>
                    <m:r>
                      <a:rPr lang="hu-HU" sz="2400" b="0" i="1" smtClean="0">
                        <a:latin typeface="Cambria Math"/>
                      </a:rPr>
                      <m:t>𝐴</m:t>
                    </m:r>
                    <m:r>
                      <a:rPr lang="hu-HU" sz="2400" i="1">
                        <a:latin typeface="Cambria Math"/>
                      </a:rPr>
                      <m:t>𝐵</m:t>
                    </m:r>
                  </m:oMath>
                </a14:m>
                <a:r>
                  <a:rPr lang="hu-HU" sz="2400" i="1" dirty="0">
                    <a:latin typeface="Cambria" pitchFamily="18" charset="0"/>
                    <a:ea typeface="Cambria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   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𝑀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𝐴𝐵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</a:rPr>
                      <m:t>𝑁</m:t>
                    </m:r>
                    <m:r>
                      <a:rPr lang="hu-HU" sz="2400" b="0" i="1" smtClean="0">
                        <a:latin typeface="Cambria Math"/>
                      </a:rPr>
                      <m:t>𝑃</m:t>
                    </m:r>
                    <m:r>
                      <a:rPr lang="hu-HU" sz="2400" i="1">
                        <a:latin typeface="Cambria Math"/>
                      </a:rPr>
                      <m:t> ‖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hu-HU" sz="2400" b="0" i="1" smtClean="0">
                        <a:latin typeface="Cambria Math"/>
                      </a:rPr>
                      <m:t>𝐵</m:t>
                    </m:r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36195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𝑀𝑁𝑃𝐵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paralelogramma </a:t>
                </a:r>
              </a:p>
              <a:p>
                <a:pPr marL="36195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𝑀𝐵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𝑁𝑃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=90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cm és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𝐵𝑃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𝑀𝑁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=100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cm</a:t>
                </a:r>
                <a:endParaRPr lang="hu-HU" sz="2400" i="1" dirty="0" smtClean="0">
                  <a:latin typeface="Cambria Math"/>
                </a:endParaRPr>
              </a:p>
              <a:p>
                <a:pPr marL="36195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𝐵</m:t>
                    </m:r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𝐶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𝐵𝑃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𝑃𝐶</m:t>
                    </m:r>
                  </m:oMath>
                </a14:m>
                <a:r>
                  <a:rPr lang="hu-HU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 Math"/>
                      </a:rPr>
                      <m:t>=100+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150=250</m:t>
                    </m:r>
                  </m:oMath>
                </a14:m>
                <a:r>
                  <a:rPr lang="hu-HU" sz="2400" i="1" dirty="0" smtClean="0">
                    <a:latin typeface="Cambria" pitchFamily="18" charset="0"/>
                    <a:ea typeface="Cambria Math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 Math"/>
                  </a:rPr>
                  <a:t>cm</a:t>
                </a:r>
                <a:r>
                  <a:rPr lang="hu-HU" sz="2400" i="1" dirty="0" smtClean="0">
                    <a:latin typeface="Cambria" pitchFamily="18" charset="0"/>
                    <a:ea typeface="Cambria Math"/>
                  </a:rPr>
                  <a:t> </a:t>
                </a:r>
                <a:endParaRPr lang="hu-HU" sz="2400" i="1" dirty="0">
                  <a:latin typeface="Cambria" pitchFamily="18" charset="0"/>
                  <a:ea typeface="Cambria Math"/>
                </a:endParaRPr>
              </a:p>
              <a:p>
                <a:pPr marL="36195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𝑁</m:t>
                    </m:r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𝑃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||</m:t>
                    </m:r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𝐴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𝐵</m:t>
                    </m:r>
                    <m:groupChr>
                      <m:groupChrPr>
                        <m:chr m:val="⇒"/>
                        <m:vertJc m:val="bot"/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2"/>
                          </m:rPr>
                          <a:rPr lang="hu-HU" sz="2400" i="0">
                            <a:latin typeface="Cambria Math"/>
                            <a:ea typeface="Cambria" pitchFamily="18" charset="0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hu-HU" sz="2400" i="0">
                            <a:latin typeface="Cambria Math"/>
                            <a:ea typeface="Cambria" pitchFamily="18" charset="0"/>
                          </a:rPr>
                          <m:t>h</m:t>
                        </m:r>
                        <m:r>
                          <a:rPr lang="hu-HU" sz="2400" i="0">
                            <a:latin typeface="Cambria Math"/>
                            <a:ea typeface="Cambria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hu-HU" sz="2400" i="0">
                            <a:latin typeface="Cambria Math"/>
                            <a:ea typeface="Cambria" pitchFamily="18" charset="0"/>
                          </a:rPr>
                          <m:t>t</m:t>
                        </m:r>
                        <m:r>
                          <a:rPr lang="hu-HU" sz="2400" i="1">
                            <a:latin typeface="Cambria Math"/>
                            <a:ea typeface="Cambria" pitchFamily="18" charset="0"/>
                          </a:rPr>
                          <m:t>.</m:t>
                        </m:r>
                      </m:e>
                    </m:groupChr>
                    <m:r>
                      <a:rPr lang="hu-HU" sz="2400" i="1">
                        <a:latin typeface="Cambria Math"/>
                        <a:ea typeface="Cambria" pitchFamily="18" charset="0"/>
                      </a:rPr>
                      <m:t> 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𝐶𝑁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𝐶𝐴</m:t>
                        </m:r>
                      </m:den>
                    </m:f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𝐶𝑃</m:t>
                        </m:r>
                      </m:num>
                      <m:den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𝐶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den>
                    </m:f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</a:p>
              <a:p>
                <a:pPr marL="36195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𝐶𝑁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200</m:t>
                        </m:r>
                      </m:den>
                    </m:f>
                    <m:r>
                      <a:rPr lang="hu-HU" sz="240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150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250</m:t>
                        </m:r>
                      </m:den>
                    </m:f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</a:p>
              <a:p>
                <a:pPr marL="36195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250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𝐶𝑁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=200∙150</m:t>
                    </m:r>
                  </m:oMath>
                </a14:m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36195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b="0" dirty="0" smtClean="0">
                    <a:ea typeface="Cambria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𝐶𝑁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200∙150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250</m:t>
                        </m:r>
                      </m:den>
                    </m:f>
                  </m:oMath>
                </a14:m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36195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b="0" dirty="0" smtClean="0">
                    <a:ea typeface="Cambria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𝐶𝑁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=120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cm</a:t>
                </a: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33984"/>
                <a:ext cx="10500360" cy="5542979"/>
              </a:xfrm>
              <a:blipFill>
                <a:blip r:embed="rId2"/>
                <a:stretch>
                  <a:fillRect l="-929" t="-880" b="-220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/>
              <a:t>8</a:t>
            </a:fld>
            <a:endParaRPr lang="hu-HU" dirty="0"/>
          </a:p>
        </p:txBody>
      </p:sp>
      <p:sp>
        <p:nvSpPr>
          <p:cNvPr id="24" name="Right Brace 23"/>
          <p:cNvSpPr/>
          <p:nvPr/>
        </p:nvSpPr>
        <p:spPr>
          <a:xfrm>
            <a:off x="5417644" y="1151630"/>
            <a:ext cx="158496" cy="75710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76140" y="1318398"/>
                <a:ext cx="463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i="1" smtClean="0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hu-HU" sz="20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140" y="1318398"/>
                <a:ext cx="463588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6650485" y="1151630"/>
            <a:ext cx="4703315" cy="4806377"/>
            <a:chOff x="6727641" y="713420"/>
            <a:chExt cx="4703315" cy="4806377"/>
          </a:xfrm>
        </p:grpSpPr>
        <p:grpSp>
          <p:nvGrpSpPr>
            <p:cNvPr id="20" name="Group 19"/>
            <p:cNvGrpSpPr/>
            <p:nvPr/>
          </p:nvGrpSpPr>
          <p:grpSpPr>
            <a:xfrm>
              <a:off x="6955009" y="713420"/>
              <a:ext cx="4475947" cy="3212380"/>
              <a:chOff x="6196721" y="1691423"/>
              <a:chExt cx="4475947" cy="321238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6670623" y="3234526"/>
                    <a:ext cx="46506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𝑀</m:t>
                          </m:r>
                        </m:oMath>
                      </m:oMathPara>
                    </a14:m>
                    <a:endParaRPr lang="hu-HU" sz="2000" dirty="0">
                      <a:latin typeface="Cambria" pitchFamily="18" charset="0"/>
                      <a:ea typeface="Cambria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0623" y="3234526"/>
                    <a:ext cx="520784" cy="461665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2" name="Group 11"/>
              <p:cNvGrpSpPr/>
              <p:nvPr/>
            </p:nvGrpSpPr>
            <p:grpSpPr>
              <a:xfrm>
                <a:off x="6196721" y="1691423"/>
                <a:ext cx="4475947" cy="3212380"/>
                <a:chOff x="6196721" y="1691423"/>
                <a:chExt cx="4475947" cy="321238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7609939" y="1691423"/>
                      <a:ext cx="40517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𝐴</m:t>
                            </m:r>
                          </m:oMath>
                        </m:oMathPara>
                      </a14:m>
                      <a:endParaRPr lang="hu-HU" sz="2000" dirty="0">
                        <a:latin typeface="Cambria" pitchFamily="18" charset="0"/>
                        <a:ea typeface="Cambria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09939" y="1691423"/>
                      <a:ext cx="450572" cy="461665"/>
                    </a:xfrm>
                    <a:prstGeom prst="rect">
                      <a:avLst/>
                    </a:prstGeom>
                    <a:blipFill rotWithShape="1"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6196721" y="4330990"/>
                      <a:ext cx="41594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𝐵</m:t>
                            </m:r>
                          </m:oMath>
                        </m:oMathPara>
                      </a14:m>
                      <a:endParaRPr lang="hu-HU" sz="2000" dirty="0">
                        <a:latin typeface="Cambria" pitchFamily="18" charset="0"/>
                        <a:ea typeface="Cambria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TextBox 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96721" y="4330990"/>
                      <a:ext cx="462242" cy="461665"/>
                    </a:xfrm>
                    <a:prstGeom prst="rect">
                      <a:avLst/>
                    </a:prstGeom>
                    <a:blipFill rotWithShape="1"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7" name="Group 6"/>
                <p:cNvGrpSpPr/>
                <p:nvPr/>
              </p:nvGrpSpPr>
              <p:grpSpPr>
                <a:xfrm>
                  <a:off x="6598003" y="2093759"/>
                  <a:ext cx="4074665" cy="2810044"/>
                  <a:chOff x="6598003" y="2093759"/>
                  <a:chExt cx="4074665" cy="2810044"/>
                </a:xfrm>
              </p:grpSpPr>
              <p:sp>
                <p:nvSpPr>
                  <p:cNvPr id="14" name="Isosceles Triangle 13"/>
                  <p:cNvSpPr/>
                  <p:nvPr/>
                </p:nvSpPr>
                <p:spPr>
                  <a:xfrm>
                    <a:off x="6598003" y="2093759"/>
                    <a:ext cx="3755136" cy="2426208"/>
                  </a:xfrm>
                  <a:prstGeom prst="triangle">
                    <a:avLst>
                      <a:gd name="adj" fmla="val 32491"/>
                    </a:avLst>
                  </a:prstGeom>
                  <a:ln w="1905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" name="TextBox 16"/>
                      <p:cNvSpPr txBox="1"/>
                      <p:nvPr/>
                    </p:nvSpPr>
                    <p:spPr>
                      <a:xfrm>
                        <a:off x="10268327" y="4264750"/>
                        <a:ext cx="404341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u-HU" sz="2000" b="0" i="1" smtClean="0">
                                  <a:latin typeface="Cambria Math"/>
                                </a:rPr>
                                <m:t>𝐶</m:t>
                              </m:r>
                            </m:oMath>
                          </m:oMathPara>
                        </a14:m>
                        <a:endParaRPr lang="hu-HU" sz="2000" dirty="0">
                          <a:latin typeface="Cambria" pitchFamily="18" charset="0"/>
                          <a:ea typeface="Cambria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7" name="TextBox 1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268327" y="4264750"/>
                        <a:ext cx="450572" cy="461665"/>
                      </a:xfrm>
                      <a:prstGeom prst="rect">
                        <a:avLst/>
                      </a:prstGeom>
                      <a:blipFill rotWithShape="1"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" name="TextBox 18"/>
                      <p:cNvSpPr txBox="1"/>
                      <p:nvPr/>
                    </p:nvSpPr>
                    <p:spPr>
                      <a:xfrm>
                        <a:off x="9310723" y="3258910"/>
                        <a:ext cx="434606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u-HU" sz="2000" b="0" i="1" smtClean="0">
                                  <a:latin typeface="Cambria Math"/>
                                </a:rPr>
                                <m:t>𝑁</m:t>
                              </m:r>
                            </m:oMath>
                          </m:oMathPara>
                        </a14:m>
                        <a:endParaRPr lang="hu-HU" sz="2000" dirty="0">
                          <a:latin typeface="Cambria" pitchFamily="18" charset="0"/>
                          <a:ea typeface="Cambria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9" name="TextBox 1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310723" y="3258910"/>
                        <a:ext cx="485518" cy="461665"/>
                      </a:xfrm>
                      <a:prstGeom prst="rect">
                        <a:avLst/>
                      </a:prstGeom>
                      <a:blipFill rotWithShape="1">
                        <a:blip r:embed="rId1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7040743" y="3623039"/>
                    <a:ext cx="2361420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8704339" y="3840669"/>
                    <a:ext cx="470000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hu-HU" sz="2000" dirty="0" smtClean="0">
                        <a:latin typeface="Cambria" pitchFamily="18" charset="0"/>
                        <a:ea typeface="Cambria" pitchFamily="18" charset="0"/>
                      </a:rPr>
                      <a:t>90</a:t>
                    </a:r>
                    <a:endParaRPr lang="hu-HU" sz="2000" dirty="0">
                      <a:latin typeface="Cambria" pitchFamily="18" charset="0"/>
                      <a:ea typeface="Cambria" pitchFamily="18" charset="0"/>
                    </a:endParaRPr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7865187" y="3234525"/>
                    <a:ext cx="61266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hu-HU" sz="2000" dirty="0" smtClean="0">
                        <a:latin typeface="Cambria" pitchFamily="18" charset="0"/>
                        <a:ea typeface="Cambria" pitchFamily="18" charset="0"/>
                      </a:rPr>
                      <a:t>100</a:t>
                    </a:r>
                    <a:endParaRPr lang="hu-HU" sz="2000" dirty="0">
                      <a:latin typeface="Cambria" pitchFamily="18" charset="0"/>
                      <a:ea typeface="Cambria" pitchFamily="18" charset="0"/>
                    </a:endParaRPr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9371652" y="4503693"/>
                    <a:ext cx="61266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hu-HU" sz="2000" dirty="0" smtClean="0">
                        <a:latin typeface="Cambria" pitchFamily="18" charset="0"/>
                        <a:ea typeface="Cambria" pitchFamily="18" charset="0"/>
                      </a:rPr>
                      <a:t>150</a:t>
                    </a:r>
                    <a:endParaRPr lang="hu-HU" sz="2000" dirty="0">
                      <a:latin typeface="Cambria" pitchFamily="18" charset="0"/>
                      <a:ea typeface="Cambria" pitchFamily="18" charset="0"/>
                    </a:endParaRPr>
                  </a:p>
                </p:txBody>
              </p:sp>
              <p:cxnSp>
                <p:nvCxnSpPr>
                  <p:cNvPr id="21" name="Straight Connector 20"/>
                  <p:cNvCxnSpPr/>
                  <p:nvPr/>
                </p:nvCxnSpPr>
                <p:spPr>
                  <a:xfrm flipH="1">
                    <a:off x="9009888" y="3623039"/>
                    <a:ext cx="392275" cy="89692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2" name="TextBox 21"/>
                      <p:cNvSpPr txBox="1"/>
                      <p:nvPr/>
                    </p:nvSpPr>
                    <p:spPr>
                      <a:xfrm>
                        <a:off x="8732668" y="4476478"/>
                        <a:ext cx="405752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u-HU" sz="2000" b="0" i="1" smtClean="0">
                                  <a:latin typeface="Cambria Math"/>
                                </a:rPr>
                                <m:t>𝑃</m:t>
                              </m:r>
                            </m:oMath>
                          </m:oMathPara>
                        </a14:m>
                        <a:endParaRPr lang="hu-HU" sz="2000" dirty="0">
                          <a:latin typeface="Cambria" pitchFamily="18" charset="0"/>
                          <a:ea typeface="Cambria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2" name="TextBox 2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732668" y="4476478"/>
                        <a:ext cx="450572" cy="461665"/>
                      </a:xfrm>
                      <a:prstGeom prst="rect">
                        <a:avLst/>
                      </a:prstGeom>
                      <a:blipFill rotWithShape="1">
                        <a:blip r:embed="rId1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9796241" y="2351805"/>
                    <a:ext cx="61266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hu-HU" sz="2000" dirty="0" smtClean="0">
                        <a:latin typeface="Cambria" pitchFamily="18" charset="0"/>
                        <a:ea typeface="Cambria" pitchFamily="18" charset="0"/>
                      </a:rPr>
                      <a:t>200</a:t>
                    </a:r>
                    <a:endParaRPr lang="hu-HU" sz="2000" dirty="0">
                      <a:latin typeface="Cambria" pitchFamily="18" charset="0"/>
                      <a:ea typeface="Cambria" pitchFamily="18" charset="0"/>
                    </a:endParaRPr>
                  </a:p>
                </p:txBody>
              </p:sp>
            </p:grpSp>
          </p:grpSp>
        </p:grpSp>
        <p:sp>
          <p:nvSpPr>
            <p:cNvPr id="26" name="TextBox 25"/>
            <p:cNvSpPr txBox="1"/>
            <p:nvPr/>
          </p:nvSpPr>
          <p:spPr>
            <a:xfrm>
              <a:off x="7081048" y="2825082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>
                  <a:solidFill>
                    <a:srgbClr val="0070C0"/>
                  </a:solidFill>
                  <a:latin typeface="Cambria" pitchFamily="18" charset="0"/>
                  <a:ea typeface="Cambria" pitchFamily="18" charset="0"/>
                </a:rPr>
                <a:t>90</a:t>
              </a:r>
              <a:endParaRPr lang="hu-HU" sz="20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71588" y="3493381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>
                  <a:solidFill>
                    <a:srgbClr val="0070C0"/>
                  </a:solidFill>
                  <a:latin typeface="Cambria" pitchFamily="18" charset="0"/>
                  <a:ea typeface="Cambria" pitchFamily="18" charset="0"/>
                </a:rPr>
                <a:t>100</a:t>
              </a:r>
              <a:endParaRPr lang="hu-HU" sz="20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413263" y="2594249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>
                  <a:solidFill>
                    <a:srgbClr val="0070C0"/>
                  </a:solidFill>
                  <a:latin typeface="Cambria" pitchFamily="18" charset="0"/>
                  <a:ea typeface="Cambria" pitchFamily="18" charset="0"/>
                </a:rPr>
                <a:t>120</a:t>
              </a:r>
              <a:endParaRPr lang="hu-HU" sz="20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9" name="Arc 28"/>
            <p:cNvSpPr/>
            <p:nvPr/>
          </p:nvSpPr>
          <p:spPr>
            <a:xfrm rot="269316">
              <a:off x="6727641" y="1091797"/>
              <a:ext cx="4428000" cy="4428000"/>
            </a:xfrm>
            <a:prstGeom prst="arc">
              <a:avLst>
                <a:gd name="adj1" fmla="val 15540507"/>
                <a:gd name="adj2" fmla="val 21506871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666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33984"/>
                <a:ext cx="10500360" cy="5542979"/>
              </a:xfrm>
            </p:spPr>
            <p:txBody>
              <a:bodyPr>
                <a:noAutofit/>
              </a:bodyPr>
              <a:lstStyle/>
              <a:p>
                <a:pPr marL="361950" lv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ea typeface="Cambria Math" pitchFamily="18"/>
                        </a:rPr>
                        <m:t>𝑁𝐴</m:t>
                      </m:r>
                      <m:r>
                        <a:rPr lang="en-US" sz="2400" i="1" dirty="0" smtClean="0">
                          <a:latin typeface="Cambria Math"/>
                          <a:ea typeface="Cambria Math" pitchFamily="18"/>
                        </a:rPr>
                        <m:t>=</m:t>
                      </m:r>
                      <m:r>
                        <a:rPr lang="en-US" sz="2400" i="1" dirty="0" smtClean="0">
                          <a:latin typeface="Cambria Math"/>
                          <a:ea typeface="Cambria Math" pitchFamily="18"/>
                        </a:rPr>
                        <m:t>𝐴𝐶</m:t>
                      </m:r>
                      <m:r>
                        <a:rPr lang="en-US" sz="2400" i="1" dirty="0" smtClean="0">
                          <a:latin typeface="Cambria Math"/>
                          <a:ea typeface="Cambria Math" pitchFamily="18"/>
                        </a:rPr>
                        <m:t>−</m:t>
                      </m:r>
                      <m:r>
                        <a:rPr lang="en-US" sz="2400" i="1" dirty="0" smtClean="0">
                          <a:latin typeface="Cambria Math"/>
                          <a:ea typeface="Cambria Math" pitchFamily="18"/>
                        </a:rPr>
                        <m:t>𝑁𝐶</m:t>
                      </m:r>
                    </m:oMath>
                  </m:oMathPara>
                </a14:m>
                <a:endParaRPr lang="ro-RO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361950" lv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o-RO" sz="2400" b="0" i="1" dirty="0" smtClean="0">
                          <a:latin typeface="Cambria Math"/>
                          <a:ea typeface="Cambria Math" pitchFamily="18"/>
                        </a:rPr>
                        <m:t>𝑁𝐴</m:t>
                      </m:r>
                      <m:r>
                        <a:rPr lang="en-US" sz="2400" i="1" dirty="0" smtClean="0">
                          <a:latin typeface="Cambria Math"/>
                          <a:ea typeface="Cambria Math" pitchFamily="18"/>
                        </a:rPr>
                        <m:t>=200−120</m:t>
                      </m:r>
                    </m:oMath>
                  </m:oMathPara>
                </a14:m>
                <a:endParaRPr lang="ro-RO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361950" lv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o-RO" sz="2400" i="1" dirty="0" smtClean="0">
                          <a:latin typeface="Cambria Math"/>
                          <a:ea typeface="Cambria Math" pitchFamily="18"/>
                        </a:rPr>
                        <m:t>𝑁𝐴</m:t>
                      </m:r>
                      <m:r>
                        <a:rPr lang="en-US" sz="2400" i="1" dirty="0" smtClean="0">
                          <a:latin typeface="Cambria Math"/>
                          <a:ea typeface="Cambria Math" pitchFamily="18"/>
                        </a:rPr>
                        <m:t>=80</m:t>
                      </m:r>
                      <m:r>
                        <a:rPr lang="ro-RO" sz="2400" b="0" i="1" dirty="0" smtClean="0">
                          <a:latin typeface="Cambria Math"/>
                          <a:ea typeface="Cambria Math" pitchFamily="18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 dirty="0" smtClean="0">
                          <a:latin typeface="Cambria Math"/>
                          <a:ea typeface="Cambria Math" pitchFamily="18"/>
                        </a:rPr>
                        <m:t>cm</m:t>
                      </m:r>
                    </m:oMath>
                  </m:oMathPara>
                </a14:m>
                <a:endParaRPr lang="ro-RO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361950" lv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ro-RO" sz="2400" dirty="0">
                  <a:latin typeface="Cambria" pitchFamily="18" charset="0"/>
                  <a:ea typeface="Cambria" pitchFamily="18" charset="0"/>
                </a:endParaRPr>
              </a:p>
              <a:p>
                <a:pPr marL="361950" lv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" pitchFamily="18" charset="0"/>
                      </a:rPr>
                      <m:t>𝑀𝑁</m:t>
                    </m:r>
                    <m:r>
                      <a:rPr lang="en-US" sz="2400" i="1">
                        <a:latin typeface="Cambria Math"/>
                        <a:ea typeface="Cambria" pitchFamily="18" charset="0"/>
                      </a:rPr>
                      <m:t>||</m:t>
                    </m:r>
                    <m:r>
                      <a:rPr lang="en-US" sz="2400" i="1">
                        <a:latin typeface="Cambria Math"/>
                        <a:ea typeface="Cambria" pitchFamily="18" charset="0"/>
                      </a:rPr>
                      <m:t>𝐵𝐶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itchFamily="18" charset="0"/>
                      </a:rPr>
                      <m:t> 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400" i="1">
                            <a:latin typeface="Cambria Math"/>
                            <a:ea typeface="Cambria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2"/>
                          </m:rPr>
                          <a:rPr lang="en-US" sz="2400" i="0">
                            <a:latin typeface="Cambria Math"/>
                            <a:ea typeface="Cambria" pitchFamily="18" charset="0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  <a:ea typeface="Cambria" pitchFamily="18" charset="0"/>
                          </a:rPr>
                          <m:t>h</m:t>
                        </m:r>
                        <m:r>
                          <a:rPr lang="en-US" sz="2400" i="0">
                            <a:latin typeface="Cambria Math"/>
                            <a:ea typeface="Cambria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  <a:ea typeface="Cambria" pitchFamily="18" charset="0"/>
                          </a:rPr>
                          <m:t>t</m:t>
                        </m:r>
                        <m:r>
                          <a:rPr lang="en-US" sz="2400" i="1">
                            <a:latin typeface="Cambria Math"/>
                            <a:ea typeface="Cambria" pitchFamily="18" charset="0"/>
                          </a:rPr>
                          <m:t>.</m:t>
                        </m:r>
                      </m:e>
                    </m:groupChr>
                    <m:r>
                      <a:rPr lang="ro-RO" sz="2400" i="1">
                        <a:latin typeface="Cambria Math"/>
                        <a:ea typeface="Cambria" pitchFamily="18" charset="0"/>
                      </a:rPr>
                      <m:t>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" pitchFamily="18" charset="0"/>
                          </a:rPr>
                          <m:t>𝐴𝑀</m:t>
                        </m:r>
                      </m:num>
                      <m:den>
                        <m:r>
                          <a:rPr lang="ro-RO" sz="2400" b="0" i="1" smtClean="0">
                            <a:latin typeface="Cambria Math"/>
                            <a:ea typeface="Cambria" pitchFamily="18" charset="0"/>
                          </a:rPr>
                          <m:t>𝑀𝐵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𝐴𝑁</m:t>
                        </m:r>
                      </m:num>
                      <m:den>
                        <m:r>
                          <a:rPr lang="ro-RO" sz="2400" b="0" i="1" smtClean="0">
                            <a:latin typeface="Cambria Math"/>
                            <a:ea typeface="Cambria Math"/>
                          </a:rPr>
                          <m:t>𝑁𝐶</m:t>
                        </m:r>
                      </m:den>
                    </m:f>
                    <m:r>
                      <m:rPr>
                        <m:nor/>
                      </m:rPr>
                      <a:rPr lang="en-US" sz="2400" dirty="0">
                        <a:latin typeface="Cambria" pitchFamily="18" charset="0"/>
                        <a:ea typeface="Cambria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</a:t>
                </a:r>
              </a:p>
              <a:p>
                <a:pPr marL="361950" lv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                     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Cambria" pitchFamily="18" charset="0"/>
                          </a:rPr>
                        </m:ctrlPr>
                      </m:fPr>
                      <m:num>
                        <m:r>
                          <a:rPr lang="ro-RO" sz="2400" b="0" i="1" smtClean="0">
                            <a:latin typeface="Cambria Math"/>
                            <a:ea typeface="Cambria" pitchFamily="18" charset="0"/>
                          </a:rPr>
                          <m:t>𝐴𝑀</m:t>
                        </m:r>
                      </m:num>
                      <m:den>
                        <m:r>
                          <a:rPr lang="ro-RO" sz="2400" b="0" i="1" smtClean="0">
                            <a:latin typeface="Cambria Math"/>
                            <a:ea typeface="Cambria" pitchFamily="18" charset="0"/>
                          </a:rPr>
                          <m:t>90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o-RO" sz="2400" b="0" i="1" smtClean="0">
                            <a:latin typeface="Cambria Math"/>
                            <a:ea typeface="Cambria Math"/>
                          </a:rPr>
                          <m:t>80</m:t>
                        </m:r>
                      </m:num>
                      <m:den>
                        <m:r>
                          <a:rPr lang="ro-RO" sz="2400" b="0" i="1" smtClean="0">
                            <a:latin typeface="Cambria Math"/>
                            <a:ea typeface="Cambria Math"/>
                          </a:rPr>
                          <m:t>120</m:t>
                        </m:r>
                      </m:den>
                    </m:f>
                  </m:oMath>
                </a14:m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  <a:p>
                <a:pPr marL="361950" lv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          </a:t>
                </a:r>
                <a:r>
                  <a:rPr lang="ro-RO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ro-RO" sz="2400" b="0" i="1" smtClean="0">
                        <a:latin typeface="Cambria Math"/>
                        <a:ea typeface="Cambria" pitchFamily="18" charset="0"/>
                      </a:rPr>
                      <m:t>120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𝐴𝑀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=80∙90</m:t>
                    </m:r>
                  </m:oMath>
                </a14:m>
                <a:r>
                  <a:rPr lang="ro-RO" sz="2400" dirty="0" smtClean="0">
                    <a:latin typeface="Cambria" pitchFamily="18" charset="0"/>
                    <a:ea typeface="Cambria" pitchFamily="18" charset="0"/>
                  </a:rPr>
                  <a:t>  </a:t>
                </a:r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  <a:p>
                <a:pPr marL="361950" lv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                     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" pitchFamily="18" charset="0"/>
                      </a:rPr>
                      <m:t>𝐴</m:t>
                    </m:r>
                    <m:r>
                      <a:rPr lang="ro-RO" sz="2400" b="0" i="1" smtClean="0">
                        <a:latin typeface="Cambria Math"/>
                        <a:ea typeface="Cambria" pitchFamily="18" charset="0"/>
                      </a:rPr>
                      <m:t>𝑀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o-RO" sz="2400" b="0" i="1" smtClean="0">
                            <a:latin typeface="Cambria Math"/>
                            <a:ea typeface="Cambria Math"/>
                          </a:rPr>
                          <m:t>80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ro-RO" sz="2400" b="0" i="1" smtClean="0">
                            <a:latin typeface="Cambria Math"/>
                            <a:ea typeface="Cambria Math"/>
                          </a:rPr>
                          <m:t>90</m:t>
                        </m:r>
                      </m:num>
                      <m:den>
                        <m:r>
                          <a:rPr lang="ro-RO" sz="2400" b="0" i="1" smtClean="0">
                            <a:latin typeface="Cambria Math"/>
                            <a:ea typeface="Cambria Math"/>
                          </a:rPr>
                          <m:t>120</m:t>
                        </m:r>
                      </m:den>
                    </m:f>
                  </m:oMath>
                </a14:m>
                <a:endParaRPr lang="ro-RO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361950" lv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ro-RO" sz="2400" dirty="0" smtClean="0">
                    <a:latin typeface="Cambria" pitchFamily="18" charset="0"/>
                    <a:ea typeface="Cambria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" pitchFamily="18" charset="0"/>
                      </a:rPr>
                      <m:t>𝐴</m:t>
                    </m:r>
                    <m:r>
                      <a:rPr lang="ro-RO" sz="2400" b="0" i="1" smtClean="0">
                        <a:latin typeface="Cambria Math"/>
                        <a:ea typeface="Cambria" pitchFamily="18" charset="0"/>
                      </a:rPr>
                      <m:t>𝑀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ro-RO" sz="2400" b="0" i="1" smtClean="0">
                        <a:latin typeface="Cambria Math"/>
                        <a:ea typeface="Cambria Math"/>
                      </a:rPr>
                      <m:t>60</m:t>
                    </m:r>
                  </m:oMath>
                </a14:m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cm</a:t>
                </a:r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33984"/>
                <a:ext cx="10500360" cy="5542979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en-US" sz="2400" smtClean="0">
                <a:latin typeface="Cambria" pitchFamily="18" charset="0"/>
                <a:ea typeface="Cambria" pitchFamily="18" charset="0"/>
              </a:rPr>
              <a:t>9</a:t>
            </a:fld>
            <a:endParaRPr lang="en-US" sz="2400"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83637" y="845372"/>
            <a:ext cx="4703315" cy="4806377"/>
            <a:chOff x="5983637" y="845372"/>
            <a:chExt cx="4703315" cy="4806377"/>
          </a:xfrm>
        </p:grpSpPr>
        <p:sp>
          <p:nvSpPr>
            <p:cNvPr id="29" name="TextBox 28"/>
            <p:cNvSpPr txBox="1"/>
            <p:nvPr/>
          </p:nvSpPr>
          <p:spPr>
            <a:xfrm>
              <a:off x="8682704" y="1728589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2000" dirty="0" smtClean="0">
                  <a:solidFill>
                    <a:srgbClr val="0070C0"/>
                  </a:solidFill>
                  <a:latin typeface="Cambria" pitchFamily="18" charset="0"/>
                  <a:ea typeface="Cambria" pitchFamily="18" charset="0"/>
                </a:rPr>
                <a:t>8</a:t>
              </a:r>
              <a:r>
                <a:rPr lang="en-US" sz="2000" dirty="0" smtClean="0">
                  <a:solidFill>
                    <a:srgbClr val="0070C0"/>
                  </a:solidFill>
                  <a:latin typeface="Cambria" pitchFamily="18" charset="0"/>
                  <a:ea typeface="Cambria" pitchFamily="18" charset="0"/>
                </a:rPr>
                <a:t>0</a:t>
              </a:r>
              <a:endParaRPr lang="en-US" sz="20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5983637" y="845372"/>
              <a:ext cx="4703315" cy="4806377"/>
              <a:chOff x="6727641" y="713420"/>
              <a:chExt cx="4703315" cy="4806377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6955009" y="713420"/>
                <a:ext cx="4475947" cy="3212380"/>
                <a:chOff x="6196721" y="1691423"/>
                <a:chExt cx="4475947" cy="321238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TextBox 35"/>
                    <p:cNvSpPr txBox="1"/>
                    <p:nvPr/>
                  </p:nvSpPr>
                  <p:spPr>
                    <a:xfrm>
                      <a:off x="6670623" y="3234526"/>
                      <a:ext cx="465063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𝑀</m:t>
                            </m:r>
                          </m:oMath>
                        </m:oMathPara>
                      </a14:m>
                      <a:endParaRPr lang="hu-HU" sz="2000" dirty="0">
                        <a:latin typeface="Cambria" pitchFamily="18" charset="0"/>
                        <a:ea typeface="Cambria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70623" y="3234526"/>
                      <a:ext cx="520784" cy="461665"/>
                    </a:xfrm>
                    <a:prstGeom prst="rect">
                      <a:avLst/>
                    </a:prstGeom>
                    <a:blipFill rotWithShape="1"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37" name="Group 36"/>
                <p:cNvGrpSpPr/>
                <p:nvPr/>
              </p:nvGrpSpPr>
              <p:grpSpPr>
                <a:xfrm>
                  <a:off x="6196721" y="1691423"/>
                  <a:ext cx="4475947" cy="3212380"/>
                  <a:chOff x="6196721" y="1691423"/>
                  <a:chExt cx="4475947" cy="321238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8" name="TextBox 37"/>
                      <p:cNvSpPr txBox="1"/>
                      <p:nvPr/>
                    </p:nvSpPr>
                    <p:spPr>
                      <a:xfrm>
                        <a:off x="7609939" y="1691423"/>
                        <a:ext cx="405176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u-HU" sz="2000" b="0" i="1" smtClean="0">
                                  <a:latin typeface="Cambria Math"/>
                                </a:rPr>
                                <m:t>𝐴</m:t>
                              </m:r>
                            </m:oMath>
                          </m:oMathPara>
                        </a14:m>
                        <a:endParaRPr lang="hu-HU" sz="2000" dirty="0">
                          <a:latin typeface="Cambria" pitchFamily="18" charset="0"/>
                          <a:ea typeface="Cambria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5" name="TextBox 1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609939" y="1691423"/>
                        <a:ext cx="450572" cy="461665"/>
                      </a:xfrm>
                      <a:prstGeom prst="rect">
                        <a:avLst/>
                      </a:prstGeom>
                      <a:blipFill rotWithShape="1"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9" name="TextBox 38"/>
                      <p:cNvSpPr txBox="1"/>
                      <p:nvPr/>
                    </p:nvSpPr>
                    <p:spPr>
                      <a:xfrm>
                        <a:off x="6196721" y="4330990"/>
                        <a:ext cx="415947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u-HU" sz="2000" b="0" i="1" smtClean="0">
                                  <a:latin typeface="Cambria Math"/>
                                </a:rPr>
                                <m:t>𝐵</m:t>
                              </m:r>
                            </m:oMath>
                          </m:oMathPara>
                        </a14:m>
                        <a:endParaRPr lang="hu-HU" sz="2000" dirty="0">
                          <a:latin typeface="Cambria" pitchFamily="18" charset="0"/>
                          <a:ea typeface="Cambria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6" name="TextBox 1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196721" y="4330990"/>
                        <a:ext cx="462242" cy="461665"/>
                      </a:xfrm>
                      <a:prstGeom prst="rect">
                        <a:avLst/>
                      </a:prstGeom>
                      <a:blipFill rotWithShape="1"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40" name="Group 39"/>
                  <p:cNvGrpSpPr/>
                  <p:nvPr/>
                </p:nvGrpSpPr>
                <p:grpSpPr>
                  <a:xfrm>
                    <a:off x="6598003" y="2093759"/>
                    <a:ext cx="4074665" cy="2810044"/>
                    <a:chOff x="6598003" y="2093759"/>
                    <a:chExt cx="4074665" cy="2810044"/>
                  </a:xfrm>
                </p:grpSpPr>
                <p:sp>
                  <p:nvSpPr>
                    <p:cNvPr id="41" name="Isosceles Triangle 40"/>
                    <p:cNvSpPr/>
                    <p:nvPr/>
                  </p:nvSpPr>
                  <p:spPr>
                    <a:xfrm>
                      <a:off x="6598003" y="2093759"/>
                      <a:ext cx="3755136" cy="2426208"/>
                    </a:xfrm>
                    <a:prstGeom prst="triangle">
                      <a:avLst>
                        <a:gd name="adj" fmla="val 32491"/>
                      </a:avLst>
                    </a:prstGeom>
                    <a:ln w="19050"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 sz="2000" dirty="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2" name="TextBox 41"/>
                        <p:cNvSpPr txBox="1"/>
                        <p:nvPr/>
                      </p:nvSpPr>
                      <p:spPr>
                        <a:xfrm>
                          <a:off x="10268327" y="4264750"/>
                          <a:ext cx="404341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sz="2000" b="0" i="1" smtClean="0">
                                    <a:latin typeface="Cambria Math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hu-HU" sz="2000" dirty="0">
                            <a:latin typeface="Cambria" pitchFamily="18" charset="0"/>
                            <a:ea typeface="Cambria" pitchFamily="18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7" name="TextBox 1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0268327" y="4264750"/>
                          <a:ext cx="450572" cy="461665"/>
                        </a:xfrm>
                        <a:prstGeom prst="rect">
                          <a:avLst/>
                        </a:prstGeom>
                        <a:blipFill rotWithShape="1">
                          <a:blip r:embed="rId1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3" name="TextBox 42"/>
                        <p:cNvSpPr txBox="1"/>
                        <p:nvPr/>
                      </p:nvSpPr>
                      <p:spPr>
                        <a:xfrm>
                          <a:off x="9310723" y="3258910"/>
                          <a:ext cx="434606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sz="2000" b="0" i="1" smtClean="0">
                                    <a:latin typeface="Cambria Math"/>
                                  </a:rPr>
                                  <m:t>𝑁</m:t>
                                </m:r>
                              </m:oMath>
                            </m:oMathPara>
                          </a14:m>
                          <a:endParaRPr lang="hu-HU" sz="2000" dirty="0">
                            <a:latin typeface="Cambria" pitchFamily="18" charset="0"/>
                            <a:ea typeface="Cambria" pitchFamily="18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9" name="TextBox 18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9310723" y="3258910"/>
                          <a:ext cx="485518" cy="461665"/>
                        </a:xfrm>
                        <a:prstGeom prst="rect">
                          <a:avLst/>
                        </a:prstGeom>
                        <a:blipFill rotWithShape="1">
                          <a:blip r:embed="rId14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44" name="Straight Connector 43"/>
                    <p:cNvCxnSpPr/>
                    <p:nvPr/>
                  </p:nvCxnSpPr>
                  <p:spPr>
                    <a:xfrm>
                      <a:off x="7040743" y="3623039"/>
                      <a:ext cx="236142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5" name="TextBox 44"/>
                    <p:cNvSpPr txBox="1"/>
                    <p:nvPr/>
                  </p:nvSpPr>
                  <p:spPr>
                    <a:xfrm>
                      <a:off x="8704339" y="3840669"/>
                      <a:ext cx="47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hu-HU" sz="2000" dirty="0" smtClean="0">
                          <a:latin typeface="Cambria" pitchFamily="18" charset="0"/>
                          <a:ea typeface="Cambria" pitchFamily="18" charset="0"/>
                        </a:rPr>
                        <a:t>90</a:t>
                      </a:r>
                      <a:endParaRPr lang="hu-HU" sz="2000" dirty="0">
                        <a:latin typeface="Cambria" pitchFamily="18" charset="0"/>
                        <a:ea typeface="Cambria" pitchFamily="18" charset="0"/>
                      </a:endParaRPr>
                    </a:p>
                  </p:txBody>
                </p:sp>
                <p:sp>
                  <p:nvSpPr>
                    <p:cNvPr id="46" name="TextBox 45"/>
                    <p:cNvSpPr txBox="1"/>
                    <p:nvPr/>
                  </p:nvSpPr>
                  <p:spPr>
                    <a:xfrm>
                      <a:off x="7865187" y="3234525"/>
                      <a:ext cx="61266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hu-HU" sz="2000" dirty="0" smtClean="0">
                          <a:latin typeface="Cambria" pitchFamily="18" charset="0"/>
                          <a:ea typeface="Cambria" pitchFamily="18" charset="0"/>
                        </a:rPr>
                        <a:t>100</a:t>
                      </a:r>
                      <a:endParaRPr lang="hu-HU" sz="2000" dirty="0">
                        <a:latin typeface="Cambria" pitchFamily="18" charset="0"/>
                        <a:ea typeface="Cambria" pitchFamily="18" charset="0"/>
                      </a:endParaRPr>
                    </a:p>
                  </p:txBody>
                </p:sp>
                <p:sp>
                  <p:nvSpPr>
                    <p:cNvPr id="47" name="TextBox 46"/>
                    <p:cNvSpPr txBox="1"/>
                    <p:nvPr/>
                  </p:nvSpPr>
                  <p:spPr>
                    <a:xfrm>
                      <a:off x="9371652" y="4503693"/>
                      <a:ext cx="61266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hu-HU" sz="2000" dirty="0" smtClean="0">
                          <a:latin typeface="Cambria" pitchFamily="18" charset="0"/>
                          <a:ea typeface="Cambria" pitchFamily="18" charset="0"/>
                        </a:rPr>
                        <a:t>150</a:t>
                      </a:r>
                      <a:endParaRPr lang="hu-HU" sz="2000" dirty="0">
                        <a:latin typeface="Cambria" pitchFamily="18" charset="0"/>
                        <a:ea typeface="Cambria" pitchFamily="18" charset="0"/>
                      </a:endParaRPr>
                    </a:p>
                  </p:txBody>
                </p:sp>
                <p:cxnSp>
                  <p:nvCxnSpPr>
                    <p:cNvPr id="48" name="Straight Connector 47"/>
                    <p:cNvCxnSpPr/>
                    <p:nvPr/>
                  </p:nvCxnSpPr>
                  <p:spPr>
                    <a:xfrm flipH="1">
                      <a:off x="9009888" y="3623039"/>
                      <a:ext cx="392275" cy="896928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9" name="TextBox 48"/>
                        <p:cNvSpPr txBox="1"/>
                        <p:nvPr/>
                      </p:nvSpPr>
                      <p:spPr>
                        <a:xfrm>
                          <a:off x="8732668" y="4476478"/>
                          <a:ext cx="405752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sz="2000" b="0" i="1" smtClean="0">
                                    <a:latin typeface="Cambria Math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hu-HU" sz="2000" dirty="0">
                            <a:latin typeface="Cambria" pitchFamily="18" charset="0"/>
                            <a:ea typeface="Cambria" pitchFamily="18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2" name="TextBox 21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732668" y="4476478"/>
                          <a:ext cx="450572" cy="461665"/>
                        </a:xfrm>
                        <a:prstGeom prst="rect">
                          <a:avLst/>
                        </a:prstGeom>
                        <a:blipFill rotWithShape="1">
                          <a:blip r:embed="rId1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50" name="TextBox 49"/>
                    <p:cNvSpPr txBox="1"/>
                    <p:nvPr/>
                  </p:nvSpPr>
                  <p:spPr>
                    <a:xfrm>
                      <a:off x="9796241" y="2351805"/>
                      <a:ext cx="61266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hu-HU" sz="2000" dirty="0" smtClean="0">
                          <a:latin typeface="Cambria" pitchFamily="18" charset="0"/>
                          <a:ea typeface="Cambria" pitchFamily="18" charset="0"/>
                        </a:rPr>
                        <a:t>200</a:t>
                      </a:r>
                      <a:endParaRPr lang="hu-HU" sz="2000" dirty="0">
                        <a:latin typeface="Cambria" pitchFamily="18" charset="0"/>
                        <a:ea typeface="Cambria" pitchFamily="18" charset="0"/>
                      </a:endParaRPr>
                    </a:p>
                  </p:txBody>
                </p:sp>
              </p:grpSp>
            </p:grpSp>
          </p:grpSp>
          <p:sp>
            <p:nvSpPr>
              <p:cNvPr id="32" name="TextBox 31"/>
              <p:cNvSpPr txBox="1"/>
              <p:nvPr/>
            </p:nvSpPr>
            <p:spPr>
              <a:xfrm>
                <a:off x="7081048" y="2825082"/>
                <a:ext cx="470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dirty="0" smtClean="0">
                    <a:latin typeface="Cambria" pitchFamily="18" charset="0"/>
                    <a:ea typeface="Cambria" pitchFamily="18" charset="0"/>
                  </a:rPr>
                  <a:t>90</a:t>
                </a:r>
                <a:endParaRPr lang="hu-HU" sz="2000" dirty="0">
                  <a:latin typeface="Cambria" pitchFamily="18" charset="0"/>
                  <a:ea typeface="Cambria" pitchFamily="18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471588" y="3493381"/>
                <a:ext cx="6126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dirty="0" smtClean="0">
                    <a:latin typeface="Cambria" pitchFamily="18" charset="0"/>
                    <a:ea typeface="Cambria" pitchFamily="18" charset="0"/>
                  </a:rPr>
                  <a:t>100</a:t>
                </a:r>
                <a:endParaRPr lang="hu-HU" sz="2000" dirty="0">
                  <a:latin typeface="Cambria" pitchFamily="18" charset="0"/>
                  <a:ea typeface="Cambria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0413263" y="2594249"/>
                <a:ext cx="6126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dirty="0" smtClean="0">
                    <a:latin typeface="Cambria" pitchFamily="18" charset="0"/>
                    <a:ea typeface="Cambria" pitchFamily="18" charset="0"/>
                  </a:rPr>
                  <a:t>120</a:t>
                </a:r>
                <a:endParaRPr lang="hu-HU" sz="2000" dirty="0">
                  <a:latin typeface="Cambria" pitchFamily="18" charset="0"/>
                  <a:ea typeface="Cambria" pitchFamily="18" charset="0"/>
                </a:endParaRPr>
              </a:p>
            </p:txBody>
          </p:sp>
          <p:sp>
            <p:nvSpPr>
              <p:cNvPr id="35" name="Arc 34"/>
              <p:cNvSpPr/>
              <p:nvPr/>
            </p:nvSpPr>
            <p:spPr>
              <a:xfrm rot="269316">
                <a:off x="6727641" y="1091797"/>
                <a:ext cx="4428000" cy="4428000"/>
              </a:xfrm>
              <a:prstGeom prst="arc">
                <a:avLst>
                  <a:gd name="adj1" fmla="val 15540507"/>
                  <a:gd name="adj2" fmla="val 21506871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sz="2000" dirty="0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6848602" y="1794108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2000" dirty="0" smtClean="0">
                  <a:solidFill>
                    <a:srgbClr val="0070C0"/>
                  </a:solidFill>
                  <a:latin typeface="Cambria" pitchFamily="18" charset="0"/>
                  <a:ea typeface="Cambria" pitchFamily="18" charset="0"/>
                </a:rPr>
                <a:t>6</a:t>
              </a:r>
              <a:r>
                <a:rPr lang="en-US" sz="2000" dirty="0" smtClean="0">
                  <a:solidFill>
                    <a:srgbClr val="0070C0"/>
                  </a:solidFill>
                  <a:latin typeface="Cambria" pitchFamily="18" charset="0"/>
                  <a:ea typeface="Cambria" pitchFamily="18" charset="0"/>
                </a:rPr>
                <a:t>0</a:t>
              </a:r>
              <a:endParaRPr lang="en-US" sz="20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608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3392</TotalTime>
  <Words>3155</Words>
  <Application>Microsoft Office PowerPoint</Application>
  <PresentationFormat>Custom</PresentationFormat>
  <Paragraphs>739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Thalész tétele Hasonlóság</vt:lpstr>
      <vt:lpstr>Tartalom</vt:lpstr>
      <vt:lpstr>1. Thalész tétele</vt:lpstr>
      <vt:lpstr>Megjegyzés</vt:lpstr>
      <vt:lpstr>Megoldott feladatok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Thalész fordított tétele</vt:lpstr>
      <vt:lpstr>Megoldott feladatok</vt:lpstr>
      <vt:lpstr>PowerPoint Presentation</vt:lpstr>
      <vt:lpstr>PowerPoint Presentation</vt:lpstr>
      <vt:lpstr>3. Hasonló háromszögek</vt:lpstr>
      <vt:lpstr>PowerPoint Presentation</vt:lpstr>
      <vt:lpstr>PowerPoint Presentation</vt:lpstr>
      <vt:lpstr>Megjegyzés</vt:lpstr>
      <vt:lpstr>Megoldott feladat</vt:lpstr>
      <vt:lpstr>PowerPoint Presentation</vt:lpstr>
      <vt:lpstr>PowerPoint Presentation</vt:lpstr>
      <vt:lpstr>A háromszögek hasonlósági esetei</vt:lpstr>
      <vt:lpstr>PowerPoint Presentation</vt:lpstr>
      <vt:lpstr>PowerPoint Presentation</vt:lpstr>
      <vt:lpstr>Megoldott feladatok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Megoldott feladatok</vt:lpstr>
      <vt:lpstr>PowerPoint Presentation</vt:lpstr>
      <vt:lpstr>PowerPoint Presentation</vt:lpstr>
      <vt:lpstr>PowerPoint Presentation</vt:lpstr>
      <vt:lpstr>PowerPoint Presentation</vt:lpstr>
      <vt:lpstr>5. Házi feladat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Határozatlan integrál alkalmazásai</dc:title>
  <dc:creator>Tanar</dc:creator>
  <cp:lastModifiedBy>BTL</cp:lastModifiedBy>
  <cp:revision>377</cp:revision>
  <dcterms:created xsi:type="dcterms:W3CDTF">2020-04-26T12:01:33Z</dcterms:created>
  <dcterms:modified xsi:type="dcterms:W3CDTF">2020-05-24T18:52:27Z</dcterms:modified>
</cp:coreProperties>
</file>